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media/image35.jpg" ContentType="image/jpg"/>
  <Override PartName="/ppt/notesSlides/notesSlide1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8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459"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460" r:id="rId46"/>
    <p:sldId id="300" r:id="rId47"/>
    <p:sldId id="301" r:id="rId48"/>
    <p:sldId id="302" r:id="rId49"/>
    <p:sldId id="303" r:id="rId50"/>
    <p:sldId id="304" r:id="rId51"/>
    <p:sldId id="461" r:id="rId52"/>
    <p:sldId id="305" r:id="rId53"/>
    <p:sldId id="306" r:id="rId54"/>
    <p:sldId id="307" r:id="rId55"/>
    <p:sldId id="308" r:id="rId56"/>
    <p:sldId id="309" r:id="rId57"/>
    <p:sldId id="310" r:id="rId58"/>
    <p:sldId id="311" r:id="rId59"/>
    <p:sldId id="312" r:id="rId60"/>
    <p:sldId id="313" r:id="rId61"/>
    <p:sldId id="314" r:id="rId62"/>
    <p:sldId id="315" r:id="rId63"/>
    <p:sldId id="316" r:id="rId64"/>
    <p:sldId id="317" r:id="rId65"/>
    <p:sldId id="318" r:id="rId66"/>
    <p:sldId id="319" r:id="rId67"/>
    <p:sldId id="462" r:id="rId68"/>
    <p:sldId id="320" r:id="rId69"/>
    <p:sldId id="321" r:id="rId70"/>
    <p:sldId id="322" r:id="rId71"/>
    <p:sldId id="323" r:id="rId72"/>
    <p:sldId id="324" r:id="rId73"/>
    <p:sldId id="325" r:id="rId74"/>
    <p:sldId id="326" r:id="rId75"/>
    <p:sldId id="327" r:id="rId76"/>
    <p:sldId id="328" r:id="rId77"/>
    <p:sldId id="329" r:id="rId78"/>
    <p:sldId id="330" r:id="rId79"/>
    <p:sldId id="331" r:id="rId80"/>
    <p:sldId id="332" r:id="rId81"/>
    <p:sldId id="333" r:id="rId82"/>
    <p:sldId id="334" r:id="rId83"/>
    <p:sldId id="335" r:id="rId84"/>
    <p:sldId id="336" r:id="rId85"/>
    <p:sldId id="337" r:id="rId86"/>
    <p:sldId id="338" r:id="rId87"/>
    <p:sldId id="339" r:id="rId88"/>
    <p:sldId id="463" r:id="rId89"/>
    <p:sldId id="340" r:id="rId90"/>
    <p:sldId id="341" r:id="rId91"/>
    <p:sldId id="342" r:id="rId92"/>
    <p:sldId id="343" r:id="rId93"/>
    <p:sldId id="464" r:id="rId94"/>
    <p:sldId id="344" r:id="rId95"/>
    <p:sldId id="345" r:id="rId96"/>
    <p:sldId id="346" r:id="rId97"/>
    <p:sldId id="347" r:id="rId98"/>
    <p:sldId id="348" r:id="rId99"/>
    <p:sldId id="349" r:id="rId100"/>
    <p:sldId id="350" r:id="rId101"/>
    <p:sldId id="351" r:id="rId102"/>
    <p:sldId id="352" r:id="rId103"/>
    <p:sldId id="353" r:id="rId104"/>
    <p:sldId id="354" r:id="rId105"/>
    <p:sldId id="355" r:id="rId106"/>
    <p:sldId id="356" r:id="rId107"/>
    <p:sldId id="357" r:id="rId108"/>
    <p:sldId id="358" r:id="rId109"/>
    <p:sldId id="359" r:id="rId110"/>
    <p:sldId id="360" r:id="rId111"/>
    <p:sldId id="361" r:id="rId112"/>
    <p:sldId id="362" r:id="rId113"/>
    <p:sldId id="363" r:id="rId114"/>
    <p:sldId id="364" r:id="rId115"/>
    <p:sldId id="365" r:id="rId116"/>
    <p:sldId id="366" r:id="rId117"/>
    <p:sldId id="367" r:id="rId118"/>
    <p:sldId id="368" r:id="rId119"/>
    <p:sldId id="369" r:id="rId120"/>
    <p:sldId id="371" r:id="rId121"/>
    <p:sldId id="373" r:id="rId122"/>
    <p:sldId id="374" r:id="rId123"/>
    <p:sldId id="465" r:id="rId124"/>
    <p:sldId id="466" r:id="rId125"/>
    <p:sldId id="375" r:id="rId126"/>
    <p:sldId id="376" r:id="rId127"/>
    <p:sldId id="377" r:id="rId128"/>
    <p:sldId id="378" r:id="rId129"/>
    <p:sldId id="379" r:id="rId130"/>
    <p:sldId id="380" r:id="rId131"/>
    <p:sldId id="381" r:id="rId132"/>
    <p:sldId id="382" r:id="rId133"/>
    <p:sldId id="383" r:id="rId134"/>
    <p:sldId id="384" r:id="rId135"/>
    <p:sldId id="385" r:id="rId136"/>
    <p:sldId id="386" r:id="rId137"/>
    <p:sldId id="387" r:id="rId138"/>
    <p:sldId id="388" r:id="rId139"/>
    <p:sldId id="389" r:id="rId140"/>
    <p:sldId id="390" r:id="rId141"/>
    <p:sldId id="391" r:id="rId142"/>
    <p:sldId id="392" r:id="rId143"/>
    <p:sldId id="393" r:id="rId144"/>
    <p:sldId id="402" r:id="rId145"/>
    <p:sldId id="403" r:id="rId146"/>
    <p:sldId id="419" r:id="rId147"/>
    <p:sldId id="420" r:id="rId148"/>
    <p:sldId id="421" r:id="rId149"/>
    <p:sldId id="422" r:id="rId150"/>
    <p:sldId id="423" r:id="rId151"/>
    <p:sldId id="425" r:id="rId152"/>
    <p:sldId id="426" r:id="rId153"/>
    <p:sldId id="429" r:id="rId154"/>
    <p:sldId id="428" r:id="rId155"/>
    <p:sldId id="430" r:id="rId156"/>
    <p:sldId id="431" r:id="rId157"/>
    <p:sldId id="432" r:id="rId158"/>
    <p:sldId id="395" r:id="rId159"/>
    <p:sldId id="396" r:id="rId160"/>
    <p:sldId id="397" r:id="rId161"/>
    <p:sldId id="398" r:id="rId162"/>
    <p:sldId id="399" r:id="rId163"/>
    <p:sldId id="400" r:id="rId164"/>
    <p:sldId id="442" r:id="rId165"/>
    <p:sldId id="443" r:id="rId166"/>
    <p:sldId id="444" r:id="rId167"/>
    <p:sldId id="445" r:id="rId168"/>
    <p:sldId id="446" r:id="rId169"/>
    <p:sldId id="433" r:id="rId170"/>
    <p:sldId id="435" r:id="rId171"/>
    <p:sldId id="436" r:id="rId172"/>
    <p:sldId id="437" r:id="rId173"/>
    <p:sldId id="401" r:id="rId174"/>
    <p:sldId id="434" r:id="rId175"/>
    <p:sldId id="438" r:id="rId176"/>
    <p:sldId id="439" r:id="rId177"/>
    <p:sldId id="440" r:id="rId178"/>
    <p:sldId id="441" r:id="rId179"/>
    <p:sldId id="456" r:id="rId180"/>
    <p:sldId id="458" r:id="rId181"/>
    <p:sldId id="457" r:id="rId182"/>
    <p:sldId id="449" r:id="rId183"/>
    <p:sldId id="455" r:id="rId184"/>
    <p:sldId id="451" r:id="rId185"/>
    <p:sldId id="453" r:id="rId186"/>
    <p:sldId id="394" r:id="rId187"/>
  </p:sldIdLst>
  <p:sldSz cx="9144000" cy="6858000" type="screen4x3"/>
  <p:notesSz cx="9144000" cy="6858000"/>
  <p:embeddedFontLst>
    <p:embeddedFont>
      <p:font typeface="Calibri" panose="020F0502020204030204" pitchFamily="34" charset="0"/>
      <p:regular r:id="rId189"/>
      <p:bold r:id="rId190"/>
      <p:italic r:id="rId191"/>
      <p:boldItalic r:id="rId192"/>
    </p:embeddedFont>
    <p:embeddedFont>
      <p:font typeface="Helvetica Neue" panose="020B0604020202020204" charset="0"/>
      <p:regular r:id="rId193"/>
      <p:bold r:id="rId194"/>
      <p:italic r:id="rId195"/>
      <p:boldItalic r:id="rId19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197" roundtripDataSignature="AMtx7mgxkwT3QVEZSKRRSKjXkfgBsp3NM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C5C2FEC-3308-4D32-A677-E438D5DB771A}">
  <a:tblStyle styleId="{2C5C2FEC-3308-4D32-A677-E438D5DB771A}" styleName="Table_0">
    <a:wholeTbl>
      <a:tcTxStyle b="off" i="off">
        <a:font>
          <a:latin typeface="Calibri"/>
          <a:ea typeface="Calibri"/>
          <a:cs typeface="Calibri"/>
        </a:font>
        <a:schemeClr val="dk1"/>
      </a:tcTxStyle>
      <a:tcStyle>
        <a:tcBdr>
          <a:left>
            <a:ln w="9525" cap="flat" cmpd="sng">
              <a:solidFill>
                <a:schemeClr val="accent6"/>
              </a:solidFill>
              <a:prstDash val="solid"/>
              <a:round/>
              <a:headEnd type="none" w="sm" len="sm"/>
              <a:tailEnd type="none" w="sm" len="sm"/>
            </a:ln>
          </a:left>
          <a:right>
            <a:ln w="9525" cap="flat" cmpd="sng">
              <a:solidFill>
                <a:schemeClr val="accent6"/>
              </a:solidFill>
              <a:prstDash val="solid"/>
              <a:round/>
              <a:headEnd type="none" w="sm" len="sm"/>
              <a:tailEnd type="none" w="sm" len="sm"/>
            </a:ln>
          </a:right>
          <a:top>
            <a:ln w="9525" cap="flat" cmpd="sng">
              <a:solidFill>
                <a:schemeClr val="accent6"/>
              </a:solidFill>
              <a:prstDash val="solid"/>
              <a:round/>
              <a:headEnd type="none" w="sm" len="sm"/>
              <a:tailEnd type="none" w="sm" len="sm"/>
            </a:ln>
          </a:top>
          <a:bottom>
            <a:ln w="9525" cap="flat" cmpd="sng">
              <a:solidFill>
                <a:schemeClr val="accent6"/>
              </a:solidFill>
              <a:prstDash val="solid"/>
              <a:round/>
              <a:headEnd type="none" w="sm" len="sm"/>
              <a:tailEnd type="none" w="sm" len="sm"/>
            </a:ln>
          </a:bottom>
          <a:insideH>
            <a:ln w="9525" cap="flat" cmpd="sng">
              <a:solidFill>
                <a:schemeClr val="accent6"/>
              </a:solidFill>
              <a:prstDash val="solid"/>
              <a:round/>
              <a:headEnd type="none" w="sm" len="sm"/>
              <a:tailEnd type="none" w="sm" len="sm"/>
            </a:ln>
          </a:insideH>
          <a:insideV>
            <a:ln w="9525" cap="flat" cmpd="sng">
              <a:solidFill>
                <a:schemeClr val="accent6"/>
              </a:solidFill>
              <a:prstDash val="solid"/>
              <a:round/>
              <a:headEnd type="none" w="sm" len="sm"/>
              <a:tailEnd type="none" w="sm" len="sm"/>
            </a:ln>
          </a:insideV>
        </a:tcBdr>
        <a:fill>
          <a:solidFill>
            <a:srgbClr val="FFFFFF">
              <a:alpha val="0"/>
            </a:srgbClr>
          </a:solidFill>
        </a:fill>
      </a:tcStyle>
    </a:wholeTbl>
    <a:band1H>
      <a:tcTxStyle b="off" i="off"/>
      <a:tcStyle>
        <a:tcBdr/>
        <a:fill>
          <a:solidFill>
            <a:schemeClr val="accent6">
              <a:alpha val="40000"/>
            </a:schemeClr>
          </a:solidFill>
        </a:fill>
      </a:tcStyle>
    </a:band1H>
    <a:band2H>
      <a:tcTxStyle b="off" i="off"/>
      <a:tcStyle>
        <a:tcBdr/>
      </a:tcStyle>
    </a:band2H>
    <a:band1V>
      <a:tcTxStyle b="off" i="off"/>
      <a:tcStyle>
        <a:tcBdr>
          <a:top>
            <a:ln w="9525" cap="flat" cmpd="sng">
              <a:solidFill>
                <a:schemeClr val="accent6"/>
              </a:solidFill>
              <a:prstDash val="solid"/>
              <a:round/>
              <a:headEnd type="none" w="sm" len="sm"/>
              <a:tailEnd type="none" w="sm" len="sm"/>
            </a:ln>
          </a:top>
          <a:bottom>
            <a:ln w="9525" cap="flat" cmpd="sng">
              <a:solidFill>
                <a:schemeClr val="accent6"/>
              </a:solidFill>
              <a:prstDash val="solid"/>
              <a:round/>
              <a:headEnd type="none" w="sm" len="sm"/>
              <a:tailEnd type="none" w="sm" len="sm"/>
            </a:ln>
          </a:bottom>
        </a:tcBdr>
        <a:fill>
          <a:solidFill>
            <a:schemeClr val="accent6">
              <a:alpha val="40000"/>
            </a:schemeClr>
          </a:solidFill>
        </a:fill>
      </a:tcStyle>
    </a:band1V>
    <a:band2V>
      <a:tcTxStyle b="off" i="off"/>
      <a:tcStyle>
        <a:tcBdr/>
      </a:tcStyle>
    </a:band2V>
    <a:lastCol>
      <a:tcTxStyle b="on" i="off"/>
      <a:tcStyle>
        <a:tcBdr>
          <a:left>
            <a:ln w="9525" cap="flat" cmpd="sng">
              <a:solidFill>
                <a:schemeClr val="accent6"/>
              </a:solidFill>
              <a:prstDash val="solid"/>
              <a:round/>
              <a:headEnd type="none" w="sm" len="sm"/>
              <a:tailEnd type="none" w="sm" len="sm"/>
            </a:ln>
          </a:left>
          <a:right>
            <a:ln w="9525" cap="flat" cmpd="sng">
              <a:solidFill>
                <a:schemeClr val="accent6"/>
              </a:solidFill>
              <a:prstDash val="solid"/>
              <a:round/>
              <a:headEnd type="none" w="sm" len="sm"/>
              <a:tailEnd type="none" w="sm" len="sm"/>
            </a:ln>
          </a:right>
          <a:top>
            <a:ln w="9525" cap="flat" cmpd="sng">
              <a:solidFill>
                <a:schemeClr val="accent6"/>
              </a:solidFill>
              <a:prstDash val="solid"/>
              <a:round/>
              <a:headEnd type="none" w="sm" len="sm"/>
              <a:tailEnd type="none" w="sm" len="sm"/>
            </a:ln>
          </a:top>
          <a:bottom>
            <a:ln w="9525" cap="flat" cmpd="sng">
              <a:solidFill>
                <a:schemeClr val="accent6"/>
              </a:solidFill>
              <a:prstDash val="solid"/>
              <a:round/>
              <a:headEnd type="none" w="sm" len="sm"/>
              <a:tailEnd type="none" w="sm" len="sm"/>
            </a:ln>
          </a:bottom>
          <a:insideH>
            <a:ln w="9525" cap="flat" cmpd="sng">
              <a:solidFill>
                <a:schemeClr val="accent6"/>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tcStyle>
    </a:lastCol>
    <a:firstCol>
      <a:tcTxStyle b="on" i="off"/>
      <a:tcStyle>
        <a:tcBdr>
          <a:left>
            <a:ln w="9525" cap="flat" cmpd="sng">
              <a:solidFill>
                <a:schemeClr val="accent6"/>
              </a:solidFill>
              <a:prstDash val="solid"/>
              <a:round/>
              <a:headEnd type="none" w="sm" len="sm"/>
              <a:tailEnd type="none" w="sm" len="sm"/>
            </a:ln>
          </a:left>
          <a:right>
            <a:ln w="9525" cap="flat" cmpd="sng">
              <a:solidFill>
                <a:schemeClr val="accent6"/>
              </a:solidFill>
              <a:prstDash val="solid"/>
              <a:round/>
              <a:headEnd type="none" w="sm" len="sm"/>
              <a:tailEnd type="none" w="sm" len="sm"/>
            </a:ln>
          </a:right>
          <a:top>
            <a:ln w="9525" cap="flat" cmpd="sng">
              <a:solidFill>
                <a:schemeClr val="accent6"/>
              </a:solidFill>
              <a:prstDash val="solid"/>
              <a:round/>
              <a:headEnd type="none" w="sm" len="sm"/>
              <a:tailEnd type="none" w="sm" len="sm"/>
            </a:ln>
          </a:top>
          <a:bottom>
            <a:ln w="9525" cap="flat" cmpd="sng">
              <a:solidFill>
                <a:schemeClr val="accent6"/>
              </a:solidFill>
              <a:prstDash val="solid"/>
              <a:round/>
              <a:headEnd type="none" w="sm" len="sm"/>
              <a:tailEnd type="none" w="sm" len="sm"/>
            </a:ln>
          </a:bottom>
          <a:insideH>
            <a:ln w="9525" cap="flat" cmpd="sng">
              <a:solidFill>
                <a:schemeClr val="accent6"/>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tcStyle>
    </a:firstCol>
    <a:lastRow>
      <a:tcTxStyle b="on" i="off"/>
      <a:tcStyle>
        <a:tcBdr>
          <a:left>
            <a:ln w="9525" cap="flat" cmpd="sng">
              <a:solidFill>
                <a:schemeClr val="accent6"/>
              </a:solidFill>
              <a:prstDash val="solid"/>
              <a:round/>
              <a:headEnd type="none" w="sm" len="sm"/>
              <a:tailEnd type="none" w="sm" len="sm"/>
            </a:ln>
          </a:left>
          <a:right>
            <a:ln w="9525" cap="flat" cmpd="sng">
              <a:solidFill>
                <a:schemeClr val="accent6"/>
              </a:solidFill>
              <a:prstDash val="solid"/>
              <a:round/>
              <a:headEnd type="none" w="sm" len="sm"/>
              <a:tailEnd type="none" w="sm" len="sm"/>
            </a:ln>
          </a:right>
          <a:top>
            <a:ln w="9525" cap="flat" cmpd="sng">
              <a:solidFill>
                <a:schemeClr val="accent6"/>
              </a:solidFill>
              <a:prstDash val="solid"/>
              <a:round/>
              <a:headEnd type="none" w="sm" len="sm"/>
              <a:tailEnd type="none" w="sm" len="sm"/>
            </a:ln>
          </a:top>
          <a:bottom>
            <a:ln w="9525" cap="flat" cmpd="sng">
              <a:solidFill>
                <a:schemeClr val="accent6"/>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alpha val="0"/>
            </a:srgbClr>
          </a:solidFill>
        </a:fill>
      </a:tcStyle>
    </a:lastRow>
    <a:seCell>
      <a:tcTxStyle b="off" i="off"/>
      <a:tcStyle>
        <a:tcBdr/>
      </a:tcStyle>
    </a:seCell>
    <a:swCell>
      <a:tcTxStyle b="off" i="off"/>
      <a:tcStyle>
        <a:tcBdr/>
      </a:tcStyle>
    </a:swCell>
    <a:firstRow>
      <a:tcTxStyle b="on" i="off">
        <a:font>
          <a:latin typeface="Calibri"/>
          <a:ea typeface="Calibri"/>
          <a:cs typeface="Calibri"/>
        </a:font>
        <a:schemeClr val="lt1"/>
      </a:tcTxStyle>
      <a:tcStyle>
        <a:tcBdr>
          <a:left>
            <a:ln w="9525" cap="flat" cmpd="sng">
              <a:solidFill>
                <a:schemeClr val="accent6"/>
              </a:solidFill>
              <a:prstDash val="solid"/>
              <a:round/>
              <a:headEnd type="none" w="sm" len="sm"/>
              <a:tailEnd type="none" w="sm" len="sm"/>
            </a:ln>
          </a:left>
          <a:right>
            <a:ln w="9525" cap="flat" cmpd="sng">
              <a:solidFill>
                <a:schemeClr val="accent6"/>
              </a:solidFill>
              <a:prstDash val="solid"/>
              <a:round/>
              <a:headEnd type="none" w="sm" len="sm"/>
              <a:tailEnd type="none" w="sm" len="sm"/>
            </a:ln>
          </a:right>
          <a:top>
            <a:ln w="9525" cap="flat" cmpd="sng">
              <a:solidFill>
                <a:schemeClr val="accent6"/>
              </a:solidFill>
              <a:prstDash val="solid"/>
              <a:round/>
              <a:headEnd type="none" w="sm" len="sm"/>
              <a:tailEnd type="none" w="sm" len="sm"/>
            </a:ln>
          </a:top>
          <a:bottom>
            <a:ln w="9525" cap="flat" cmpd="sng">
              <a:solidFill>
                <a:schemeClr val="lt1"/>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chemeClr val="accent6"/>
          </a:solidFill>
        </a:fill>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27" autoAdjust="0"/>
    <p:restoredTop sz="94660"/>
  </p:normalViewPr>
  <p:slideViewPr>
    <p:cSldViewPr snapToGrid="0">
      <p:cViewPr varScale="1">
        <p:scale>
          <a:sx n="114" d="100"/>
          <a:sy n="114" d="100"/>
        </p:scale>
        <p:origin x="1386" y="114"/>
      </p:cViewPr>
      <p:guideLst>
        <p:guide orient="horz" pos="2880"/>
        <p:guide pos="216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font" Target="fonts/font3.fntdata"/><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font" Target="fonts/font4.fntdata"/><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font" Target="fonts/font5.fntdata"/><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font" Target="fonts/font6.fntdata"/><Relationship Id="rId199"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font" Target="fonts/font1.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font" Target="fonts/font7.fntdata"/><Relationship Id="rId190" Type="http://schemas.openxmlformats.org/officeDocument/2006/relationships/font" Target="fonts/font2.fntdata"/><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font" Target="fonts/font8.fntdata"/><Relationship Id="rId200" Type="http://schemas.openxmlformats.org/officeDocument/2006/relationships/theme" Target="theme/theme1.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customschemas.google.com/relationships/presentationmetadata" Target="metadata"/><Relationship Id="rId201" Type="http://schemas.openxmlformats.org/officeDocument/2006/relationships/tableStyles" Target="tableStyles.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presProps" Target="presProps.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notesMaster" Target="notesMasters/notesMaster1.xml"/><Relationship Id="rId71" Type="http://schemas.openxmlformats.org/officeDocument/2006/relationships/slide" Target="slides/slide70.xml"/><Relationship Id="rId92" Type="http://schemas.openxmlformats.org/officeDocument/2006/relationships/slide" Target="slides/slide9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3962400" cy="3444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5180013" y="0"/>
            <a:ext cx="3962400" cy="3444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028950" y="857250"/>
            <a:ext cx="30861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914400" y="3300413"/>
            <a:ext cx="7315200" cy="270033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6513513"/>
            <a:ext cx="3962400" cy="3444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5180013" y="6513513"/>
            <a:ext cx="3962400" cy="3444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345907935"/>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
        <p:cNvGrpSpPr/>
        <p:nvPr/>
      </p:nvGrpSpPr>
      <p:grpSpPr>
        <a:xfrm>
          <a:off x="0" y="0"/>
          <a:ext cx="0" cy="0"/>
          <a:chOff x="0" y="0"/>
          <a:chExt cx="0" cy="0"/>
        </a:xfrm>
      </p:grpSpPr>
      <p:sp>
        <p:nvSpPr>
          <p:cNvPr id="27" name="Google Shape;27;p1:notes"/>
          <p:cNvSpPr txBox="1">
            <a:spLocks noGrp="1"/>
          </p:cNvSpPr>
          <p:nvPr>
            <p:ph type="body" idx="1"/>
          </p:nvPr>
        </p:nvSpPr>
        <p:spPr>
          <a:xfrm>
            <a:off x="914400" y="3300413"/>
            <a:ext cx="7315200" cy="270033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8" name="Google Shape;28;p1:notes"/>
          <p:cNvSpPr>
            <a:spLocks noGrp="1" noRot="1" noChangeAspect="1"/>
          </p:cNvSpPr>
          <p:nvPr>
            <p:ph type="sldImg" idx="2"/>
          </p:nvPr>
        </p:nvSpPr>
        <p:spPr>
          <a:xfrm>
            <a:off x="3028950" y="857250"/>
            <a:ext cx="30861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445967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10:notes"/>
          <p:cNvSpPr txBox="1">
            <a:spLocks noGrp="1"/>
          </p:cNvSpPr>
          <p:nvPr>
            <p:ph type="body" idx="1"/>
          </p:nvPr>
        </p:nvSpPr>
        <p:spPr>
          <a:xfrm>
            <a:off x="914400" y="3300413"/>
            <a:ext cx="7315200" cy="270033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2" name="Google Shape;132;p10:notes"/>
          <p:cNvSpPr>
            <a:spLocks noGrp="1" noRot="1" noChangeAspect="1"/>
          </p:cNvSpPr>
          <p:nvPr>
            <p:ph type="sldImg" idx="2"/>
          </p:nvPr>
        </p:nvSpPr>
        <p:spPr>
          <a:xfrm>
            <a:off x="3028950" y="857250"/>
            <a:ext cx="30861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86975725"/>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5"/>
        <p:cNvGrpSpPr/>
        <p:nvPr/>
      </p:nvGrpSpPr>
      <p:grpSpPr>
        <a:xfrm>
          <a:off x="0" y="0"/>
          <a:ext cx="0" cy="0"/>
          <a:chOff x="0" y="0"/>
          <a:chExt cx="0" cy="0"/>
        </a:xfrm>
      </p:grpSpPr>
      <p:sp>
        <p:nvSpPr>
          <p:cNvPr id="776" name="Google Shape;776;p87:notes"/>
          <p:cNvSpPr txBox="1">
            <a:spLocks noGrp="1"/>
          </p:cNvSpPr>
          <p:nvPr>
            <p:ph type="body" idx="1"/>
          </p:nvPr>
        </p:nvSpPr>
        <p:spPr>
          <a:xfrm>
            <a:off x="914400" y="3300413"/>
            <a:ext cx="7315200" cy="270033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77" name="Google Shape;777;p87:notes"/>
          <p:cNvSpPr>
            <a:spLocks noGrp="1" noRot="1" noChangeAspect="1"/>
          </p:cNvSpPr>
          <p:nvPr>
            <p:ph type="sldImg" idx="2"/>
          </p:nvPr>
        </p:nvSpPr>
        <p:spPr>
          <a:xfrm>
            <a:off x="3028950" y="857250"/>
            <a:ext cx="30861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53257323"/>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1"/>
        <p:cNvGrpSpPr/>
        <p:nvPr/>
      </p:nvGrpSpPr>
      <p:grpSpPr>
        <a:xfrm>
          <a:off x="0" y="0"/>
          <a:ext cx="0" cy="0"/>
          <a:chOff x="0" y="0"/>
          <a:chExt cx="0" cy="0"/>
        </a:xfrm>
      </p:grpSpPr>
      <p:sp>
        <p:nvSpPr>
          <p:cNvPr id="782" name="Google Shape;782;p88:notes"/>
          <p:cNvSpPr txBox="1">
            <a:spLocks noGrp="1"/>
          </p:cNvSpPr>
          <p:nvPr>
            <p:ph type="body" idx="1"/>
          </p:nvPr>
        </p:nvSpPr>
        <p:spPr>
          <a:xfrm>
            <a:off x="914400" y="3300413"/>
            <a:ext cx="7315200" cy="270033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83" name="Google Shape;783;p88:notes"/>
          <p:cNvSpPr>
            <a:spLocks noGrp="1" noRot="1" noChangeAspect="1"/>
          </p:cNvSpPr>
          <p:nvPr>
            <p:ph type="sldImg" idx="2"/>
          </p:nvPr>
        </p:nvSpPr>
        <p:spPr>
          <a:xfrm>
            <a:off x="3028950" y="857250"/>
            <a:ext cx="30861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63916989"/>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7"/>
        <p:cNvGrpSpPr/>
        <p:nvPr/>
      </p:nvGrpSpPr>
      <p:grpSpPr>
        <a:xfrm>
          <a:off x="0" y="0"/>
          <a:ext cx="0" cy="0"/>
          <a:chOff x="0" y="0"/>
          <a:chExt cx="0" cy="0"/>
        </a:xfrm>
      </p:grpSpPr>
      <p:sp>
        <p:nvSpPr>
          <p:cNvPr id="788" name="Google Shape;788;p89:notes"/>
          <p:cNvSpPr txBox="1">
            <a:spLocks noGrp="1"/>
          </p:cNvSpPr>
          <p:nvPr>
            <p:ph type="body" idx="1"/>
          </p:nvPr>
        </p:nvSpPr>
        <p:spPr>
          <a:xfrm>
            <a:off x="914400" y="3300413"/>
            <a:ext cx="7315200" cy="270033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89" name="Google Shape;789;p89:notes"/>
          <p:cNvSpPr>
            <a:spLocks noGrp="1" noRot="1" noChangeAspect="1"/>
          </p:cNvSpPr>
          <p:nvPr>
            <p:ph type="sldImg" idx="2"/>
          </p:nvPr>
        </p:nvSpPr>
        <p:spPr>
          <a:xfrm>
            <a:off x="3028950" y="857250"/>
            <a:ext cx="30861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978698195"/>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3"/>
        <p:cNvGrpSpPr/>
        <p:nvPr/>
      </p:nvGrpSpPr>
      <p:grpSpPr>
        <a:xfrm>
          <a:off x="0" y="0"/>
          <a:ext cx="0" cy="0"/>
          <a:chOff x="0" y="0"/>
          <a:chExt cx="0" cy="0"/>
        </a:xfrm>
      </p:grpSpPr>
      <p:sp>
        <p:nvSpPr>
          <p:cNvPr id="794" name="Google Shape;794;p90:notes"/>
          <p:cNvSpPr txBox="1">
            <a:spLocks noGrp="1"/>
          </p:cNvSpPr>
          <p:nvPr>
            <p:ph type="body" idx="1"/>
          </p:nvPr>
        </p:nvSpPr>
        <p:spPr>
          <a:xfrm>
            <a:off x="914400" y="3300413"/>
            <a:ext cx="7315200" cy="270033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95" name="Google Shape;795;p90:notes"/>
          <p:cNvSpPr>
            <a:spLocks noGrp="1" noRot="1" noChangeAspect="1"/>
          </p:cNvSpPr>
          <p:nvPr>
            <p:ph type="sldImg" idx="2"/>
          </p:nvPr>
        </p:nvSpPr>
        <p:spPr>
          <a:xfrm>
            <a:off x="3028950" y="857250"/>
            <a:ext cx="30861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303030529"/>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9"/>
        <p:cNvGrpSpPr/>
        <p:nvPr/>
      </p:nvGrpSpPr>
      <p:grpSpPr>
        <a:xfrm>
          <a:off x="0" y="0"/>
          <a:ext cx="0" cy="0"/>
          <a:chOff x="0" y="0"/>
          <a:chExt cx="0" cy="0"/>
        </a:xfrm>
      </p:grpSpPr>
      <p:sp>
        <p:nvSpPr>
          <p:cNvPr id="800" name="Google Shape;800;p91:notes"/>
          <p:cNvSpPr txBox="1">
            <a:spLocks noGrp="1"/>
          </p:cNvSpPr>
          <p:nvPr>
            <p:ph type="body" idx="1"/>
          </p:nvPr>
        </p:nvSpPr>
        <p:spPr>
          <a:xfrm>
            <a:off x="914400" y="3300413"/>
            <a:ext cx="7315200" cy="270033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01" name="Google Shape;801;p91:notes"/>
          <p:cNvSpPr>
            <a:spLocks noGrp="1" noRot="1" noChangeAspect="1"/>
          </p:cNvSpPr>
          <p:nvPr>
            <p:ph type="sldImg" idx="2"/>
          </p:nvPr>
        </p:nvSpPr>
        <p:spPr>
          <a:xfrm>
            <a:off x="3028950" y="857250"/>
            <a:ext cx="30861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9563241"/>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5"/>
        <p:cNvGrpSpPr/>
        <p:nvPr/>
      </p:nvGrpSpPr>
      <p:grpSpPr>
        <a:xfrm>
          <a:off x="0" y="0"/>
          <a:ext cx="0" cy="0"/>
          <a:chOff x="0" y="0"/>
          <a:chExt cx="0" cy="0"/>
        </a:xfrm>
      </p:grpSpPr>
      <p:sp>
        <p:nvSpPr>
          <p:cNvPr id="806" name="Google Shape;806;p92:notes"/>
          <p:cNvSpPr txBox="1">
            <a:spLocks noGrp="1"/>
          </p:cNvSpPr>
          <p:nvPr>
            <p:ph type="body" idx="1"/>
          </p:nvPr>
        </p:nvSpPr>
        <p:spPr>
          <a:xfrm>
            <a:off x="914400" y="3300413"/>
            <a:ext cx="7315200" cy="270033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07" name="Google Shape;807;p92:notes"/>
          <p:cNvSpPr>
            <a:spLocks noGrp="1" noRot="1" noChangeAspect="1"/>
          </p:cNvSpPr>
          <p:nvPr>
            <p:ph type="sldImg" idx="2"/>
          </p:nvPr>
        </p:nvSpPr>
        <p:spPr>
          <a:xfrm>
            <a:off x="3028950" y="857250"/>
            <a:ext cx="30861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0437198"/>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1"/>
        <p:cNvGrpSpPr/>
        <p:nvPr/>
      </p:nvGrpSpPr>
      <p:grpSpPr>
        <a:xfrm>
          <a:off x="0" y="0"/>
          <a:ext cx="0" cy="0"/>
          <a:chOff x="0" y="0"/>
          <a:chExt cx="0" cy="0"/>
        </a:xfrm>
      </p:grpSpPr>
      <p:sp>
        <p:nvSpPr>
          <p:cNvPr id="812" name="Google Shape;812;p93:notes"/>
          <p:cNvSpPr txBox="1">
            <a:spLocks noGrp="1"/>
          </p:cNvSpPr>
          <p:nvPr>
            <p:ph type="body" idx="1"/>
          </p:nvPr>
        </p:nvSpPr>
        <p:spPr>
          <a:xfrm>
            <a:off x="914400" y="3300413"/>
            <a:ext cx="7315200" cy="270033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13" name="Google Shape;813;p93:notes"/>
          <p:cNvSpPr>
            <a:spLocks noGrp="1" noRot="1" noChangeAspect="1"/>
          </p:cNvSpPr>
          <p:nvPr>
            <p:ph type="sldImg" idx="2"/>
          </p:nvPr>
        </p:nvSpPr>
        <p:spPr>
          <a:xfrm>
            <a:off x="3028950" y="857250"/>
            <a:ext cx="30861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67585034"/>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6"/>
        <p:cNvGrpSpPr/>
        <p:nvPr/>
      </p:nvGrpSpPr>
      <p:grpSpPr>
        <a:xfrm>
          <a:off x="0" y="0"/>
          <a:ext cx="0" cy="0"/>
          <a:chOff x="0" y="0"/>
          <a:chExt cx="0" cy="0"/>
        </a:xfrm>
      </p:grpSpPr>
      <p:sp>
        <p:nvSpPr>
          <p:cNvPr id="817" name="Google Shape;817;p94:notes"/>
          <p:cNvSpPr txBox="1">
            <a:spLocks noGrp="1"/>
          </p:cNvSpPr>
          <p:nvPr>
            <p:ph type="body" idx="1"/>
          </p:nvPr>
        </p:nvSpPr>
        <p:spPr>
          <a:xfrm>
            <a:off x="914400" y="3300413"/>
            <a:ext cx="7315200" cy="270033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18" name="Google Shape;818;p94:notes"/>
          <p:cNvSpPr>
            <a:spLocks noGrp="1" noRot="1" noChangeAspect="1"/>
          </p:cNvSpPr>
          <p:nvPr>
            <p:ph type="sldImg" idx="2"/>
          </p:nvPr>
        </p:nvSpPr>
        <p:spPr>
          <a:xfrm>
            <a:off x="3028950" y="857250"/>
            <a:ext cx="30861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214363993"/>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1"/>
        <p:cNvGrpSpPr/>
        <p:nvPr/>
      </p:nvGrpSpPr>
      <p:grpSpPr>
        <a:xfrm>
          <a:off x="0" y="0"/>
          <a:ext cx="0" cy="0"/>
          <a:chOff x="0" y="0"/>
          <a:chExt cx="0" cy="0"/>
        </a:xfrm>
      </p:grpSpPr>
      <p:sp>
        <p:nvSpPr>
          <p:cNvPr id="822" name="Google Shape;822;p95:notes"/>
          <p:cNvSpPr txBox="1">
            <a:spLocks noGrp="1"/>
          </p:cNvSpPr>
          <p:nvPr>
            <p:ph type="body" idx="1"/>
          </p:nvPr>
        </p:nvSpPr>
        <p:spPr>
          <a:xfrm>
            <a:off x="914400" y="3300413"/>
            <a:ext cx="7315200" cy="270033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23" name="Google Shape;823;p95:notes"/>
          <p:cNvSpPr>
            <a:spLocks noGrp="1" noRot="1" noChangeAspect="1"/>
          </p:cNvSpPr>
          <p:nvPr>
            <p:ph type="sldImg" idx="2"/>
          </p:nvPr>
        </p:nvSpPr>
        <p:spPr>
          <a:xfrm>
            <a:off x="3028950" y="857250"/>
            <a:ext cx="30861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24852905"/>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7"/>
        <p:cNvGrpSpPr/>
        <p:nvPr/>
      </p:nvGrpSpPr>
      <p:grpSpPr>
        <a:xfrm>
          <a:off x="0" y="0"/>
          <a:ext cx="0" cy="0"/>
          <a:chOff x="0" y="0"/>
          <a:chExt cx="0" cy="0"/>
        </a:xfrm>
      </p:grpSpPr>
      <p:sp>
        <p:nvSpPr>
          <p:cNvPr id="828" name="Google Shape;828;p96:notes"/>
          <p:cNvSpPr txBox="1">
            <a:spLocks noGrp="1"/>
          </p:cNvSpPr>
          <p:nvPr>
            <p:ph type="body" idx="1"/>
          </p:nvPr>
        </p:nvSpPr>
        <p:spPr>
          <a:xfrm>
            <a:off x="914400" y="3300413"/>
            <a:ext cx="7315200" cy="270033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29" name="Google Shape;829;p96:notes"/>
          <p:cNvSpPr>
            <a:spLocks noGrp="1" noRot="1" noChangeAspect="1"/>
          </p:cNvSpPr>
          <p:nvPr>
            <p:ph type="sldImg" idx="2"/>
          </p:nvPr>
        </p:nvSpPr>
        <p:spPr>
          <a:xfrm>
            <a:off x="3028950" y="857250"/>
            <a:ext cx="30861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68576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11:notes"/>
          <p:cNvSpPr txBox="1">
            <a:spLocks noGrp="1"/>
          </p:cNvSpPr>
          <p:nvPr>
            <p:ph type="body" idx="1"/>
          </p:nvPr>
        </p:nvSpPr>
        <p:spPr>
          <a:xfrm>
            <a:off x="914400" y="3300413"/>
            <a:ext cx="7315200" cy="270033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40" name="Google Shape;140;p11:notes"/>
          <p:cNvSpPr>
            <a:spLocks noGrp="1" noRot="1" noChangeAspect="1"/>
          </p:cNvSpPr>
          <p:nvPr>
            <p:ph type="sldImg" idx="2"/>
          </p:nvPr>
        </p:nvSpPr>
        <p:spPr>
          <a:xfrm>
            <a:off x="3028950" y="857250"/>
            <a:ext cx="30861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489604364"/>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3"/>
        <p:cNvGrpSpPr/>
        <p:nvPr/>
      </p:nvGrpSpPr>
      <p:grpSpPr>
        <a:xfrm>
          <a:off x="0" y="0"/>
          <a:ext cx="0" cy="0"/>
          <a:chOff x="0" y="0"/>
          <a:chExt cx="0" cy="0"/>
        </a:xfrm>
      </p:grpSpPr>
      <p:sp>
        <p:nvSpPr>
          <p:cNvPr id="834" name="Google Shape;834;p97:notes"/>
          <p:cNvSpPr txBox="1">
            <a:spLocks noGrp="1"/>
          </p:cNvSpPr>
          <p:nvPr>
            <p:ph type="body" idx="1"/>
          </p:nvPr>
        </p:nvSpPr>
        <p:spPr>
          <a:xfrm>
            <a:off x="914400" y="3300413"/>
            <a:ext cx="7315200" cy="270033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35" name="Google Shape;835;p97:notes"/>
          <p:cNvSpPr>
            <a:spLocks noGrp="1" noRot="1" noChangeAspect="1"/>
          </p:cNvSpPr>
          <p:nvPr>
            <p:ph type="sldImg" idx="2"/>
          </p:nvPr>
        </p:nvSpPr>
        <p:spPr>
          <a:xfrm>
            <a:off x="3028950" y="857250"/>
            <a:ext cx="30861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754855872"/>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9"/>
        <p:cNvGrpSpPr/>
        <p:nvPr/>
      </p:nvGrpSpPr>
      <p:grpSpPr>
        <a:xfrm>
          <a:off x="0" y="0"/>
          <a:ext cx="0" cy="0"/>
          <a:chOff x="0" y="0"/>
          <a:chExt cx="0" cy="0"/>
        </a:xfrm>
      </p:grpSpPr>
      <p:sp>
        <p:nvSpPr>
          <p:cNvPr id="840" name="Google Shape;840;p98:notes"/>
          <p:cNvSpPr txBox="1">
            <a:spLocks noGrp="1"/>
          </p:cNvSpPr>
          <p:nvPr>
            <p:ph type="body" idx="1"/>
          </p:nvPr>
        </p:nvSpPr>
        <p:spPr>
          <a:xfrm>
            <a:off x="914400" y="3300413"/>
            <a:ext cx="7315200" cy="270033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41" name="Google Shape;841;p98:notes"/>
          <p:cNvSpPr>
            <a:spLocks noGrp="1" noRot="1" noChangeAspect="1"/>
          </p:cNvSpPr>
          <p:nvPr>
            <p:ph type="sldImg" idx="2"/>
          </p:nvPr>
        </p:nvSpPr>
        <p:spPr>
          <a:xfrm>
            <a:off x="3028950" y="857250"/>
            <a:ext cx="30861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58583747"/>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5"/>
        <p:cNvGrpSpPr/>
        <p:nvPr/>
      </p:nvGrpSpPr>
      <p:grpSpPr>
        <a:xfrm>
          <a:off x="0" y="0"/>
          <a:ext cx="0" cy="0"/>
          <a:chOff x="0" y="0"/>
          <a:chExt cx="0" cy="0"/>
        </a:xfrm>
      </p:grpSpPr>
      <p:sp>
        <p:nvSpPr>
          <p:cNvPr id="846" name="Google Shape;846;p99:notes"/>
          <p:cNvSpPr txBox="1">
            <a:spLocks noGrp="1"/>
          </p:cNvSpPr>
          <p:nvPr>
            <p:ph type="body" idx="1"/>
          </p:nvPr>
        </p:nvSpPr>
        <p:spPr>
          <a:xfrm>
            <a:off x="914400" y="3300413"/>
            <a:ext cx="7315200" cy="270033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47" name="Google Shape;847;p99:notes"/>
          <p:cNvSpPr>
            <a:spLocks noGrp="1" noRot="1" noChangeAspect="1"/>
          </p:cNvSpPr>
          <p:nvPr>
            <p:ph type="sldImg" idx="2"/>
          </p:nvPr>
        </p:nvSpPr>
        <p:spPr>
          <a:xfrm>
            <a:off x="3028950" y="857250"/>
            <a:ext cx="30861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937803285"/>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1"/>
        <p:cNvGrpSpPr/>
        <p:nvPr/>
      </p:nvGrpSpPr>
      <p:grpSpPr>
        <a:xfrm>
          <a:off x="0" y="0"/>
          <a:ext cx="0" cy="0"/>
          <a:chOff x="0" y="0"/>
          <a:chExt cx="0" cy="0"/>
        </a:xfrm>
      </p:grpSpPr>
      <p:sp>
        <p:nvSpPr>
          <p:cNvPr id="852" name="Google Shape;852;p103:notes"/>
          <p:cNvSpPr txBox="1">
            <a:spLocks noGrp="1"/>
          </p:cNvSpPr>
          <p:nvPr>
            <p:ph type="body" idx="1"/>
          </p:nvPr>
        </p:nvSpPr>
        <p:spPr>
          <a:xfrm>
            <a:off x="914400" y="3300413"/>
            <a:ext cx="7315200" cy="270033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53" name="Google Shape;853;p103:notes"/>
          <p:cNvSpPr>
            <a:spLocks noGrp="1" noRot="1" noChangeAspect="1"/>
          </p:cNvSpPr>
          <p:nvPr>
            <p:ph type="sldImg" idx="2"/>
          </p:nvPr>
        </p:nvSpPr>
        <p:spPr>
          <a:xfrm>
            <a:off x="3028950" y="857250"/>
            <a:ext cx="30861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45879740"/>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7"/>
        <p:cNvGrpSpPr/>
        <p:nvPr/>
      </p:nvGrpSpPr>
      <p:grpSpPr>
        <a:xfrm>
          <a:off x="0" y="0"/>
          <a:ext cx="0" cy="0"/>
          <a:chOff x="0" y="0"/>
          <a:chExt cx="0" cy="0"/>
        </a:xfrm>
      </p:grpSpPr>
      <p:sp>
        <p:nvSpPr>
          <p:cNvPr id="858" name="Google Shape;858;p104:notes"/>
          <p:cNvSpPr txBox="1">
            <a:spLocks noGrp="1"/>
          </p:cNvSpPr>
          <p:nvPr>
            <p:ph type="body" idx="1"/>
          </p:nvPr>
        </p:nvSpPr>
        <p:spPr>
          <a:xfrm>
            <a:off x="914400" y="3300413"/>
            <a:ext cx="7315200" cy="270033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59" name="Google Shape;859;p104:notes"/>
          <p:cNvSpPr>
            <a:spLocks noGrp="1" noRot="1" noChangeAspect="1"/>
          </p:cNvSpPr>
          <p:nvPr>
            <p:ph type="sldImg" idx="2"/>
          </p:nvPr>
        </p:nvSpPr>
        <p:spPr>
          <a:xfrm>
            <a:off x="3028950" y="857250"/>
            <a:ext cx="30861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98727472"/>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p105:notes"/>
          <p:cNvSpPr txBox="1">
            <a:spLocks noGrp="1"/>
          </p:cNvSpPr>
          <p:nvPr>
            <p:ph type="body" idx="1"/>
          </p:nvPr>
        </p:nvSpPr>
        <p:spPr>
          <a:xfrm>
            <a:off x="914400" y="3300413"/>
            <a:ext cx="7315200" cy="270033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65" name="Google Shape;865;p105:notes"/>
          <p:cNvSpPr>
            <a:spLocks noGrp="1" noRot="1" noChangeAspect="1"/>
          </p:cNvSpPr>
          <p:nvPr>
            <p:ph type="sldImg" idx="2"/>
          </p:nvPr>
        </p:nvSpPr>
        <p:spPr>
          <a:xfrm>
            <a:off x="3028950" y="857250"/>
            <a:ext cx="30861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195590550"/>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9"/>
        <p:cNvGrpSpPr/>
        <p:nvPr/>
      </p:nvGrpSpPr>
      <p:grpSpPr>
        <a:xfrm>
          <a:off x="0" y="0"/>
          <a:ext cx="0" cy="0"/>
          <a:chOff x="0" y="0"/>
          <a:chExt cx="0" cy="0"/>
        </a:xfrm>
      </p:grpSpPr>
      <p:sp>
        <p:nvSpPr>
          <p:cNvPr id="870" name="Google Shape;870;p133:notes"/>
          <p:cNvSpPr>
            <a:spLocks noGrp="1" noRot="1" noChangeAspect="1"/>
          </p:cNvSpPr>
          <p:nvPr>
            <p:ph type="sldImg" idx="2"/>
          </p:nvPr>
        </p:nvSpPr>
        <p:spPr>
          <a:xfrm>
            <a:off x="3028950" y="857250"/>
            <a:ext cx="30861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71" name="Google Shape;871;p133:notes"/>
          <p:cNvSpPr txBox="1">
            <a:spLocks noGrp="1"/>
          </p:cNvSpPr>
          <p:nvPr>
            <p:ph type="body" idx="1"/>
          </p:nvPr>
        </p:nvSpPr>
        <p:spPr>
          <a:xfrm>
            <a:off x="914400" y="3300413"/>
            <a:ext cx="7315200" cy="2700337"/>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endParaRPr/>
          </a:p>
        </p:txBody>
      </p:sp>
      <p:sp>
        <p:nvSpPr>
          <p:cNvPr id="872" name="Google Shape;872;p133:notes"/>
          <p:cNvSpPr txBox="1">
            <a:spLocks noGrp="1"/>
          </p:cNvSpPr>
          <p:nvPr>
            <p:ph type="sldNum" idx="12"/>
          </p:nvPr>
        </p:nvSpPr>
        <p:spPr>
          <a:xfrm>
            <a:off x="5180013" y="6513513"/>
            <a:ext cx="3962400" cy="3444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n-US" sz="1200" b="0" i="0" u="none" strike="noStrike" cap="none">
                <a:solidFill>
                  <a:schemeClr val="dk1"/>
                </a:solidFill>
                <a:latin typeface="Calibri"/>
                <a:ea typeface="Calibri"/>
                <a:cs typeface="Calibri"/>
                <a:sym typeface="Calibri"/>
              </a:rPr>
              <a:t>116</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786976545"/>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6"/>
        <p:cNvGrpSpPr/>
        <p:nvPr/>
      </p:nvGrpSpPr>
      <p:grpSpPr>
        <a:xfrm>
          <a:off x="0" y="0"/>
          <a:ext cx="0" cy="0"/>
          <a:chOff x="0" y="0"/>
          <a:chExt cx="0" cy="0"/>
        </a:xfrm>
      </p:grpSpPr>
      <p:sp>
        <p:nvSpPr>
          <p:cNvPr id="877" name="Google Shape;877;p134:notes"/>
          <p:cNvSpPr txBox="1">
            <a:spLocks noGrp="1"/>
          </p:cNvSpPr>
          <p:nvPr>
            <p:ph type="body" idx="1"/>
          </p:nvPr>
        </p:nvSpPr>
        <p:spPr>
          <a:xfrm>
            <a:off x="914400" y="3300413"/>
            <a:ext cx="73152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78" name="Google Shape;878;p134:notes"/>
          <p:cNvSpPr>
            <a:spLocks noGrp="1" noRot="1" noChangeAspect="1"/>
          </p:cNvSpPr>
          <p:nvPr>
            <p:ph type="sldImg" idx="2"/>
          </p:nvPr>
        </p:nvSpPr>
        <p:spPr>
          <a:xfrm>
            <a:off x="3028950" y="857250"/>
            <a:ext cx="30861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97598709"/>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2"/>
        <p:cNvGrpSpPr/>
        <p:nvPr/>
      </p:nvGrpSpPr>
      <p:grpSpPr>
        <a:xfrm>
          <a:off x="0" y="0"/>
          <a:ext cx="0" cy="0"/>
          <a:chOff x="0" y="0"/>
          <a:chExt cx="0" cy="0"/>
        </a:xfrm>
      </p:grpSpPr>
      <p:sp>
        <p:nvSpPr>
          <p:cNvPr id="883" name="Google Shape;883;p135:notes"/>
          <p:cNvSpPr txBox="1">
            <a:spLocks noGrp="1"/>
          </p:cNvSpPr>
          <p:nvPr>
            <p:ph type="body" idx="1"/>
          </p:nvPr>
        </p:nvSpPr>
        <p:spPr>
          <a:xfrm>
            <a:off x="914400" y="3300413"/>
            <a:ext cx="73152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84" name="Google Shape;884;p135:notes"/>
          <p:cNvSpPr>
            <a:spLocks noGrp="1" noRot="1" noChangeAspect="1"/>
          </p:cNvSpPr>
          <p:nvPr>
            <p:ph type="sldImg" idx="2"/>
          </p:nvPr>
        </p:nvSpPr>
        <p:spPr>
          <a:xfrm>
            <a:off x="3028950" y="857250"/>
            <a:ext cx="30861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78142069"/>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8"/>
        <p:cNvGrpSpPr/>
        <p:nvPr/>
      </p:nvGrpSpPr>
      <p:grpSpPr>
        <a:xfrm>
          <a:off x="0" y="0"/>
          <a:ext cx="0" cy="0"/>
          <a:chOff x="0" y="0"/>
          <a:chExt cx="0" cy="0"/>
        </a:xfrm>
      </p:grpSpPr>
      <p:sp>
        <p:nvSpPr>
          <p:cNvPr id="889" name="Google Shape;889;p136:notes"/>
          <p:cNvSpPr txBox="1">
            <a:spLocks noGrp="1"/>
          </p:cNvSpPr>
          <p:nvPr>
            <p:ph type="body" idx="1"/>
          </p:nvPr>
        </p:nvSpPr>
        <p:spPr>
          <a:xfrm>
            <a:off x="914400" y="3300413"/>
            <a:ext cx="73152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90" name="Google Shape;890;p136:notes"/>
          <p:cNvSpPr>
            <a:spLocks noGrp="1" noRot="1" noChangeAspect="1"/>
          </p:cNvSpPr>
          <p:nvPr>
            <p:ph type="sldImg" idx="2"/>
          </p:nvPr>
        </p:nvSpPr>
        <p:spPr>
          <a:xfrm>
            <a:off x="3028950" y="857250"/>
            <a:ext cx="30861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70416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p12:notes"/>
          <p:cNvSpPr txBox="1">
            <a:spLocks noGrp="1"/>
          </p:cNvSpPr>
          <p:nvPr>
            <p:ph type="body" idx="1"/>
          </p:nvPr>
        </p:nvSpPr>
        <p:spPr>
          <a:xfrm>
            <a:off x="914400" y="3300413"/>
            <a:ext cx="7315200" cy="270033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46" name="Google Shape;146;p12:notes"/>
          <p:cNvSpPr>
            <a:spLocks noGrp="1" noRot="1" noChangeAspect="1"/>
          </p:cNvSpPr>
          <p:nvPr>
            <p:ph type="sldImg" idx="2"/>
          </p:nvPr>
        </p:nvSpPr>
        <p:spPr>
          <a:xfrm>
            <a:off x="3028950" y="857250"/>
            <a:ext cx="30861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323485079"/>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0"/>
        <p:cNvGrpSpPr/>
        <p:nvPr/>
      </p:nvGrpSpPr>
      <p:grpSpPr>
        <a:xfrm>
          <a:off x="0" y="0"/>
          <a:ext cx="0" cy="0"/>
          <a:chOff x="0" y="0"/>
          <a:chExt cx="0" cy="0"/>
        </a:xfrm>
      </p:grpSpPr>
      <p:sp>
        <p:nvSpPr>
          <p:cNvPr id="901" name="Google Shape;901;p138:notes"/>
          <p:cNvSpPr txBox="1">
            <a:spLocks noGrp="1"/>
          </p:cNvSpPr>
          <p:nvPr>
            <p:ph type="body" idx="1"/>
          </p:nvPr>
        </p:nvSpPr>
        <p:spPr>
          <a:xfrm>
            <a:off x="914400" y="3300413"/>
            <a:ext cx="73152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02" name="Google Shape;902;p138:notes"/>
          <p:cNvSpPr>
            <a:spLocks noGrp="1" noRot="1" noChangeAspect="1"/>
          </p:cNvSpPr>
          <p:nvPr>
            <p:ph type="sldImg" idx="2"/>
          </p:nvPr>
        </p:nvSpPr>
        <p:spPr>
          <a:xfrm>
            <a:off x="3028950" y="857250"/>
            <a:ext cx="30861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08380237"/>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2"/>
        <p:cNvGrpSpPr/>
        <p:nvPr/>
      </p:nvGrpSpPr>
      <p:grpSpPr>
        <a:xfrm>
          <a:off x="0" y="0"/>
          <a:ext cx="0" cy="0"/>
          <a:chOff x="0" y="0"/>
          <a:chExt cx="0" cy="0"/>
        </a:xfrm>
      </p:grpSpPr>
      <p:sp>
        <p:nvSpPr>
          <p:cNvPr id="913" name="Google Shape;913;p140:notes"/>
          <p:cNvSpPr txBox="1">
            <a:spLocks noGrp="1"/>
          </p:cNvSpPr>
          <p:nvPr>
            <p:ph type="body" idx="1"/>
          </p:nvPr>
        </p:nvSpPr>
        <p:spPr>
          <a:xfrm>
            <a:off x="914400" y="3300413"/>
            <a:ext cx="73152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14" name="Google Shape;914;p140:notes"/>
          <p:cNvSpPr>
            <a:spLocks noGrp="1" noRot="1" noChangeAspect="1"/>
          </p:cNvSpPr>
          <p:nvPr>
            <p:ph type="sldImg" idx="2"/>
          </p:nvPr>
        </p:nvSpPr>
        <p:spPr>
          <a:xfrm>
            <a:off x="3028950" y="857250"/>
            <a:ext cx="30861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07752964"/>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8"/>
        <p:cNvGrpSpPr/>
        <p:nvPr/>
      </p:nvGrpSpPr>
      <p:grpSpPr>
        <a:xfrm>
          <a:off x="0" y="0"/>
          <a:ext cx="0" cy="0"/>
          <a:chOff x="0" y="0"/>
          <a:chExt cx="0" cy="0"/>
        </a:xfrm>
      </p:grpSpPr>
      <p:sp>
        <p:nvSpPr>
          <p:cNvPr id="919" name="Google Shape;919;p141:notes"/>
          <p:cNvSpPr txBox="1">
            <a:spLocks noGrp="1"/>
          </p:cNvSpPr>
          <p:nvPr>
            <p:ph type="body" idx="1"/>
          </p:nvPr>
        </p:nvSpPr>
        <p:spPr>
          <a:xfrm>
            <a:off x="914400" y="3300413"/>
            <a:ext cx="73152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20" name="Google Shape;920;p141:notes"/>
          <p:cNvSpPr>
            <a:spLocks noGrp="1" noRot="1" noChangeAspect="1"/>
          </p:cNvSpPr>
          <p:nvPr>
            <p:ph type="sldImg" idx="2"/>
          </p:nvPr>
        </p:nvSpPr>
        <p:spPr>
          <a:xfrm>
            <a:off x="3028950" y="857250"/>
            <a:ext cx="30861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69877832"/>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4"/>
        <p:cNvGrpSpPr/>
        <p:nvPr/>
      </p:nvGrpSpPr>
      <p:grpSpPr>
        <a:xfrm>
          <a:off x="0" y="0"/>
          <a:ext cx="0" cy="0"/>
          <a:chOff x="0" y="0"/>
          <a:chExt cx="0" cy="0"/>
        </a:xfrm>
      </p:grpSpPr>
      <p:sp>
        <p:nvSpPr>
          <p:cNvPr id="925" name="Google Shape;925;p142:notes"/>
          <p:cNvSpPr txBox="1">
            <a:spLocks noGrp="1"/>
          </p:cNvSpPr>
          <p:nvPr>
            <p:ph type="body" idx="1"/>
          </p:nvPr>
        </p:nvSpPr>
        <p:spPr>
          <a:xfrm>
            <a:off x="914400" y="3300413"/>
            <a:ext cx="73152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26" name="Google Shape;926;p142:notes"/>
          <p:cNvSpPr>
            <a:spLocks noGrp="1" noRot="1" noChangeAspect="1"/>
          </p:cNvSpPr>
          <p:nvPr>
            <p:ph type="sldImg" idx="2"/>
          </p:nvPr>
        </p:nvSpPr>
        <p:spPr>
          <a:xfrm>
            <a:off x="3028950" y="857250"/>
            <a:ext cx="30861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25001578"/>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0"/>
        <p:cNvGrpSpPr/>
        <p:nvPr/>
      </p:nvGrpSpPr>
      <p:grpSpPr>
        <a:xfrm>
          <a:off x="0" y="0"/>
          <a:ext cx="0" cy="0"/>
          <a:chOff x="0" y="0"/>
          <a:chExt cx="0" cy="0"/>
        </a:xfrm>
      </p:grpSpPr>
      <p:sp>
        <p:nvSpPr>
          <p:cNvPr id="931" name="Google Shape;931;p117:notes"/>
          <p:cNvSpPr txBox="1">
            <a:spLocks noGrp="1"/>
          </p:cNvSpPr>
          <p:nvPr>
            <p:ph type="body" idx="1"/>
          </p:nvPr>
        </p:nvSpPr>
        <p:spPr>
          <a:xfrm>
            <a:off x="914400" y="3300413"/>
            <a:ext cx="7315200" cy="270033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32" name="Google Shape;932;p117:notes"/>
          <p:cNvSpPr>
            <a:spLocks noGrp="1" noRot="1" noChangeAspect="1"/>
          </p:cNvSpPr>
          <p:nvPr>
            <p:ph type="sldImg" idx="2"/>
          </p:nvPr>
        </p:nvSpPr>
        <p:spPr>
          <a:xfrm>
            <a:off x="3028950" y="857250"/>
            <a:ext cx="30861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363829060"/>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6"/>
        <p:cNvGrpSpPr/>
        <p:nvPr/>
      </p:nvGrpSpPr>
      <p:grpSpPr>
        <a:xfrm>
          <a:off x="0" y="0"/>
          <a:ext cx="0" cy="0"/>
          <a:chOff x="0" y="0"/>
          <a:chExt cx="0" cy="0"/>
        </a:xfrm>
      </p:grpSpPr>
      <p:sp>
        <p:nvSpPr>
          <p:cNvPr id="937" name="Google Shape;937;p118:notes"/>
          <p:cNvSpPr txBox="1">
            <a:spLocks noGrp="1"/>
          </p:cNvSpPr>
          <p:nvPr>
            <p:ph type="body" idx="1"/>
          </p:nvPr>
        </p:nvSpPr>
        <p:spPr>
          <a:xfrm>
            <a:off x="914400" y="3300413"/>
            <a:ext cx="7315200" cy="270033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38" name="Google Shape;938;p118:notes"/>
          <p:cNvSpPr>
            <a:spLocks noGrp="1" noRot="1" noChangeAspect="1"/>
          </p:cNvSpPr>
          <p:nvPr>
            <p:ph type="sldImg" idx="2"/>
          </p:nvPr>
        </p:nvSpPr>
        <p:spPr>
          <a:xfrm>
            <a:off x="3028950" y="857250"/>
            <a:ext cx="30861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206446512"/>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2"/>
        <p:cNvGrpSpPr/>
        <p:nvPr/>
      </p:nvGrpSpPr>
      <p:grpSpPr>
        <a:xfrm>
          <a:off x="0" y="0"/>
          <a:ext cx="0" cy="0"/>
          <a:chOff x="0" y="0"/>
          <a:chExt cx="0" cy="0"/>
        </a:xfrm>
      </p:grpSpPr>
      <p:sp>
        <p:nvSpPr>
          <p:cNvPr id="943" name="Google Shape;943;p119:notes"/>
          <p:cNvSpPr txBox="1">
            <a:spLocks noGrp="1"/>
          </p:cNvSpPr>
          <p:nvPr>
            <p:ph type="body" idx="1"/>
          </p:nvPr>
        </p:nvSpPr>
        <p:spPr>
          <a:xfrm>
            <a:off x="914400" y="3300413"/>
            <a:ext cx="7315200" cy="270033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44" name="Google Shape;944;p119:notes"/>
          <p:cNvSpPr>
            <a:spLocks noGrp="1" noRot="1" noChangeAspect="1"/>
          </p:cNvSpPr>
          <p:nvPr>
            <p:ph type="sldImg" idx="2"/>
          </p:nvPr>
        </p:nvSpPr>
        <p:spPr>
          <a:xfrm>
            <a:off x="3028950" y="857250"/>
            <a:ext cx="30861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616190191"/>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9"/>
        <p:cNvGrpSpPr/>
        <p:nvPr/>
      </p:nvGrpSpPr>
      <p:grpSpPr>
        <a:xfrm>
          <a:off x="0" y="0"/>
          <a:ext cx="0" cy="0"/>
          <a:chOff x="0" y="0"/>
          <a:chExt cx="0" cy="0"/>
        </a:xfrm>
      </p:grpSpPr>
      <p:sp>
        <p:nvSpPr>
          <p:cNvPr id="950" name="Google Shape;950;p120:notes"/>
          <p:cNvSpPr txBox="1">
            <a:spLocks noGrp="1"/>
          </p:cNvSpPr>
          <p:nvPr>
            <p:ph type="body" idx="1"/>
          </p:nvPr>
        </p:nvSpPr>
        <p:spPr>
          <a:xfrm>
            <a:off x="914400" y="3300413"/>
            <a:ext cx="7315200" cy="270033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51" name="Google Shape;951;p120:notes"/>
          <p:cNvSpPr>
            <a:spLocks noGrp="1" noRot="1" noChangeAspect="1"/>
          </p:cNvSpPr>
          <p:nvPr>
            <p:ph type="sldImg" idx="2"/>
          </p:nvPr>
        </p:nvSpPr>
        <p:spPr>
          <a:xfrm>
            <a:off x="3028950" y="857250"/>
            <a:ext cx="30861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986514045"/>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6"/>
        <p:cNvGrpSpPr/>
        <p:nvPr/>
      </p:nvGrpSpPr>
      <p:grpSpPr>
        <a:xfrm>
          <a:off x="0" y="0"/>
          <a:ext cx="0" cy="0"/>
          <a:chOff x="0" y="0"/>
          <a:chExt cx="0" cy="0"/>
        </a:xfrm>
      </p:grpSpPr>
      <p:sp>
        <p:nvSpPr>
          <p:cNvPr id="957" name="Google Shape;957;p121:notes"/>
          <p:cNvSpPr txBox="1">
            <a:spLocks noGrp="1"/>
          </p:cNvSpPr>
          <p:nvPr>
            <p:ph type="body" idx="1"/>
          </p:nvPr>
        </p:nvSpPr>
        <p:spPr>
          <a:xfrm>
            <a:off x="914400" y="3300413"/>
            <a:ext cx="7315200" cy="270033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58" name="Google Shape;958;p121:notes"/>
          <p:cNvSpPr>
            <a:spLocks noGrp="1" noRot="1" noChangeAspect="1"/>
          </p:cNvSpPr>
          <p:nvPr>
            <p:ph type="sldImg" idx="2"/>
          </p:nvPr>
        </p:nvSpPr>
        <p:spPr>
          <a:xfrm>
            <a:off x="3028950" y="857250"/>
            <a:ext cx="30861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58094957"/>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2"/>
        <p:cNvGrpSpPr/>
        <p:nvPr/>
      </p:nvGrpSpPr>
      <p:grpSpPr>
        <a:xfrm>
          <a:off x="0" y="0"/>
          <a:ext cx="0" cy="0"/>
          <a:chOff x="0" y="0"/>
          <a:chExt cx="0" cy="0"/>
        </a:xfrm>
      </p:grpSpPr>
      <p:sp>
        <p:nvSpPr>
          <p:cNvPr id="963" name="Google Shape;963;p122:notes"/>
          <p:cNvSpPr txBox="1">
            <a:spLocks noGrp="1"/>
          </p:cNvSpPr>
          <p:nvPr>
            <p:ph type="body" idx="1"/>
          </p:nvPr>
        </p:nvSpPr>
        <p:spPr>
          <a:xfrm>
            <a:off x="914400" y="3300413"/>
            <a:ext cx="7315200" cy="270033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64" name="Google Shape;964;p122:notes"/>
          <p:cNvSpPr>
            <a:spLocks noGrp="1" noRot="1" noChangeAspect="1"/>
          </p:cNvSpPr>
          <p:nvPr>
            <p:ph type="sldImg" idx="2"/>
          </p:nvPr>
        </p:nvSpPr>
        <p:spPr>
          <a:xfrm>
            <a:off x="3028950" y="857250"/>
            <a:ext cx="30861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6469375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p13:notes"/>
          <p:cNvSpPr txBox="1">
            <a:spLocks noGrp="1"/>
          </p:cNvSpPr>
          <p:nvPr>
            <p:ph type="body" idx="1"/>
          </p:nvPr>
        </p:nvSpPr>
        <p:spPr>
          <a:xfrm>
            <a:off x="914400" y="3300413"/>
            <a:ext cx="7315200" cy="270033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53" name="Google Shape;153;p13:notes"/>
          <p:cNvSpPr>
            <a:spLocks noGrp="1" noRot="1" noChangeAspect="1"/>
          </p:cNvSpPr>
          <p:nvPr>
            <p:ph type="sldImg" idx="2"/>
          </p:nvPr>
        </p:nvSpPr>
        <p:spPr>
          <a:xfrm>
            <a:off x="3028950" y="857250"/>
            <a:ext cx="30861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70986389"/>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8"/>
        <p:cNvGrpSpPr/>
        <p:nvPr/>
      </p:nvGrpSpPr>
      <p:grpSpPr>
        <a:xfrm>
          <a:off x="0" y="0"/>
          <a:ext cx="0" cy="0"/>
          <a:chOff x="0" y="0"/>
          <a:chExt cx="0" cy="0"/>
        </a:xfrm>
      </p:grpSpPr>
      <p:sp>
        <p:nvSpPr>
          <p:cNvPr id="969" name="Google Shape;969;p143:notes"/>
          <p:cNvSpPr txBox="1">
            <a:spLocks noGrp="1"/>
          </p:cNvSpPr>
          <p:nvPr>
            <p:ph type="body" idx="1"/>
          </p:nvPr>
        </p:nvSpPr>
        <p:spPr>
          <a:xfrm>
            <a:off x="914400" y="3300413"/>
            <a:ext cx="7315200" cy="270033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70" name="Google Shape;970;p143:notes"/>
          <p:cNvSpPr>
            <a:spLocks noGrp="1" noRot="1" noChangeAspect="1"/>
          </p:cNvSpPr>
          <p:nvPr>
            <p:ph type="sldImg" idx="2"/>
          </p:nvPr>
        </p:nvSpPr>
        <p:spPr>
          <a:xfrm>
            <a:off x="3028950" y="857250"/>
            <a:ext cx="30861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697861"/>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4"/>
        <p:cNvGrpSpPr/>
        <p:nvPr/>
      </p:nvGrpSpPr>
      <p:grpSpPr>
        <a:xfrm>
          <a:off x="0" y="0"/>
          <a:ext cx="0" cy="0"/>
          <a:chOff x="0" y="0"/>
          <a:chExt cx="0" cy="0"/>
        </a:xfrm>
      </p:grpSpPr>
      <p:sp>
        <p:nvSpPr>
          <p:cNvPr id="975" name="Google Shape;975;p144:notes"/>
          <p:cNvSpPr txBox="1">
            <a:spLocks noGrp="1"/>
          </p:cNvSpPr>
          <p:nvPr>
            <p:ph type="body" idx="1"/>
          </p:nvPr>
        </p:nvSpPr>
        <p:spPr>
          <a:xfrm>
            <a:off x="914400" y="3300413"/>
            <a:ext cx="7315200" cy="270033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76" name="Google Shape;976;p144:notes"/>
          <p:cNvSpPr>
            <a:spLocks noGrp="1" noRot="1" noChangeAspect="1"/>
          </p:cNvSpPr>
          <p:nvPr>
            <p:ph type="sldImg" idx="2"/>
          </p:nvPr>
        </p:nvSpPr>
        <p:spPr>
          <a:xfrm>
            <a:off x="3028950" y="857250"/>
            <a:ext cx="30861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19042295"/>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0"/>
        <p:cNvGrpSpPr/>
        <p:nvPr/>
      </p:nvGrpSpPr>
      <p:grpSpPr>
        <a:xfrm>
          <a:off x="0" y="0"/>
          <a:ext cx="0" cy="0"/>
          <a:chOff x="0" y="0"/>
          <a:chExt cx="0" cy="0"/>
        </a:xfrm>
      </p:grpSpPr>
      <p:sp>
        <p:nvSpPr>
          <p:cNvPr id="981" name="Google Shape;981;p145:notes"/>
          <p:cNvSpPr txBox="1">
            <a:spLocks noGrp="1"/>
          </p:cNvSpPr>
          <p:nvPr>
            <p:ph type="body" idx="1"/>
          </p:nvPr>
        </p:nvSpPr>
        <p:spPr>
          <a:xfrm>
            <a:off x="914400" y="3300413"/>
            <a:ext cx="7315200" cy="270033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82" name="Google Shape;982;p145:notes"/>
          <p:cNvSpPr>
            <a:spLocks noGrp="1" noRot="1" noChangeAspect="1"/>
          </p:cNvSpPr>
          <p:nvPr>
            <p:ph type="sldImg" idx="2"/>
          </p:nvPr>
        </p:nvSpPr>
        <p:spPr>
          <a:xfrm>
            <a:off x="3028950" y="857250"/>
            <a:ext cx="30861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264978113"/>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6"/>
        <p:cNvGrpSpPr/>
        <p:nvPr/>
      </p:nvGrpSpPr>
      <p:grpSpPr>
        <a:xfrm>
          <a:off x="0" y="0"/>
          <a:ext cx="0" cy="0"/>
          <a:chOff x="0" y="0"/>
          <a:chExt cx="0" cy="0"/>
        </a:xfrm>
      </p:grpSpPr>
      <p:sp>
        <p:nvSpPr>
          <p:cNvPr id="987" name="Google Shape;987;p146:notes"/>
          <p:cNvSpPr txBox="1">
            <a:spLocks noGrp="1"/>
          </p:cNvSpPr>
          <p:nvPr>
            <p:ph type="body" idx="1"/>
          </p:nvPr>
        </p:nvSpPr>
        <p:spPr>
          <a:xfrm>
            <a:off x="914400" y="3300413"/>
            <a:ext cx="7315200" cy="270033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88" name="Google Shape;988;p146:notes"/>
          <p:cNvSpPr>
            <a:spLocks noGrp="1" noRot="1" noChangeAspect="1"/>
          </p:cNvSpPr>
          <p:nvPr>
            <p:ph type="sldImg" idx="2"/>
          </p:nvPr>
        </p:nvSpPr>
        <p:spPr>
          <a:xfrm>
            <a:off x="3028950" y="857250"/>
            <a:ext cx="30861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68012560"/>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2"/>
        <p:cNvGrpSpPr/>
        <p:nvPr/>
      </p:nvGrpSpPr>
      <p:grpSpPr>
        <a:xfrm>
          <a:off x="0" y="0"/>
          <a:ext cx="0" cy="0"/>
          <a:chOff x="0" y="0"/>
          <a:chExt cx="0" cy="0"/>
        </a:xfrm>
      </p:grpSpPr>
      <p:sp>
        <p:nvSpPr>
          <p:cNvPr id="993" name="Google Shape;993;p147:notes"/>
          <p:cNvSpPr txBox="1">
            <a:spLocks noGrp="1"/>
          </p:cNvSpPr>
          <p:nvPr>
            <p:ph type="body" idx="1"/>
          </p:nvPr>
        </p:nvSpPr>
        <p:spPr>
          <a:xfrm>
            <a:off x="914400" y="3300413"/>
            <a:ext cx="7315200" cy="270033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94" name="Google Shape;994;p147:notes"/>
          <p:cNvSpPr>
            <a:spLocks noGrp="1" noRot="1" noChangeAspect="1"/>
          </p:cNvSpPr>
          <p:nvPr>
            <p:ph type="sldImg" idx="2"/>
          </p:nvPr>
        </p:nvSpPr>
        <p:spPr>
          <a:xfrm>
            <a:off x="3028950" y="857250"/>
            <a:ext cx="30861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99984128"/>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8"/>
        <p:cNvGrpSpPr/>
        <p:nvPr/>
      </p:nvGrpSpPr>
      <p:grpSpPr>
        <a:xfrm>
          <a:off x="0" y="0"/>
          <a:ext cx="0" cy="0"/>
          <a:chOff x="0" y="0"/>
          <a:chExt cx="0" cy="0"/>
        </a:xfrm>
      </p:grpSpPr>
      <p:sp>
        <p:nvSpPr>
          <p:cNvPr id="999" name="Google Shape;999;p148:notes"/>
          <p:cNvSpPr txBox="1">
            <a:spLocks noGrp="1"/>
          </p:cNvSpPr>
          <p:nvPr>
            <p:ph type="body" idx="1"/>
          </p:nvPr>
        </p:nvSpPr>
        <p:spPr>
          <a:xfrm>
            <a:off x="914400" y="3300413"/>
            <a:ext cx="7315200" cy="270033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00" name="Google Shape;1000;p148:notes"/>
          <p:cNvSpPr>
            <a:spLocks noGrp="1" noRot="1" noChangeAspect="1"/>
          </p:cNvSpPr>
          <p:nvPr>
            <p:ph type="sldImg" idx="2"/>
          </p:nvPr>
        </p:nvSpPr>
        <p:spPr>
          <a:xfrm>
            <a:off x="3028950" y="857250"/>
            <a:ext cx="30861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626353334"/>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4"/>
        <p:cNvGrpSpPr/>
        <p:nvPr/>
      </p:nvGrpSpPr>
      <p:grpSpPr>
        <a:xfrm>
          <a:off x="0" y="0"/>
          <a:ext cx="0" cy="0"/>
          <a:chOff x="0" y="0"/>
          <a:chExt cx="0" cy="0"/>
        </a:xfrm>
      </p:grpSpPr>
      <p:sp>
        <p:nvSpPr>
          <p:cNvPr id="1005" name="Google Shape;1005;p149:notes"/>
          <p:cNvSpPr txBox="1">
            <a:spLocks noGrp="1"/>
          </p:cNvSpPr>
          <p:nvPr>
            <p:ph type="body" idx="1"/>
          </p:nvPr>
        </p:nvSpPr>
        <p:spPr>
          <a:xfrm>
            <a:off x="914400" y="3300413"/>
            <a:ext cx="7315200" cy="270033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06" name="Google Shape;1006;p149:notes"/>
          <p:cNvSpPr>
            <a:spLocks noGrp="1" noRot="1" noChangeAspect="1"/>
          </p:cNvSpPr>
          <p:nvPr>
            <p:ph type="sldImg" idx="2"/>
          </p:nvPr>
        </p:nvSpPr>
        <p:spPr>
          <a:xfrm>
            <a:off x="3028950" y="857250"/>
            <a:ext cx="30861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217271676"/>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0"/>
        <p:cNvGrpSpPr/>
        <p:nvPr/>
      </p:nvGrpSpPr>
      <p:grpSpPr>
        <a:xfrm>
          <a:off x="0" y="0"/>
          <a:ext cx="0" cy="0"/>
          <a:chOff x="0" y="0"/>
          <a:chExt cx="0" cy="0"/>
        </a:xfrm>
      </p:grpSpPr>
      <p:sp>
        <p:nvSpPr>
          <p:cNvPr id="1011" name="Google Shape;1011;p150:notes"/>
          <p:cNvSpPr txBox="1">
            <a:spLocks noGrp="1"/>
          </p:cNvSpPr>
          <p:nvPr>
            <p:ph type="body" idx="1"/>
          </p:nvPr>
        </p:nvSpPr>
        <p:spPr>
          <a:xfrm>
            <a:off x="914400" y="3300413"/>
            <a:ext cx="7315200" cy="270033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12" name="Google Shape;1012;p150:notes"/>
          <p:cNvSpPr>
            <a:spLocks noGrp="1" noRot="1" noChangeAspect="1"/>
          </p:cNvSpPr>
          <p:nvPr>
            <p:ph type="sldImg" idx="2"/>
          </p:nvPr>
        </p:nvSpPr>
        <p:spPr>
          <a:xfrm>
            <a:off x="3028950" y="857250"/>
            <a:ext cx="30861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31215564"/>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6"/>
        <p:cNvGrpSpPr/>
        <p:nvPr/>
      </p:nvGrpSpPr>
      <p:grpSpPr>
        <a:xfrm>
          <a:off x="0" y="0"/>
          <a:ext cx="0" cy="0"/>
          <a:chOff x="0" y="0"/>
          <a:chExt cx="0" cy="0"/>
        </a:xfrm>
      </p:grpSpPr>
      <p:sp>
        <p:nvSpPr>
          <p:cNvPr id="1017" name="Google Shape;1017;p151:notes"/>
          <p:cNvSpPr txBox="1">
            <a:spLocks noGrp="1"/>
          </p:cNvSpPr>
          <p:nvPr>
            <p:ph type="body" idx="1"/>
          </p:nvPr>
        </p:nvSpPr>
        <p:spPr>
          <a:xfrm>
            <a:off x="914400" y="3300413"/>
            <a:ext cx="73152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18" name="Google Shape;1018;p151:notes"/>
          <p:cNvSpPr>
            <a:spLocks noGrp="1" noRot="1" noChangeAspect="1"/>
          </p:cNvSpPr>
          <p:nvPr>
            <p:ph type="sldImg" idx="2"/>
          </p:nvPr>
        </p:nvSpPr>
        <p:spPr>
          <a:xfrm>
            <a:off x="3028950" y="857250"/>
            <a:ext cx="30861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61191714"/>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2"/>
        <p:cNvGrpSpPr/>
        <p:nvPr/>
      </p:nvGrpSpPr>
      <p:grpSpPr>
        <a:xfrm>
          <a:off x="0" y="0"/>
          <a:ext cx="0" cy="0"/>
          <a:chOff x="0" y="0"/>
          <a:chExt cx="0" cy="0"/>
        </a:xfrm>
      </p:grpSpPr>
      <p:sp>
        <p:nvSpPr>
          <p:cNvPr id="1023" name="Google Shape;1023;p152:notes"/>
          <p:cNvSpPr txBox="1">
            <a:spLocks noGrp="1"/>
          </p:cNvSpPr>
          <p:nvPr>
            <p:ph type="body" idx="1"/>
          </p:nvPr>
        </p:nvSpPr>
        <p:spPr>
          <a:xfrm>
            <a:off x="914400" y="3300413"/>
            <a:ext cx="73152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24" name="Google Shape;1024;p152:notes"/>
          <p:cNvSpPr>
            <a:spLocks noGrp="1" noRot="1" noChangeAspect="1"/>
          </p:cNvSpPr>
          <p:nvPr>
            <p:ph type="sldImg" idx="2"/>
          </p:nvPr>
        </p:nvSpPr>
        <p:spPr>
          <a:xfrm>
            <a:off x="3028950" y="857250"/>
            <a:ext cx="30861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359700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p14:notes"/>
          <p:cNvSpPr txBox="1">
            <a:spLocks noGrp="1"/>
          </p:cNvSpPr>
          <p:nvPr>
            <p:ph type="body" idx="1"/>
          </p:nvPr>
        </p:nvSpPr>
        <p:spPr>
          <a:xfrm>
            <a:off x="914400" y="3300413"/>
            <a:ext cx="7315200" cy="270033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58" name="Google Shape;158;p14:notes"/>
          <p:cNvSpPr>
            <a:spLocks noGrp="1" noRot="1" noChangeAspect="1"/>
          </p:cNvSpPr>
          <p:nvPr>
            <p:ph type="sldImg" idx="2"/>
          </p:nvPr>
        </p:nvSpPr>
        <p:spPr>
          <a:xfrm>
            <a:off x="3028950" y="857250"/>
            <a:ext cx="30861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107345419"/>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8"/>
        <p:cNvGrpSpPr/>
        <p:nvPr/>
      </p:nvGrpSpPr>
      <p:grpSpPr>
        <a:xfrm>
          <a:off x="0" y="0"/>
          <a:ext cx="0" cy="0"/>
          <a:chOff x="0" y="0"/>
          <a:chExt cx="0" cy="0"/>
        </a:xfrm>
      </p:grpSpPr>
      <p:sp>
        <p:nvSpPr>
          <p:cNvPr id="1029" name="Google Shape;1029;p153:notes"/>
          <p:cNvSpPr txBox="1">
            <a:spLocks noGrp="1"/>
          </p:cNvSpPr>
          <p:nvPr>
            <p:ph type="body" idx="1"/>
          </p:nvPr>
        </p:nvSpPr>
        <p:spPr>
          <a:xfrm>
            <a:off x="914400" y="3300413"/>
            <a:ext cx="73152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0" name="Google Shape;1030;p153:notes"/>
          <p:cNvSpPr>
            <a:spLocks noGrp="1" noRot="1" noChangeAspect="1"/>
          </p:cNvSpPr>
          <p:nvPr>
            <p:ph type="sldImg" idx="2"/>
          </p:nvPr>
        </p:nvSpPr>
        <p:spPr>
          <a:xfrm>
            <a:off x="3028950" y="857250"/>
            <a:ext cx="30861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19319989"/>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4"/>
        <p:cNvGrpSpPr/>
        <p:nvPr/>
      </p:nvGrpSpPr>
      <p:grpSpPr>
        <a:xfrm>
          <a:off x="0" y="0"/>
          <a:ext cx="0" cy="0"/>
          <a:chOff x="0" y="0"/>
          <a:chExt cx="0" cy="0"/>
        </a:xfrm>
      </p:grpSpPr>
      <p:sp>
        <p:nvSpPr>
          <p:cNvPr id="1035" name="Google Shape;1035;p154:notes"/>
          <p:cNvSpPr txBox="1">
            <a:spLocks noGrp="1"/>
          </p:cNvSpPr>
          <p:nvPr>
            <p:ph type="body" idx="1"/>
          </p:nvPr>
        </p:nvSpPr>
        <p:spPr>
          <a:xfrm>
            <a:off x="914400" y="3300413"/>
            <a:ext cx="73152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6" name="Google Shape;1036;p154:notes"/>
          <p:cNvSpPr>
            <a:spLocks noGrp="1" noRot="1" noChangeAspect="1"/>
          </p:cNvSpPr>
          <p:nvPr>
            <p:ph type="sldImg" idx="2"/>
          </p:nvPr>
        </p:nvSpPr>
        <p:spPr>
          <a:xfrm>
            <a:off x="3028950" y="857250"/>
            <a:ext cx="30861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2956623"/>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0"/>
        <p:cNvGrpSpPr/>
        <p:nvPr/>
      </p:nvGrpSpPr>
      <p:grpSpPr>
        <a:xfrm>
          <a:off x="0" y="0"/>
          <a:ext cx="0" cy="0"/>
          <a:chOff x="0" y="0"/>
          <a:chExt cx="0" cy="0"/>
        </a:xfrm>
      </p:grpSpPr>
      <p:sp>
        <p:nvSpPr>
          <p:cNvPr id="1041" name="Google Shape;1041;p126:notes"/>
          <p:cNvSpPr txBox="1">
            <a:spLocks noGrp="1"/>
          </p:cNvSpPr>
          <p:nvPr>
            <p:ph type="body" idx="1"/>
          </p:nvPr>
        </p:nvSpPr>
        <p:spPr>
          <a:xfrm>
            <a:off x="914400" y="3300413"/>
            <a:ext cx="7315200" cy="270033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42" name="Google Shape;1042;p126:notes"/>
          <p:cNvSpPr>
            <a:spLocks noGrp="1" noRot="1" noChangeAspect="1"/>
          </p:cNvSpPr>
          <p:nvPr>
            <p:ph type="sldImg" idx="2"/>
          </p:nvPr>
        </p:nvSpPr>
        <p:spPr>
          <a:xfrm>
            <a:off x="3028950" y="857250"/>
            <a:ext cx="30861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697292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p15:notes"/>
          <p:cNvSpPr txBox="1">
            <a:spLocks noGrp="1"/>
          </p:cNvSpPr>
          <p:nvPr>
            <p:ph type="body" idx="1"/>
          </p:nvPr>
        </p:nvSpPr>
        <p:spPr>
          <a:xfrm>
            <a:off x="914400" y="3300413"/>
            <a:ext cx="7315200" cy="270033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64" name="Google Shape;164;p15:notes"/>
          <p:cNvSpPr>
            <a:spLocks noGrp="1" noRot="1" noChangeAspect="1"/>
          </p:cNvSpPr>
          <p:nvPr>
            <p:ph type="sldImg" idx="2"/>
          </p:nvPr>
        </p:nvSpPr>
        <p:spPr>
          <a:xfrm>
            <a:off x="3028950" y="857250"/>
            <a:ext cx="30861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305495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p16:notes"/>
          <p:cNvSpPr txBox="1">
            <a:spLocks noGrp="1"/>
          </p:cNvSpPr>
          <p:nvPr>
            <p:ph type="body" idx="1"/>
          </p:nvPr>
        </p:nvSpPr>
        <p:spPr>
          <a:xfrm>
            <a:off x="914400" y="3300413"/>
            <a:ext cx="7315200" cy="270033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70" name="Google Shape;170;p16:notes"/>
          <p:cNvSpPr>
            <a:spLocks noGrp="1" noRot="1" noChangeAspect="1"/>
          </p:cNvSpPr>
          <p:nvPr>
            <p:ph type="sldImg" idx="2"/>
          </p:nvPr>
        </p:nvSpPr>
        <p:spPr>
          <a:xfrm>
            <a:off x="3028950" y="857250"/>
            <a:ext cx="30861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2652343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p17:notes"/>
          <p:cNvSpPr txBox="1">
            <a:spLocks noGrp="1"/>
          </p:cNvSpPr>
          <p:nvPr>
            <p:ph type="body" idx="1"/>
          </p:nvPr>
        </p:nvSpPr>
        <p:spPr>
          <a:xfrm>
            <a:off x="914400" y="3300413"/>
            <a:ext cx="7315200" cy="270033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77" name="Google Shape;177;p17:notes"/>
          <p:cNvSpPr>
            <a:spLocks noGrp="1" noRot="1" noChangeAspect="1"/>
          </p:cNvSpPr>
          <p:nvPr>
            <p:ph type="sldImg" idx="2"/>
          </p:nvPr>
        </p:nvSpPr>
        <p:spPr>
          <a:xfrm>
            <a:off x="3028950" y="857250"/>
            <a:ext cx="30861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972660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p18:notes"/>
          <p:cNvSpPr>
            <a:spLocks noGrp="1" noRot="1" noChangeAspect="1"/>
          </p:cNvSpPr>
          <p:nvPr>
            <p:ph type="sldImg" idx="2"/>
          </p:nvPr>
        </p:nvSpPr>
        <p:spPr>
          <a:xfrm>
            <a:off x="3028950" y="857250"/>
            <a:ext cx="30861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3" name="Google Shape;183;p18:notes"/>
          <p:cNvSpPr txBox="1">
            <a:spLocks noGrp="1"/>
          </p:cNvSpPr>
          <p:nvPr>
            <p:ph type="body" idx="1"/>
          </p:nvPr>
        </p:nvSpPr>
        <p:spPr>
          <a:xfrm>
            <a:off x="914400" y="3300413"/>
            <a:ext cx="7315200" cy="270033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4" name="Google Shape;184;p18:notes"/>
          <p:cNvSpPr txBox="1">
            <a:spLocks noGrp="1"/>
          </p:cNvSpPr>
          <p:nvPr>
            <p:ph type="sldNum" idx="12"/>
          </p:nvPr>
        </p:nvSpPr>
        <p:spPr>
          <a:xfrm>
            <a:off x="5180013" y="6513513"/>
            <a:ext cx="3962400" cy="3444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18</a:t>
            </a:fld>
            <a:endParaRPr/>
          </a:p>
        </p:txBody>
      </p:sp>
    </p:spTree>
    <p:extLst>
      <p:ext uri="{BB962C8B-B14F-4D97-AF65-F5344CB8AC3E}">
        <p14:creationId xmlns:p14="http://schemas.microsoft.com/office/powerpoint/2010/main" val="22127393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p18:notes"/>
          <p:cNvSpPr>
            <a:spLocks noGrp="1" noRot="1" noChangeAspect="1"/>
          </p:cNvSpPr>
          <p:nvPr>
            <p:ph type="sldImg" idx="2"/>
          </p:nvPr>
        </p:nvSpPr>
        <p:spPr>
          <a:xfrm>
            <a:off x="3028950" y="857250"/>
            <a:ext cx="30861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3" name="Google Shape;183;p18:notes"/>
          <p:cNvSpPr txBox="1">
            <a:spLocks noGrp="1"/>
          </p:cNvSpPr>
          <p:nvPr>
            <p:ph type="body" idx="1"/>
          </p:nvPr>
        </p:nvSpPr>
        <p:spPr>
          <a:xfrm>
            <a:off x="914400" y="3300413"/>
            <a:ext cx="7315200" cy="270033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4" name="Google Shape;184;p18:notes"/>
          <p:cNvSpPr txBox="1">
            <a:spLocks noGrp="1"/>
          </p:cNvSpPr>
          <p:nvPr>
            <p:ph type="sldNum" idx="12"/>
          </p:nvPr>
        </p:nvSpPr>
        <p:spPr>
          <a:xfrm>
            <a:off x="5180013" y="6513513"/>
            <a:ext cx="3962400" cy="3444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19</a:t>
            </a:fld>
            <a:endParaRPr/>
          </a:p>
        </p:txBody>
      </p:sp>
    </p:spTree>
    <p:extLst>
      <p:ext uri="{BB962C8B-B14F-4D97-AF65-F5344CB8AC3E}">
        <p14:creationId xmlns:p14="http://schemas.microsoft.com/office/powerpoint/2010/main" val="42556876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
        <p:cNvGrpSpPr/>
        <p:nvPr/>
      </p:nvGrpSpPr>
      <p:grpSpPr>
        <a:xfrm>
          <a:off x="0" y="0"/>
          <a:ext cx="0" cy="0"/>
          <a:chOff x="0" y="0"/>
          <a:chExt cx="0" cy="0"/>
        </a:xfrm>
      </p:grpSpPr>
      <p:sp>
        <p:nvSpPr>
          <p:cNvPr id="33" name="Google Shape;33;p2:notes"/>
          <p:cNvSpPr txBox="1">
            <a:spLocks noGrp="1"/>
          </p:cNvSpPr>
          <p:nvPr>
            <p:ph type="body" idx="1"/>
          </p:nvPr>
        </p:nvSpPr>
        <p:spPr>
          <a:xfrm>
            <a:off x="914400" y="3300413"/>
            <a:ext cx="7315200" cy="270033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 name="Google Shape;34;p2:notes"/>
          <p:cNvSpPr>
            <a:spLocks noGrp="1" noRot="1" noChangeAspect="1"/>
          </p:cNvSpPr>
          <p:nvPr>
            <p:ph type="sldImg" idx="2"/>
          </p:nvPr>
        </p:nvSpPr>
        <p:spPr>
          <a:xfrm>
            <a:off x="3028950" y="857250"/>
            <a:ext cx="30861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11123017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p20:notes"/>
          <p:cNvSpPr txBox="1">
            <a:spLocks noGrp="1"/>
          </p:cNvSpPr>
          <p:nvPr>
            <p:ph type="body" idx="1"/>
          </p:nvPr>
        </p:nvSpPr>
        <p:spPr>
          <a:xfrm>
            <a:off x="914400" y="3300413"/>
            <a:ext cx="7315200" cy="270033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98" name="Google Shape;198;p20:notes"/>
          <p:cNvSpPr>
            <a:spLocks noGrp="1" noRot="1" noChangeAspect="1"/>
          </p:cNvSpPr>
          <p:nvPr>
            <p:ph type="sldImg" idx="2"/>
          </p:nvPr>
        </p:nvSpPr>
        <p:spPr>
          <a:xfrm>
            <a:off x="3028950" y="857250"/>
            <a:ext cx="30861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3809092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p21:notes"/>
          <p:cNvSpPr txBox="1">
            <a:spLocks noGrp="1"/>
          </p:cNvSpPr>
          <p:nvPr>
            <p:ph type="body" idx="1"/>
          </p:nvPr>
        </p:nvSpPr>
        <p:spPr>
          <a:xfrm>
            <a:off x="914400" y="3300413"/>
            <a:ext cx="7315200" cy="270033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6" name="Google Shape;206;p21:notes"/>
          <p:cNvSpPr>
            <a:spLocks noGrp="1" noRot="1" noChangeAspect="1"/>
          </p:cNvSpPr>
          <p:nvPr>
            <p:ph type="sldImg" idx="2"/>
          </p:nvPr>
        </p:nvSpPr>
        <p:spPr>
          <a:xfrm>
            <a:off x="3028950" y="857250"/>
            <a:ext cx="30861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262439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p22:notes"/>
          <p:cNvSpPr txBox="1">
            <a:spLocks noGrp="1"/>
          </p:cNvSpPr>
          <p:nvPr>
            <p:ph type="body" idx="1"/>
          </p:nvPr>
        </p:nvSpPr>
        <p:spPr>
          <a:xfrm>
            <a:off x="914400" y="3300413"/>
            <a:ext cx="7315200" cy="270033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5" name="Google Shape;215;p22:notes"/>
          <p:cNvSpPr>
            <a:spLocks noGrp="1" noRot="1" noChangeAspect="1"/>
          </p:cNvSpPr>
          <p:nvPr>
            <p:ph type="sldImg" idx="2"/>
          </p:nvPr>
        </p:nvSpPr>
        <p:spPr>
          <a:xfrm>
            <a:off x="3028950" y="857250"/>
            <a:ext cx="30861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34786505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p23:notes"/>
          <p:cNvSpPr txBox="1">
            <a:spLocks noGrp="1"/>
          </p:cNvSpPr>
          <p:nvPr>
            <p:ph type="body" idx="1"/>
          </p:nvPr>
        </p:nvSpPr>
        <p:spPr>
          <a:xfrm>
            <a:off x="914400" y="3300413"/>
            <a:ext cx="7315200" cy="270033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22" name="Google Shape;222;p23:notes"/>
          <p:cNvSpPr>
            <a:spLocks noGrp="1" noRot="1" noChangeAspect="1"/>
          </p:cNvSpPr>
          <p:nvPr>
            <p:ph type="sldImg" idx="2"/>
          </p:nvPr>
        </p:nvSpPr>
        <p:spPr>
          <a:xfrm>
            <a:off x="3028950" y="857250"/>
            <a:ext cx="30861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36567439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p24:notes"/>
          <p:cNvSpPr txBox="1">
            <a:spLocks noGrp="1"/>
          </p:cNvSpPr>
          <p:nvPr>
            <p:ph type="body" idx="1"/>
          </p:nvPr>
        </p:nvSpPr>
        <p:spPr>
          <a:xfrm>
            <a:off x="914400" y="3300413"/>
            <a:ext cx="7315200" cy="270033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30" name="Google Shape;230;p24:notes"/>
          <p:cNvSpPr>
            <a:spLocks noGrp="1" noRot="1" noChangeAspect="1"/>
          </p:cNvSpPr>
          <p:nvPr>
            <p:ph type="sldImg" idx="2"/>
          </p:nvPr>
        </p:nvSpPr>
        <p:spPr>
          <a:xfrm>
            <a:off x="3028950" y="857250"/>
            <a:ext cx="30861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8371997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p25:notes"/>
          <p:cNvSpPr txBox="1">
            <a:spLocks noGrp="1"/>
          </p:cNvSpPr>
          <p:nvPr>
            <p:ph type="body" idx="1"/>
          </p:nvPr>
        </p:nvSpPr>
        <p:spPr>
          <a:xfrm>
            <a:off x="914400" y="3300413"/>
            <a:ext cx="7315200" cy="270033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41" name="Google Shape;241;p25:notes"/>
          <p:cNvSpPr>
            <a:spLocks noGrp="1" noRot="1" noChangeAspect="1"/>
          </p:cNvSpPr>
          <p:nvPr>
            <p:ph type="sldImg" idx="2"/>
          </p:nvPr>
        </p:nvSpPr>
        <p:spPr>
          <a:xfrm>
            <a:off x="3028950" y="857250"/>
            <a:ext cx="30861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88966493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p26:notes"/>
          <p:cNvSpPr txBox="1">
            <a:spLocks noGrp="1"/>
          </p:cNvSpPr>
          <p:nvPr>
            <p:ph type="body" idx="1"/>
          </p:nvPr>
        </p:nvSpPr>
        <p:spPr>
          <a:xfrm>
            <a:off x="914400" y="3300413"/>
            <a:ext cx="7315200" cy="270033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49" name="Google Shape;249;p26:notes"/>
          <p:cNvSpPr>
            <a:spLocks noGrp="1" noRot="1" noChangeAspect="1"/>
          </p:cNvSpPr>
          <p:nvPr>
            <p:ph type="sldImg" idx="2"/>
          </p:nvPr>
        </p:nvSpPr>
        <p:spPr>
          <a:xfrm>
            <a:off x="3028950" y="857250"/>
            <a:ext cx="30861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9443742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p27:notes"/>
          <p:cNvSpPr txBox="1">
            <a:spLocks noGrp="1"/>
          </p:cNvSpPr>
          <p:nvPr>
            <p:ph type="body" idx="1"/>
          </p:nvPr>
        </p:nvSpPr>
        <p:spPr>
          <a:xfrm>
            <a:off x="914400" y="3300413"/>
            <a:ext cx="7315200" cy="270033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57" name="Google Shape;257;p27:notes"/>
          <p:cNvSpPr>
            <a:spLocks noGrp="1" noRot="1" noChangeAspect="1"/>
          </p:cNvSpPr>
          <p:nvPr>
            <p:ph type="sldImg" idx="2"/>
          </p:nvPr>
        </p:nvSpPr>
        <p:spPr>
          <a:xfrm>
            <a:off x="3028950" y="857250"/>
            <a:ext cx="30861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54923694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p28:notes"/>
          <p:cNvSpPr txBox="1">
            <a:spLocks noGrp="1"/>
          </p:cNvSpPr>
          <p:nvPr>
            <p:ph type="body" idx="1"/>
          </p:nvPr>
        </p:nvSpPr>
        <p:spPr>
          <a:xfrm>
            <a:off x="914400" y="3300413"/>
            <a:ext cx="7315200" cy="270033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5" name="Google Shape;265;p28:notes"/>
          <p:cNvSpPr>
            <a:spLocks noGrp="1" noRot="1" noChangeAspect="1"/>
          </p:cNvSpPr>
          <p:nvPr>
            <p:ph type="sldImg" idx="2"/>
          </p:nvPr>
        </p:nvSpPr>
        <p:spPr>
          <a:xfrm>
            <a:off x="3028950" y="857250"/>
            <a:ext cx="30861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63530880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p29:notes"/>
          <p:cNvSpPr txBox="1">
            <a:spLocks noGrp="1"/>
          </p:cNvSpPr>
          <p:nvPr>
            <p:ph type="body" idx="1"/>
          </p:nvPr>
        </p:nvSpPr>
        <p:spPr>
          <a:xfrm>
            <a:off x="914400" y="3300413"/>
            <a:ext cx="7315200" cy="270033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72" name="Google Shape;272;p29:notes"/>
          <p:cNvSpPr>
            <a:spLocks noGrp="1" noRot="1" noChangeAspect="1"/>
          </p:cNvSpPr>
          <p:nvPr>
            <p:ph type="sldImg" idx="2"/>
          </p:nvPr>
        </p:nvSpPr>
        <p:spPr>
          <a:xfrm>
            <a:off x="3028950" y="857250"/>
            <a:ext cx="30861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562342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p3:notes"/>
          <p:cNvSpPr txBox="1">
            <a:spLocks noGrp="1"/>
          </p:cNvSpPr>
          <p:nvPr>
            <p:ph type="body" idx="1"/>
          </p:nvPr>
        </p:nvSpPr>
        <p:spPr>
          <a:xfrm>
            <a:off x="914400" y="3300413"/>
            <a:ext cx="7315200" cy="270033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1" name="Google Shape;41;p3:notes"/>
          <p:cNvSpPr>
            <a:spLocks noGrp="1" noRot="1" noChangeAspect="1"/>
          </p:cNvSpPr>
          <p:nvPr>
            <p:ph type="sldImg" idx="2"/>
          </p:nvPr>
        </p:nvSpPr>
        <p:spPr>
          <a:xfrm>
            <a:off x="3028950" y="857250"/>
            <a:ext cx="30861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4233481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p30:notes"/>
          <p:cNvSpPr txBox="1">
            <a:spLocks noGrp="1"/>
          </p:cNvSpPr>
          <p:nvPr>
            <p:ph type="body" idx="1"/>
          </p:nvPr>
        </p:nvSpPr>
        <p:spPr>
          <a:xfrm>
            <a:off x="914400" y="3300413"/>
            <a:ext cx="7315200" cy="270033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79" name="Google Shape;279;p30:notes"/>
          <p:cNvSpPr>
            <a:spLocks noGrp="1" noRot="1" noChangeAspect="1"/>
          </p:cNvSpPr>
          <p:nvPr>
            <p:ph type="sldImg" idx="2"/>
          </p:nvPr>
        </p:nvSpPr>
        <p:spPr>
          <a:xfrm>
            <a:off x="3028950" y="857250"/>
            <a:ext cx="30861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915027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p31:notes"/>
          <p:cNvSpPr txBox="1">
            <a:spLocks noGrp="1"/>
          </p:cNvSpPr>
          <p:nvPr>
            <p:ph type="body" idx="1"/>
          </p:nvPr>
        </p:nvSpPr>
        <p:spPr>
          <a:xfrm>
            <a:off x="914400" y="3300413"/>
            <a:ext cx="7315200" cy="270033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86" name="Google Shape;286;p31:notes"/>
          <p:cNvSpPr>
            <a:spLocks noGrp="1" noRot="1" noChangeAspect="1"/>
          </p:cNvSpPr>
          <p:nvPr>
            <p:ph type="sldImg" idx="2"/>
          </p:nvPr>
        </p:nvSpPr>
        <p:spPr>
          <a:xfrm>
            <a:off x="3028950" y="857250"/>
            <a:ext cx="30861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1375991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p32:notes"/>
          <p:cNvSpPr txBox="1">
            <a:spLocks noGrp="1"/>
          </p:cNvSpPr>
          <p:nvPr>
            <p:ph type="body" idx="1"/>
          </p:nvPr>
        </p:nvSpPr>
        <p:spPr>
          <a:xfrm>
            <a:off x="914400" y="3300413"/>
            <a:ext cx="7315200" cy="270033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94" name="Google Shape;294;p32:notes"/>
          <p:cNvSpPr>
            <a:spLocks noGrp="1" noRot="1" noChangeAspect="1"/>
          </p:cNvSpPr>
          <p:nvPr>
            <p:ph type="sldImg" idx="2"/>
          </p:nvPr>
        </p:nvSpPr>
        <p:spPr>
          <a:xfrm>
            <a:off x="3028950" y="857250"/>
            <a:ext cx="30861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04775263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p33:notes"/>
          <p:cNvSpPr txBox="1">
            <a:spLocks noGrp="1"/>
          </p:cNvSpPr>
          <p:nvPr>
            <p:ph type="body" idx="1"/>
          </p:nvPr>
        </p:nvSpPr>
        <p:spPr>
          <a:xfrm>
            <a:off x="914400" y="3300413"/>
            <a:ext cx="7315200" cy="270033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02" name="Google Shape;302;p33:notes"/>
          <p:cNvSpPr>
            <a:spLocks noGrp="1" noRot="1" noChangeAspect="1"/>
          </p:cNvSpPr>
          <p:nvPr>
            <p:ph type="sldImg" idx="2"/>
          </p:nvPr>
        </p:nvSpPr>
        <p:spPr>
          <a:xfrm>
            <a:off x="3028950" y="857250"/>
            <a:ext cx="30861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80060042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p34:notes"/>
          <p:cNvSpPr txBox="1">
            <a:spLocks noGrp="1"/>
          </p:cNvSpPr>
          <p:nvPr>
            <p:ph type="body" idx="1"/>
          </p:nvPr>
        </p:nvSpPr>
        <p:spPr>
          <a:xfrm>
            <a:off x="914400" y="3300413"/>
            <a:ext cx="7315200" cy="270033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10" name="Google Shape;310;p34:notes"/>
          <p:cNvSpPr>
            <a:spLocks noGrp="1" noRot="1" noChangeAspect="1"/>
          </p:cNvSpPr>
          <p:nvPr>
            <p:ph type="sldImg" idx="2"/>
          </p:nvPr>
        </p:nvSpPr>
        <p:spPr>
          <a:xfrm>
            <a:off x="3028950" y="857250"/>
            <a:ext cx="30861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08053590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p35:notes"/>
          <p:cNvSpPr txBox="1">
            <a:spLocks noGrp="1"/>
          </p:cNvSpPr>
          <p:nvPr>
            <p:ph type="body" idx="1"/>
          </p:nvPr>
        </p:nvSpPr>
        <p:spPr>
          <a:xfrm>
            <a:off x="914400" y="3300413"/>
            <a:ext cx="7315200" cy="270033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18" name="Google Shape;318;p35:notes"/>
          <p:cNvSpPr>
            <a:spLocks noGrp="1" noRot="1" noChangeAspect="1"/>
          </p:cNvSpPr>
          <p:nvPr>
            <p:ph type="sldImg" idx="2"/>
          </p:nvPr>
        </p:nvSpPr>
        <p:spPr>
          <a:xfrm>
            <a:off x="3028950" y="857250"/>
            <a:ext cx="30861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41084618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p36:notes"/>
          <p:cNvSpPr txBox="1">
            <a:spLocks noGrp="1"/>
          </p:cNvSpPr>
          <p:nvPr>
            <p:ph type="body" idx="1"/>
          </p:nvPr>
        </p:nvSpPr>
        <p:spPr>
          <a:xfrm>
            <a:off x="914400" y="3300413"/>
            <a:ext cx="7315200" cy="270033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26" name="Google Shape;326;p36:notes"/>
          <p:cNvSpPr>
            <a:spLocks noGrp="1" noRot="1" noChangeAspect="1"/>
          </p:cNvSpPr>
          <p:nvPr>
            <p:ph type="sldImg" idx="2"/>
          </p:nvPr>
        </p:nvSpPr>
        <p:spPr>
          <a:xfrm>
            <a:off x="3028950" y="857250"/>
            <a:ext cx="30861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13964193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p37:notes"/>
          <p:cNvSpPr txBox="1">
            <a:spLocks noGrp="1"/>
          </p:cNvSpPr>
          <p:nvPr>
            <p:ph type="body" idx="1"/>
          </p:nvPr>
        </p:nvSpPr>
        <p:spPr>
          <a:xfrm>
            <a:off x="914400" y="3300413"/>
            <a:ext cx="7315200" cy="270033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35" name="Google Shape;335;p37:notes"/>
          <p:cNvSpPr>
            <a:spLocks noGrp="1" noRot="1" noChangeAspect="1"/>
          </p:cNvSpPr>
          <p:nvPr>
            <p:ph type="sldImg" idx="2"/>
          </p:nvPr>
        </p:nvSpPr>
        <p:spPr>
          <a:xfrm>
            <a:off x="3028950" y="857250"/>
            <a:ext cx="30861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38815823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p38:notes"/>
          <p:cNvSpPr txBox="1">
            <a:spLocks noGrp="1"/>
          </p:cNvSpPr>
          <p:nvPr>
            <p:ph type="body" idx="1"/>
          </p:nvPr>
        </p:nvSpPr>
        <p:spPr>
          <a:xfrm>
            <a:off x="914400" y="3300413"/>
            <a:ext cx="7315200" cy="270033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3" name="Google Shape;343;p38:notes"/>
          <p:cNvSpPr>
            <a:spLocks noGrp="1" noRot="1" noChangeAspect="1"/>
          </p:cNvSpPr>
          <p:nvPr>
            <p:ph type="sldImg" idx="2"/>
          </p:nvPr>
        </p:nvSpPr>
        <p:spPr>
          <a:xfrm>
            <a:off x="3028950" y="857250"/>
            <a:ext cx="30861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5404213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p39:notes"/>
          <p:cNvSpPr txBox="1">
            <a:spLocks noGrp="1"/>
          </p:cNvSpPr>
          <p:nvPr>
            <p:ph type="body" idx="1"/>
          </p:nvPr>
        </p:nvSpPr>
        <p:spPr>
          <a:xfrm>
            <a:off x="914400" y="3300413"/>
            <a:ext cx="7315200" cy="270033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74" name="Google Shape;374;p39:notes"/>
          <p:cNvSpPr>
            <a:spLocks noGrp="1" noRot="1" noChangeAspect="1"/>
          </p:cNvSpPr>
          <p:nvPr>
            <p:ph type="sldImg" idx="2"/>
          </p:nvPr>
        </p:nvSpPr>
        <p:spPr>
          <a:xfrm>
            <a:off x="3028950" y="857250"/>
            <a:ext cx="30861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2697125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Google Shape;48;p4:notes"/>
          <p:cNvSpPr txBox="1">
            <a:spLocks noGrp="1"/>
          </p:cNvSpPr>
          <p:nvPr>
            <p:ph type="body" idx="1"/>
          </p:nvPr>
        </p:nvSpPr>
        <p:spPr>
          <a:xfrm>
            <a:off x="914400" y="3300413"/>
            <a:ext cx="7315200" cy="270033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9" name="Google Shape;49;p4:notes"/>
          <p:cNvSpPr>
            <a:spLocks noGrp="1" noRot="1" noChangeAspect="1"/>
          </p:cNvSpPr>
          <p:nvPr>
            <p:ph type="sldImg" idx="2"/>
          </p:nvPr>
        </p:nvSpPr>
        <p:spPr>
          <a:xfrm>
            <a:off x="3028950" y="857250"/>
            <a:ext cx="30861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37883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p40:notes"/>
          <p:cNvSpPr txBox="1">
            <a:spLocks noGrp="1"/>
          </p:cNvSpPr>
          <p:nvPr>
            <p:ph type="body" idx="1"/>
          </p:nvPr>
        </p:nvSpPr>
        <p:spPr>
          <a:xfrm>
            <a:off x="914400" y="3300413"/>
            <a:ext cx="7315200" cy="270033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82" name="Google Shape;382;p40:notes"/>
          <p:cNvSpPr>
            <a:spLocks noGrp="1" noRot="1" noChangeAspect="1"/>
          </p:cNvSpPr>
          <p:nvPr>
            <p:ph type="sldImg" idx="2"/>
          </p:nvPr>
        </p:nvSpPr>
        <p:spPr>
          <a:xfrm>
            <a:off x="3028950" y="857250"/>
            <a:ext cx="30861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9190999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p41:notes"/>
          <p:cNvSpPr txBox="1">
            <a:spLocks noGrp="1"/>
          </p:cNvSpPr>
          <p:nvPr>
            <p:ph type="body" idx="1"/>
          </p:nvPr>
        </p:nvSpPr>
        <p:spPr>
          <a:xfrm>
            <a:off x="914400" y="3300413"/>
            <a:ext cx="7315200" cy="270033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89" name="Google Shape;389;p41:notes"/>
          <p:cNvSpPr>
            <a:spLocks noGrp="1" noRot="1" noChangeAspect="1"/>
          </p:cNvSpPr>
          <p:nvPr>
            <p:ph type="sldImg" idx="2"/>
          </p:nvPr>
        </p:nvSpPr>
        <p:spPr>
          <a:xfrm>
            <a:off x="3028950" y="857250"/>
            <a:ext cx="30861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3495248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p42:notes"/>
          <p:cNvSpPr txBox="1">
            <a:spLocks noGrp="1"/>
          </p:cNvSpPr>
          <p:nvPr>
            <p:ph type="body" idx="1"/>
          </p:nvPr>
        </p:nvSpPr>
        <p:spPr>
          <a:xfrm>
            <a:off x="914400" y="3300413"/>
            <a:ext cx="7315200" cy="270033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98" name="Google Shape;398;p42:notes"/>
          <p:cNvSpPr>
            <a:spLocks noGrp="1" noRot="1" noChangeAspect="1"/>
          </p:cNvSpPr>
          <p:nvPr>
            <p:ph type="sldImg" idx="2"/>
          </p:nvPr>
        </p:nvSpPr>
        <p:spPr>
          <a:xfrm>
            <a:off x="3028950" y="857250"/>
            <a:ext cx="30861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5810923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p43:notes"/>
          <p:cNvSpPr txBox="1">
            <a:spLocks noGrp="1"/>
          </p:cNvSpPr>
          <p:nvPr>
            <p:ph type="body" idx="1"/>
          </p:nvPr>
        </p:nvSpPr>
        <p:spPr>
          <a:xfrm>
            <a:off x="914400" y="3300413"/>
            <a:ext cx="7315200" cy="270033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07" name="Google Shape;407;p43:notes"/>
          <p:cNvSpPr>
            <a:spLocks noGrp="1" noRot="1" noChangeAspect="1"/>
          </p:cNvSpPr>
          <p:nvPr>
            <p:ph type="sldImg" idx="2"/>
          </p:nvPr>
        </p:nvSpPr>
        <p:spPr>
          <a:xfrm>
            <a:off x="3028950" y="857250"/>
            <a:ext cx="30861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91343365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p44:notes"/>
          <p:cNvSpPr txBox="1">
            <a:spLocks noGrp="1"/>
          </p:cNvSpPr>
          <p:nvPr>
            <p:ph type="body" idx="1"/>
          </p:nvPr>
        </p:nvSpPr>
        <p:spPr>
          <a:xfrm>
            <a:off x="914400" y="3300413"/>
            <a:ext cx="7315200" cy="270033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13" name="Google Shape;413;p44:notes"/>
          <p:cNvSpPr>
            <a:spLocks noGrp="1" noRot="1" noChangeAspect="1"/>
          </p:cNvSpPr>
          <p:nvPr>
            <p:ph type="sldImg" idx="2"/>
          </p:nvPr>
        </p:nvSpPr>
        <p:spPr>
          <a:xfrm>
            <a:off x="3028950" y="857250"/>
            <a:ext cx="30861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46960609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p44:notes"/>
          <p:cNvSpPr txBox="1">
            <a:spLocks noGrp="1"/>
          </p:cNvSpPr>
          <p:nvPr>
            <p:ph type="body" idx="1"/>
          </p:nvPr>
        </p:nvSpPr>
        <p:spPr>
          <a:xfrm>
            <a:off x="914400" y="3300413"/>
            <a:ext cx="7315200" cy="270033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13" name="Google Shape;413;p44:notes"/>
          <p:cNvSpPr>
            <a:spLocks noGrp="1" noRot="1" noChangeAspect="1"/>
          </p:cNvSpPr>
          <p:nvPr>
            <p:ph type="sldImg" idx="2"/>
          </p:nvPr>
        </p:nvSpPr>
        <p:spPr>
          <a:xfrm>
            <a:off x="3028950" y="857250"/>
            <a:ext cx="30861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97313457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p45:notes"/>
          <p:cNvSpPr txBox="1">
            <a:spLocks noGrp="1"/>
          </p:cNvSpPr>
          <p:nvPr>
            <p:ph type="body" idx="1"/>
          </p:nvPr>
        </p:nvSpPr>
        <p:spPr>
          <a:xfrm>
            <a:off x="914400" y="3300413"/>
            <a:ext cx="7315200" cy="270033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25" name="Google Shape;425;p45:notes"/>
          <p:cNvSpPr>
            <a:spLocks noGrp="1" noRot="1" noChangeAspect="1"/>
          </p:cNvSpPr>
          <p:nvPr>
            <p:ph type="sldImg" idx="2"/>
          </p:nvPr>
        </p:nvSpPr>
        <p:spPr>
          <a:xfrm>
            <a:off x="3028950" y="857250"/>
            <a:ext cx="30861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11624203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p46:notes"/>
          <p:cNvSpPr txBox="1">
            <a:spLocks noGrp="1"/>
          </p:cNvSpPr>
          <p:nvPr>
            <p:ph type="body" idx="1"/>
          </p:nvPr>
        </p:nvSpPr>
        <p:spPr>
          <a:xfrm>
            <a:off x="914400" y="3300413"/>
            <a:ext cx="7315200" cy="270033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33" name="Google Shape;433;p46:notes"/>
          <p:cNvSpPr>
            <a:spLocks noGrp="1" noRot="1" noChangeAspect="1"/>
          </p:cNvSpPr>
          <p:nvPr>
            <p:ph type="sldImg" idx="2"/>
          </p:nvPr>
        </p:nvSpPr>
        <p:spPr>
          <a:xfrm>
            <a:off x="3028950" y="857250"/>
            <a:ext cx="30861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46042453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Google Shape;444;p47:notes"/>
          <p:cNvSpPr txBox="1">
            <a:spLocks noGrp="1"/>
          </p:cNvSpPr>
          <p:nvPr>
            <p:ph type="body" idx="1"/>
          </p:nvPr>
        </p:nvSpPr>
        <p:spPr>
          <a:xfrm>
            <a:off x="914400" y="3300413"/>
            <a:ext cx="7315200" cy="270033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45" name="Google Shape;445;p47:notes"/>
          <p:cNvSpPr>
            <a:spLocks noGrp="1" noRot="1" noChangeAspect="1"/>
          </p:cNvSpPr>
          <p:nvPr>
            <p:ph type="sldImg" idx="2"/>
          </p:nvPr>
        </p:nvSpPr>
        <p:spPr>
          <a:xfrm>
            <a:off x="3028950" y="857250"/>
            <a:ext cx="30861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11772680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p48:notes"/>
          <p:cNvSpPr txBox="1">
            <a:spLocks noGrp="1"/>
          </p:cNvSpPr>
          <p:nvPr>
            <p:ph type="body" idx="1"/>
          </p:nvPr>
        </p:nvSpPr>
        <p:spPr>
          <a:xfrm>
            <a:off x="914400" y="3300413"/>
            <a:ext cx="7315200" cy="270033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51" name="Google Shape;451;p48:notes"/>
          <p:cNvSpPr>
            <a:spLocks noGrp="1" noRot="1" noChangeAspect="1"/>
          </p:cNvSpPr>
          <p:nvPr>
            <p:ph type="sldImg" idx="2"/>
          </p:nvPr>
        </p:nvSpPr>
        <p:spPr>
          <a:xfrm>
            <a:off x="3028950" y="857250"/>
            <a:ext cx="30861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63545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p5:notes"/>
          <p:cNvSpPr txBox="1">
            <a:spLocks noGrp="1"/>
          </p:cNvSpPr>
          <p:nvPr>
            <p:ph type="body" idx="1"/>
          </p:nvPr>
        </p:nvSpPr>
        <p:spPr>
          <a:xfrm>
            <a:off x="914400" y="3300413"/>
            <a:ext cx="7315200" cy="270033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5" name="Google Shape;75;p5:notes"/>
          <p:cNvSpPr>
            <a:spLocks noGrp="1" noRot="1" noChangeAspect="1"/>
          </p:cNvSpPr>
          <p:nvPr>
            <p:ph type="sldImg" idx="2"/>
          </p:nvPr>
        </p:nvSpPr>
        <p:spPr>
          <a:xfrm>
            <a:off x="3028950" y="857250"/>
            <a:ext cx="30861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7994992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
        <p:cNvGrpSpPr/>
        <p:nvPr/>
      </p:nvGrpSpPr>
      <p:grpSpPr>
        <a:xfrm>
          <a:off x="0" y="0"/>
          <a:ext cx="0" cy="0"/>
          <a:chOff x="0" y="0"/>
          <a:chExt cx="0" cy="0"/>
        </a:xfrm>
      </p:grpSpPr>
      <p:sp>
        <p:nvSpPr>
          <p:cNvPr id="458" name="Google Shape;458;p49:notes"/>
          <p:cNvSpPr txBox="1">
            <a:spLocks noGrp="1"/>
          </p:cNvSpPr>
          <p:nvPr>
            <p:ph type="body" idx="1"/>
          </p:nvPr>
        </p:nvSpPr>
        <p:spPr>
          <a:xfrm>
            <a:off x="914400" y="3300413"/>
            <a:ext cx="7315200" cy="270033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59" name="Google Shape;459;p49:notes"/>
          <p:cNvSpPr>
            <a:spLocks noGrp="1" noRot="1" noChangeAspect="1"/>
          </p:cNvSpPr>
          <p:nvPr>
            <p:ph type="sldImg" idx="2"/>
          </p:nvPr>
        </p:nvSpPr>
        <p:spPr>
          <a:xfrm>
            <a:off x="3028950" y="857250"/>
            <a:ext cx="30861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0269739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
        <p:cNvGrpSpPr/>
        <p:nvPr/>
      </p:nvGrpSpPr>
      <p:grpSpPr>
        <a:xfrm>
          <a:off x="0" y="0"/>
          <a:ext cx="0" cy="0"/>
          <a:chOff x="0" y="0"/>
          <a:chExt cx="0" cy="0"/>
        </a:xfrm>
      </p:grpSpPr>
      <p:sp>
        <p:nvSpPr>
          <p:cNvPr id="458" name="Google Shape;458;p49:notes"/>
          <p:cNvSpPr txBox="1">
            <a:spLocks noGrp="1"/>
          </p:cNvSpPr>
          <p:nvPr>
            <p:ph type="body" idx="1"/>
          </p:nvPr>
        </p:nvSpPr>
        <p:spPr>
          <a:xfrm>
            <a:off x="914400" y="3300413"/>
            <a:ext cx="7315200" cy="270033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59" name="Google Shape;459;p49:notes"/>
          <p:cNvSpPr>
            <a:spLocks noGrp="1" noRot="1" noChangeAspect="1"/>
          </p:cNvSpPr>
          <p:nvPr>
            <p:ph type="sldImg" idx="2"/>
          </p:nvPr>
        </p:nvSpPr>
        <p:spPr>
          <a:xfrm>
            <a:off x="3028950" y="857250"/>
            <a:ext cx="30861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55890233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
        <p:cNvGrpSpPr/>
        <p:nvPr/>
      </p:nvGrpSpPr>
      <p:grpSpPr>
        <a:xfrm>
          <a:off x="0" y="0"/>
          <a:ext cx="0" cy="0"/>
          <a:chOff x="0" y="0"/>
          <a:chExt cx="0" cy="0"/>
        </a:xfrm>
      </p:grpSpPr>
      <p:sp>
        <p:nvSpPr>
          <p:cNvPr id="464" name="Google Shape;464;p50:notes"/>
          <p:cNvSpPr txBox="1">
            <a:spLocks noGrp="1"/>
          </p:cNvSpPr>
          <p:nvPr>
            <p:ph type="body" idx="1"/>
          </p:nvPr>
        </p:nvSpPr>
        <p:spPr>
          <a:xfrm>
            <a:off x="914400" y="3300413"/>
            <a:ext cx="7315200" cy="270033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65" name="Google Shape;465;p50:notes"/>
          <p:cNvSpPr>
            <a:spLocks noGrp="1" noRot="1" noChangeAspect="1"/>
          </p:cNvSpPr>
          <p:nvPr>
            <p:ph type="sldImg" idx="2"/>
          </p:nvPr>
        </p:nvSpPr>
        <p:spPr>
          <a:xfrm>
            <a:off x="3028950" y="857250"/>
            <a:ext cx="30861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16690810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0"/>
        <p:cNvGrpSpPr/>
        <p:nvPr/>
      </p:nvGrpSpPr>
      <p:grpSpPr>
        <a:xfrm>
          <a:off x="0" y="0"/>
          <a:ext cx="0" cy="0"/>
          <a:chOff x="0" y="0"/>
          <a:chExt cx="0" cy="0"/>
        </a:xfrm>
      </p:grpSpPr>
      <p:sp>
        <p:nvSpPr>
          <p:cNvPr id="471" name="Google Shape;471;p51:notes"/>
          <p:cNvSpPr txBox="1">
            <a:spLocks noGrp="1"/>
          </p:cNvSpPr>
          <p:nvPr>
            <p:ph type="body" idx="1"/>
          </p:nvPr>
        </p:nvSpPr>
        <p:spPr>
          <a:xfrm>
            <a:off x="914400" y="3300413"/>
            <a:ext cx="7315200" cy="270033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72" name="Google Shape;472;p51:notes"/>
          <p:cNvSpPr>
            <a:spLocks noGrp="1" noRot="1" noChangeAspect="1"/>
          </p:cNvSpPr>
          <p:nvPr>
            <p:ph type="sldImg" idx="2"/>
          </p:nvPr>
        </p:nvSpPr>
        <p:spPr>
          <a:xfrm>
            <a:off x="3028950" y="857250"/>
            <a:ext cx="30861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3144277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p52:notes"/>
          <p:cNvSpPr txBox="1">
            <a:spLocks noGrp="1"/>
          </p:cNvSpPr>
          <p:nvPr>
            <p:ph type="body" idx="1"/>
          </p:nvPr>
        </p:nvSpPr>
        <p:spPr>
          <a:xfrm>
            <a:off x="914400" y="3300413"/>
            <a:ext cx="7315200" cy="270033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78" name="Google Shape;478;p52:notes"/>
          <p:cNvSpPr>
            <a:spLocks noGrp="1" noRot="1" noChangeAspect="1"/>
          </p:cNvSpPr>
          <p:nvPr>
            <p:ph type="sldImg" idx="2"/>
          </p:nvPr>
        </p:nvSpPr>
        <p:spPr>
          <a:xfrm>
            <a:off x="3028950" y="857250"/>
            <a:ext cx="30861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6683291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p53:notes"/>
          <p:cNvSpPr txBox="1">
            <a:spLocks noGrp="1"/>
          </p:cNvSpPr>
          <p:nvPr>
            <p:ph type="body" idx="1"/>
          </p:nvPr>
        </p:nvSpPr>
        <p:spPr>
          <a:xfrm>
            <a:off x="914400" y="3300413"/>
            <a:ext cx="7315200" cy="270033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95" name="Google Shape;495;p53:notes"/>
          <p:cNvSpPr>
            <a:spLocks noGrp="1" noRot="1" noChangeAspect="1"/>
          </p:cNvSpPr>
          <p:nvPr>
            <p:ph type="sldImg" idx="2"/>
          </p:nvPr>
        </p:nvSpPr>
        <p:spPr>
          <a:xfrm>
            <a:off x="3028950" y="857250"/>
            <a:ext cx="30861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41434250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
        <p:cNvGrpSpPr/>
        <p:nvPr/>
      </p:nvGrpSpPr>
      <p:grpSpPr>
        <a:xfrm>
          <a:off x="0" y="0"/>
          <a:ext cx="0" cy="0"/>
          <a:chOff x="0" y="0"/>
          <a:chExt cx="0" cy="0"/>
        </a:xfrm>
      </p:grpSpPr>
      <p:sp>
        <p:nvSpPr>
          <p:cNvPr id="500" name="Google Shape;500;p54:notes"/>
          <p:cNvSpPr txBox="1">
            <a:spLocks noGrp="1"/>
          </p:cNvSpPr>
          <p:nvPr>
            <p:ph type="body" idx="1"/>
          </p:nvPr>
        </p:nvSpPr>
        <p:spPr>
          <a:xfrm>
            <a:off x="914400" y="3300413"/>
            <a:ext cx="7315200" cy="270033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01" name="Google Shape;501;p54:notes"/>
          <p:cNvSpPr>
            <a:spLocks noGrp="1" noRot="1" noChangeAspect="1"/>
          </p:cNvSpPr>
          <p:nvPr>
            <p:ph type="sldImg" idx="2"/>
          </p:nvPr>
        </p:nvSpPr>
        <p:spPr>
          <a:xfrm>
            <a:off x="3028950" y="857250"/>
            <a:ext cx="30861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9693179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
        <p:cNvGrpSpPr/>
        <p:nvPr/>
      </p:nvGrpSpPr>
      <p:grpSpPr>
        <a:xfrm>
          <a:off x="0" y="0"/>
          <a:ext cx="0" cy="0"/>
          <a:chOff x="0" y="0"/>
          <a:chExt cx="0" cy="0"/>
        </a:xfrm>
      </p:grpSpPr>
      <p:sp>
        <p:nvSpPr>
          <p:cNvPr id="506" name="Google Shape;506;p55:notes"/>
          <p:cNvSpPr txBox="1">
            <a:spLocks noGrp="1"/>
          </p:cNvSpPr>
          <p:nvPr>
            <p:ph type="body" idx="1"/>
          </p:nvPr>
        </p:nvSpPr>
        <p:spPr>
          <a:xfrm>
            <a:off x="914400" y="3300413"/>
            <a:ext cx="7315200" cy="270033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07" name="Google Shape;507;p55:notes"/>
          <p:cNvSpPr>
            <a:spLocks noGrp="1" noRot="1" noChangeAspect="1"/>
          </p:cNvSpPr>
          <p:nvPr>
            <p:ph type="sldImg" idx="2"/>
          </p:nvPr>
        </p:nvSpPr>
        <p:spPr>
          <a:xfrm>
            <a:off x="3028950" y="857250"/>
            <a:ext cx="30861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8360727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2"/>
        <p:cNvGrpSpPr/>
        <p:nvPr/>
      </p:nvGrpSpPr>
      <p:grpSpPr>
        <a:xfrm>
          <a:off x="0" y="0"/>
          <a:ext cx="0" cy="0"/>
          <a:chOff x="0" y="0"/>
          <a:chExt cx="0" cy="0"/>
        </a:xfrm>
      </p:grpSpPr>
      <p:sp>
        <p:nvSpPr>
          <p:cNvPr id="513" name="Google Shape;513;p56:notes"/>
          <p:cNvSpPr txBox="1">
            <a:spLocks noGrp="1"/>
          </p:cNvSpPr>
          <p:nvPr>
            <p:ph type="body" idx="1"/>
          </p:nvPr>
        </p:nvSpPr>
        <p:spPr>
          <a:xfrm>
            <a:off x="914400" y="3300413"/>
            <a:ext cx="7315200" cy="270033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14" name="Google Shape;514;p56:notes"/>
          <p:cNvSpPr>
            <a:spLocks noGrp="1" noRot="1" noChangeAspect="1"/>
          </p:cNvSpPr>
          <p:nvPr>
            <p:ph type="sldImg" idx="2"/>
          </p:nvPr>
        </p:nvSpPr>
        <p:spPr>
          <a:xfrm>
            <a:off x="3028950" y="857250"/>
            <a:ext cx="30861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118881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9"/>
        <p:cNvGrpSpPr/>
        <p:nvPr/>
      </p:nvGrpSpPr>
      <p:grpSpPr>
        <a:xfrm>
          <a:off x="0" y="0"/>
          <a:ext cx="0" cy="0"/>
          <a:chOff x="0" y="0"/>
          <a:chExt cx="0" cy="0"/>
        </a:xfrm>
      </p:grpSpPr>
      <p:sp>
        <p:nvSpPr>
          <p:cNvPr id="520" name="Google Shape;520;p57:notes"/>
          <p:cNvSpPr txBox="1">
            <a:spLocks noGrp="1"/>
          </p:cNvSpPr>
          <p:nvPr>
            <p:ph type="body" idx="1"/>
          </p:nvPr>
        </p:nvSpPr>
        <p:spPr>
          <a:xfrm>
            <a:off x="914400" y="3300413"/>
            <a:ext cx="7315200" cy="270033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21" name="Google Shape;521;p57:notes"/>
          <p:cNvSpPr>
            <a:spLocks noGrp="1" noRot="1" noChangeAspect="1"/>
          </p:cNvSpPr>
          <p:nvPr>
            <p:ph type="sldImg" idx="2"/>
          </p:nvPr>
        </p:nvSpPr>
        <p:spPr>
          <a:xfrm>
            <a:off x="3028950" y="857250"/>
            <a:ext cx="30861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658609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6:notes"/>
          <p:cNvSpPr txBox="1">
            <a:spLocks noGrp="1"/>
          </p:cNvSpPr>
          <p:nvPr>
            <p:ph type="body" idx="1"/>
          </p:nvPr>
        </p:nvSpPr>
        <p:spPr>
          <a:xfrm>
            <a:off x="914400" y="3300413"/>
            <a:ext cx="7315200" cy="270033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4" name="Google Shape;84;p6:notes"/>
          <p:cNvSpPr>
            <a:spLocks noGrp="1" noRot="1" noChangeAspect="1"/>
          </p:cNvSpPr>
          <p:nvPr>
            <p:ph type="sldImg" idx="2"/>
          </p:nvPr>
        </p:nvSpPr>
        <p:spPr>
          <a:xfrm>
            <a:off x="3028950" y="857250"/>
            <a:ext cx="30861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0687067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p:cNvGrpSpPr/>
        <p:nvPr/>
      </p:nvGrpSpPr>
      <p:grpSpPr>
        <a:xfrm>
          <a:off x="0" y="0"/>
          <a:ext cx="0" cy="0"/>
          <a:chOff x="0" y="0"/>
          <a:chExt cx="0" cy="0"/>
        </a:xfrm>
      </p:grpSpPr>
      <p:sp>
        <p:nvSpPr>
          <p:cNvPr id="528" name="Google Shape;528;p58:notes"/>
          <p:cNvSpPr txBox="1">
            <a:spLocks noGrp="1"/>
          </p:cNvSpPr>
          <p:nvPr>
            <p:ph type="body" idx="1"/>
          </p:nvPr>
        </p:nvSpPr>
        <p:spPr>
          <a:xfrm>
            <a:off x="914400" y="3300413"/>
            <a:ext cx="7315200" cy="270033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29" name="Google Shape;529;p58:notes"/>
          <p:cNvSpPr>
            <a:spLocks noGrp="1" noRot="1" noChangeAspect="1"/>
          </p:cNvSpPr>
          <p:nvPr>
            <p:ph type="sldImg" idx="2"/>
          </p:nvPr>
        </p:nvSpPr>
        <p:spPr>
          <a:xfrm>
            <a:off x="3028950" y="857250"/>
            <a:ext cx="30861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1301480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5"/>
        <p:cNvGrpSpPr/>
        <p:nvPr/>
      </p:nvGrpSpPr>
      <p:grpSpPr>
        <a:xfrm>
          <a:off x="0" y="0"/>
          <a:ext cx="0" cy="0"/>
          <a:chOff x="0" y="0"/>
          <a:chExt cx="0" cy="0"/>
        </a:xfrm>
      </p:grpSpPr>
      <p:sp>
        <p:nvSpPr>
          <p:cNvPr id="536" name="Google Shape;536;p59:notes"/>
          <p:cNvSpPr txBox="1">
            <a:spLocks noGrp="1"/>
          </p:cNvSpPr>
          <p:nvPr>
            <p:ph type="body" idx="1"/>
          </p:nvPr>
        </p:nvSpPr>
        <p:spPr>
          <a:xfrm>
            <a:off x="914400" y="3300413"/>
            <a:ext cx="7315200" cy="270033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37" name="Google Shape;537;p59:notes"/>
          <p:cNvSpPr>
            <a:spLocks noGrp="1" noRot="1" noChangeAspect="1"/>
          </p:cNvSpPr>
          <p:nvPr>
            <p:ph type="sldImg" idx="2"/>
          </p:nvPr>
        </p:nvSpPr>
        <p:spPr>
          <a:xfrm>
            <a:off x="3028950" y="857250"/>
            <a:ext cx="30861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61756987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2"/>
        <p:cNvGrpSpPr/>
        <p:nvPr/>
      </p:nvGrpSpPr>
      <p:grpSpPr>
        <a:xfrm>
          <a:off x="0" y="0"/>
          <a:ext cx="0" cy="0"/>
          <a:chOff x="0" y="0"/>
          <a:chExt cx="0" cy="0"/>
        </a:xfrm>
      </p:grpSpPr>
      <p:sp>
        <p:nvSpPr>
          <p:cNvPr id="543" name="Google Shape;543;p60:notes"/>
          <p:cNvSpPr txBox="1">
            <a:spLocks noGrp="1"/>
          </p:cNvSpPr>
          <p:nvPr>
            <p:ph type="body" idx="1"/>
          </p:nvPr>
        </p:nvSpPr>
        <p:spPr>
          <a:xfrm>
            <a:off x="914400" y="3300413"/>
            <a:ext cx="7315200" cy="270033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44" name="Google Shape;544;p60:notes"/>
          <p:cNvSpPr>
            <a:spLocks noGrp="1" noRot="1" noChangeAspect="1"/>
          </p:cNvSpPr>
          <p:nvPr>
            <p:ph type="sldImg" idx="2"/>
          </p:nvPr>
        </p:nvSpPr>
        <p:spPr>
          <a:xfrm>
            <a:off x="3028950" y="857250"/>
            <a:ext cx="30861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11558756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2"/>
        <p:cNvGrpSpPr/>
        <p:nvPr/>
      </p:nvGrpSpPr>
      <p:grpSpPr>
        <a:xfrm>
          <a:off x="0" y="0"/>
          <a:ext cx="0" cy="0"/>
          <a:chOff x="0" y="0"/>
          <a:chExt cx="0" cy="0"/>
        </a:xfrm>
      </p:grpSpPr>
      <p:sp>
        <p:nvSpPr>
          <p:cNvPr id="553" name="Google Shape;553;p61:notes"/>
          <p:cNvSpPr txBox="1">
            <a:spLocks noGrp="1"/>
          </p:cNvSpPr>
          <p:nvPr>
            <p:ph type="body" idx="1"/>
          </p:nvPr>
        </p:nvSpPr>
        <p:spPr>
          <a:xfrm>
            <a:off x="914400" y="3300413"/>
            <a:ext cx="7315200" cy="270033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54" name="Google Shape;554;p61:notes"/>
          <p:cNvSpPr>
            <a:spLocks noGrp="1" noRot="1" noChangeAspect="1"/>
          </p:cNvSpPr>
          <p:nvPr>
            <p:ph type="sldImg" idx="2"/>
          </p:nvPr>
        </p:nvSpPr>
        <p:spPr>
          <a:xfrm>
            <a:off x="3028950" y="857250"/>
            <a:ext cx="30861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6224268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Google Shape;560;p62:notes"/>
          <p:cNvSpPr txBox="1">
            <a:spLocks noGrp="1"/>
          </p:cNvSpPr>
          <p:nvPr>
            <p:ph type="body" idx="1"/>
          </p:nvPr>
        </p:nvSpPr>
        <p:spPr>
          <a:xfrm>
            <a:off x="914400" y="3300413"/>
            <a:ext cx="7315200" cy="270033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61" name="Google Shape;561;p62:notes"/>
          <p:cNvSpPr>
            <a:spLocks noGrp="1" noRot="1" noChangeAspect="1"/>
          </p:cNvSpPr>
          <p:nvPr>
            <p:ph type="sldImg" idx="2"/>
          </p:nvPr>
        </p:nvSpPr>
        <p:spPr>
          <a:xfrm>
            <a:off x="3028950" y="857250"/>
            <a:ext cx="30861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3864765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p:cNvGrpSpPr/>
        <p:nvPr/>
      </p:nvGrpSpPr>
      <p:grpSpPr>
        <a:xfrm>
          <a:off x="0" y="0"/>
          <a:ext cx="0" cy="0"/>
          <a:chOff x="0" y="0"/>
          <a:chExt cx="0" cy="0"/>
        </a:xfrm>
      </p:grpSpPr>
      <p:sp>
        <p:nvSpPr>
          <p:cNvPr id="568" name="Google Shape;568;p63:notes"/>
          <p:cNvSpPr txBox="1">
            <a:spLocks noGrp="1"/>
          </p:cNvSpPr>
          <p:nvPr>
            <p:ph type="body" idx="1"/>
          </p:nvPr>
        </p:nvSpPr>
        <p:spPr>
          <a:xfrm>
            <a:off x="914400" y="3300413"/>
            <a:ext cx="7315200" cy="270033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69" name="Google Shape;569;p63:notes"/>
          <p:cNvSpPr>
            <a:spLocks noGrp="1" noRot="1" noChangeAspect="1"/>
          </p:cNvSpPr>
          <p:nvPr>
            <p:ph type="sldImg" idx="2"/>
          </p:nvPr>
        </p:nvSpPr>
        <p:spPr>
          <a:xfrm>
            <a:off x="3028950" y="857250"/>
            <a:ext cx="30861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96066828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6"/>
        <p:cNvGrpSpPr/>
        <p:nvPr/>
      </p:nvGrpSpPr>
      <p:grpSpPr>
        <a:xfrm>
          <a:off x="0" y="0"/>
          <a:ext cx="0" cy="0"/>
          <a:chOff x="0" y="0"/>
          <a:chExt cx="0" cy="0"/>
        </a:xfrm>
      </p:grpSpPr>
      <p:sp>
        <p:nvSpPr>
          <p:cNvPr id="577" name="Google Shape;577;p64:notes"/>
          <p:cNvSpPr txBox="1">
            <a:spLocks noGrp="1"/>
          </p:cNvSpPr>
          <p:nvPr>
            <p:ph type="body" idx="1"/>
          </p:nvPr>
        </p:nvSpPr>
        <p:spPr>
          <a:xfrm>
            <a:off x="914400" y="3300413"/>
            <a:ext cx="7315200" cy="270033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78" name="Google Shape;578;p64:notes"/>
          <p:cNvSpPr>
            <a:spLocks noGrp="1" noRot="1" noChangeAspect="1"/>
          </p:cNvSpPr>
          <p:nvPr>
            <p:ph type="sldImg" idx="2"/>
          </p:nvPr>
        </p:nvSpPr>
        <p:spPr>
          <a:xfrm>
            <a:off x="3028950" y="857250"/>
            <a:ext cx="30861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5729382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6"/>
        <p:cNvGrpSpPr/>
        <p:nvPr/>
      </p:nvGrpSpPr>
      <p:grpSpPr>
        <a:xfrm>
          <a:off x="0" y="0"/>
          <a:ext cx="0" cy="0"/>
          <a:chOff x="0" y="0"/>
          <a:chExt cx="0" cy="0"/>
        </a:xfrm>
      </p:grpSpPr>
      <p:sp>
        <p:nvSpPr>
          <p:cNvPr id="577" name="Google Shape;577;p64:notes"/>
          <p:cNvSpPr txBox="1">
            <a:spLocks noGrp="1"/>
          </p:cNvSpPr>
          <p:nvPr>
            <p:ph type="body" idx="1"/>
          </p:nvPr>
        </p:nvSpPr>
        <p:spPr>
          <a:xfrm>
            <a:off x="914400" y="3300413"/>
            <a:ext cx="7315200" cy="270033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78" name="Google Shape;578;p64:notes"/>
          <p:cNvSpPr>
            <a:spLocks noGrp="1" noRot="1" noChangeAspect="1"/>
          </p:cNvSpPr>
          <p:nvPr>
            <p:ph type="sldImg" idx="2"/>
          </p:nvPr>
        </p:nvSpPr>
        <p:spPr>
          <a:xfrm>
            <a:off x="3028950" y="857250"/>
            <a:ext cx="30861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15407073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4"/>
        <p:cNvGrpSpPr/>
        <p:nvPr/>
      </p:nvGrpSpPr>
      <p:grpSpPr>
        <a:xfrm>
          <a:off x="0" y="0"/>
          <a:ext cx="0" cy="0"/>
          <a:chOff x="0" y="0"/>
          <a:chExt cx="0" cy="0"/>
        </a:xfrm>
      </p:grpSpPr>
      <p:sp>
        <p:nvSpPr>
          <p:cNvPr id="585" name="Google Shape;585;p65:notes"/>
          <p:cNvSpPr txBox="1">
            <a:spLocks noGrp="1"/>
          </p:cNvSpPr>
          <p:nvPr>
            <p:ph type="body" idx="1"/>
          </p:nvPr>
        </p:nvSpPr>
        <p:spPr>
          <a:xfrm>
            <a:off x="914400" y="3300413"/>
            <a:ext cx="7315200" cy="270033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86" name="Google Shape;586;p65:notes"/>
          <p:cNvSpPr>
            <a:spLocks noGrp="1" noRot="1" noChangeAspect="1"/>
          </p:cNvSpPr>
          <p:nvPr>
            <p:ph type="sldImg" idx="2"/>
          </p:nvPr>
        </p:nvSpPr>
        <p:spPr>
          <a:xfrm>
            <a:off x="3028950" y="857250"/>
            <a:ext cx="30861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47354738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1"/>
        <p:cNvGrpSpPr/>
        <p:nvPr/>
      </p:nvGrpSpPr>
      <p:grpSpPr>
        <a:xfrm>
          <a:off x="0" y="0"/>
          <a:ext cx="0" cy="0"/>
          <a:chOff x="0" y="0"/>
          <a:chExt cx="0" cy="0"/>
        </a:xfrm>
      </p:grpSpPr>
      <p:sp>
        <p:nvSpPr>
          <p:cNvPr id="592" name="Google Shape;592;p66:notes"/>
          <p:cNvSpPr txBox="1">
            <a:spLocks noGrp="1"/>
          </p:cNvSpPr>
          <p:nvPr>
            <p:ph type="body" idx="1"/>
          </p:nvPr>
        </p:nvSpPr>
        <p:spPr>
          <a:xfrm>
            <a:off x="914400" y="3300413"/>
            <a:ext cx="7315200" cy="270033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93" name="Google Shape;593;p66:notes"/>
          <p:cNvSpPr>
            <a:spLocks noGrp="1" noRot="1" noChangeAspect="1"/>
          </p:cNvSpPr>
          <p:nvPr>
            <p:ph type="sldImg" idx="2"/>
          </p:nvPr>
        </p:nvSpPr>
        <p:spPr>
          <a:xfrm>
            <a:off x="3028950" y="857250"/>
            <a:ext cx="30861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0520598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7:notes"/>
          <p:cNvSpPr txBox="1">
            <a:spLocks noGrp="1"/>
          </p:cNvSpPr>
          <p:nvPr>
            <p:ph type="body" idx="1"/>
          </p:nvPr>
        </p:nvSpPr>
        <p:spPr>
          <a:xfrm>
            <a:off x="914400" y="3300413"/>
            <a:ext cx="7315200" cy="270033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0" name="Google Shape;90;p7:notes"/>
          <p:cNvSpPr>
            <a:spLocks noGrp="1" noRot="1" noChangeAspect="1"/>
          </p:cNvSpPr>
          <p:nvPr>
            <p:ph type="sldImg" idx="2"/>
          </p:nvPr>
        </p:nvSpPr>
        <p:spPr>
          <a:xfrm>
            <a:off x="3028950" y="857250"/>
            <a:ext cx="30861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66180377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8"/>
        <p:cNvGrpSpPr/>
        <p:nvPr/>
      </p:nvGrpSpPr>
      <p:grpSpPr>
        <a:xfrm>
          <a:off x="0" y="0"/>
          <a:ext cx="0" cy="0"/>
          <a:chOff x="0" y="0"/>
          <a:chExt cx="0" cy="0"/>
        </a:xfrm>
      </p:grpSpPr>
      <p:sp>
        <p:nvSpPr>
          <p:cNvPr id="599" name="Google Shape;599;p67:notes"/>
          <p:cNvSpPr txBox="1">
            <a:spLocks noGrp="1"/>
          </p:cNvSpPr>
          <p:nvPr>
            <p:ph type="body" idx="1"/>
          </p:nvPr>
        </p:nvSpPr>
        <p:spPr>
          <a:xfrm>
            <a:off x="914400" y="3300413"/>
            <a:ext cx="7315200" cy="270033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00" name="Google Shape;600;p67:notes"/>
          <p:cNvSpPr>
            <a:spLocks noGrp="1" noRot="1" noChangeAspect="1"/>
          </p:cNvSpPr>
          <p:nvPr>
            <p:ph type="sldImg" idx="2"/>
          </p:nvPr>
        </p:nvSpPr>
        <p:spPr>
          <a:xfrm>
            <a:off x="3028950" y="857250"/>
            <a:ext cx="30861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8044581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6"/>
        <p:cNvGrpSpPr/>
        <p:nvPr/>
      </p:nvGrpSpPr>
      <p:grpSpPr>
        <a:xfrm>
          <a:off x="0" y="0"/>
          <a:ext cx="0" cy="0"/>
          <a:chOff x="0" y="0"/>
          <a:chExt cx="0" cy="0"/>
        </a:xfrm>
      </p:grpSpPr>
      <p:sp>
        <p:nvSpPr>
          <p:cNvPr id="607" name="Google Shape;607;p68:notes"/>
          <p:cNvSpPr txBox="1">
            <a:spLocks noGrp="1"/>
          </p:cNvSpPr>
          <p:nvPr>
            <p:ph type="body" idx="1"/>
          </p:nvPr>
        </p:nvSpPr>
        <p:spPr>
          <a:xfrm>
            <a:off x="914400" y="3300413"/>
            <a:ext cx="7315200" cy="270033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08" name="Google Shape;608;p68:notes"/>
          <p:cNvSpPr>
            <a:spLocks noGrp="1" noRot="1" noChangeAspect="1"/>
          </p:cNvSpPr>
          <p:nvPr>
            <p:ph type="sldImg" idx="2"/>
          </p:nvPr>
        </p:nvSpPr>
        <p:spPr>
          <a:xfrm>
            <a:off x="3028950" y="857250"/>
            <a:ext cx="30861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35617508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2"/>
        <p:cNvGrpSpPr/>
        <p:nvPr/>
      </p:nvGrpSpPr>
      <p:grpSpPr>
        <a:xfrm>
          <a:off x="0" y="0"/>
          <a:ext cx="0" cy="0"/>
          <a:chOff x="0" y="0"/>
          <a:chExt cx="0" cy="0"/>
        </a:xfrm>
      </p:grpSpPr>
      <p:sp>
        <p:nvSpPr>
          <p:cNvPr id="613" name="Google Shape;613;p69:notes"/>
          <p:cNvSpPr txBox="1">
            <a:spLocks noGrp="1"/>
          </p:cNvSpPr>
          <p:nvPr>
            <p:ph type="body" idx="1"/>
          </p:nvPr>
        </p:nvSpPr>
        <p:spPr>
          <a:xfrm>
            <a:off x="914400" y="3300413"/>
            <a:ext cx="7315200" cy="270033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14" name="Google Shape;614;p69:notes"/>
          <p:cNvSpPr>
            <a:spLocks noGrp="1" noRot="1" noChangeAspect="1"/>
          </p:cNvSpPr>
          <p:nvPr>
            <p:ph type="sldImg" idx="2"/>
          </p:nvPr>
        </p:nvSpPr>
        <p:spPr>
          <a:xfrm>
            <a:off x="3028950" y="857250"/>
            <a:ext cx="30861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24003624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8"/>
        <p:cNvGrpSpPr/>
        <p:nvPr/>
      </p:nvGrpSpPr>
      <p:grpSpPr>
        <a:xfrm>
          <a:off x="0" y="0"/>
          <a:ext cx="0" cy="0"/>
          <a:chOff x="0" y="0"/>
          <a:chExt cx="0" cy="0"/>
        </a:xfrm>
      </p:grpSpPr>
      <p:sp>
        <p:nvSpPr>
          <p:cNvPr id="619" name="Google Shape;619;p70:notes"/>
          <p:cNvSpPr txBox="1">
            <a:spLocks noGrp="1"/>
          </p:cNvSpPr>
          <p:nvPr>
            <p:ph type="body" idx="1"/>
          </p:nvPr>
        </p:nvSpPr>
        <p:spPr>
          <a:xfrm>
            <a:off x="914400" y="3300413"/>
            <a:ext cx="7315200" cy="270033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20" name="Google Shape;620;p70:notes"/>
          <p:cNvSpPr>
            <a:spLocks noGrp="1" noRot="1" noChangeAspect="1"/>
          </p:cNvSpPr>
          <p:nvPr>
            <p:ph type="sldImg" idx="2"/>
          </p:nvPr>
        </p:nvSpPr>
        <p:spPr>
          <a:xfrm>
            <a:off x="3028950" y="857250"/>
            <a:ext cx="30861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099562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4"/>
        <p:cNvGrpSpPr/>
        <p:nvPr/>
      </p:nvGrpSpPr>
      <p:grpSpPr>
        <a:xfrm>
          <a:off x="0" y="0"/>
          <a:ext cx="0" cy="0"/>
          <a:chOff x="0" y="0"/>
          <a:chExt cx="0" cy="0"/>
        </a:xfrm>
      </p:grpSpPr>
      <p:sp>
        <p:nvSpPr>
          <p:cNvPr id="625" name="Google Shape;625;p71:notes"/>
          <p:cNvSpPr txBox="1">
            <a:spLocks noGrp="1"/>
          </p:cNvSpPr>
          <p:nvPr>
            <p:ph type="body" idx="1"/>
          </p:nvPr>
        </p:nvSpPr>
        <p:spPr>
          <a:xfrm>
            <a:off x="914400" y="3300413"/>
            <a:ext cx="7315200" cy="270033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26" name="Google Shape;626;p71:notes"/>
          <p:cNvSpPr>
            <a:spLocks noGrp="1" noRot="1" noChangeAspect="1"/>
          </p:cNvSpPr>
          <p:nvPr>
            <p:ph type="sldImg" idx="2"/>
          </p:nvPr>
        </p:nvSpPr>
        <p:spPr>
          <a:xfrm>
            <a:off x="3028950" y="857250"/>
            <a:ext cx="30861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9454960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0"/>
        <p:cNvGrpSpPr/>
        <p:nvPr/>
      </p:nvGrpSpPr>
      <p:grpSpPr>
        <a:xfrm>
          <a:off x="0" y="0"/>
          <a:ext cx="0" cy="0"/>
          <a:chOff x="0" y="0"/>
          <a:chExt cx="0" cy="0"/>
        </a:xfrm>
      </p:grpSpPr>
      <p:sp>
        <p:nvSpPr>
          <p:cNvPr id="631" name="Google Shape;631;p72:notes"/>
          <p:cNvSpPr txBox="1">
            <a:spLocks noGrp="1"/>
          </p:cNvSpPr>
          <p:nvPr>
            <p:ph type="body" idx="1"/>
          </p:nvPr>
        </p:nvSpPr>
        <p:spPr>
          <a:xfrm>
            <a:off x="914400" y="3300413"/>
            <a:ext cx="7315200" cy="270033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32" name="Google Shape;632;p72:notes"/>
          <p:cNvSpPr>
            <a:spLocks noGrp="1" noRot="1" noChangeAspect="1"/>
          </p:cNvSpPr>
          <p:nvPr>
            <p:ph type="sldImg" idx="2"/>
          </p:nvPr>
        </p:nvSpPr>
        <p:spPr>
          <a:xfrm>
            <a:off x="3028950" y="857250"/>
            <a:ext cx="30861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9665111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6"/>
        <p:cNvGrpSpPr/>
        <p:nvPr/>
      </p:nvGrpSpPr>
      <p:grpSpPr>
        <a:xfrm>
          <a:off x="0" y="0"/>
          <a:ext cx="0" cy="0"/>
          <a:chOff x="0" y="0"/>
          <a:chExt cx="0" cy="0"/>
        </a:xfrm>
      </p:grpSpPr>
      <p:sp>
        <p:nvSpPr>
          <p:cNvPr id="637" name="Google Shape;637;p109:notes"/>
          <p:cNvSpPr txBox="1">
            <a:spLocks noGrp="1"/>
          </p:cNvSpPr>
          <p:nvPr>
            <p:ph type="body" idx="1"/>
          </p:nvPr>
        </p:nvSpPr>
        <p:spPr>
          <a:xfrm>
            <a:off x="914400" y="3300413"/>
            <a:ext cx="7315200" cy="270033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38" name="Google Shape;638;p109:notes"/>
          <p:cNvSpPr>
            <a:spLocks noGrp="1" noRot="1" noChangeAspect="1"/>
          </p:cNvSpPr>
          <p:nvPr>
            <p:ph type="sldImg" idx="2"/>
          </p:nvPr>
        </p:nvSpPr>
        <p:spPr>
          <a:xfrm>
            <a:off x="3028950" y="857250"/>
            <a:ext cx="30861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9713727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p110:notes"/>
          <p:cNvSpPr txBox="1">
            <a:spLocks noGrp="1"/>
          </p:cNvSpPr>
          <p:nvPr>
            <p:ph type="body" idx="1"/>
          </p:nvPr>
        </p:nvSpPr>
        <p:spPr>
          <a:xfrm>
            <a:off x="914400" y="3300413"/>
            <a:ext cx="7315200" cy="270033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44" name="Google Shape;644;p110:notes"/>
          <p:cNvSpPr>
            <a:spLocks noGrp="1" noRot="1" noChangeAspect="1"/>
          </p:cNvSpPr>
          <p:nvPr>
            <p:ph type="sldImg" idx="2"/>
          </p:nvPr>
        </p:nvSpPr>
        <p:spPr>
          <a:xfrm>
            <a:off x="3028950" y="857250"/>
            <a:ext cx="30861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8278177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0"/>
        <p:cNvGrpSpPr/>
        <p:nvPr/>
      </p:nvGrpSpPr>
      <p:grpSpPr>
        <a:xfrm>
          <a:off x="0" y="0"/>
          <a:ext cx="0" cy="0"/>
          <a:chOff x="0" y="0"/>
          <a:chExt cx="0" cy="0"/>
        </a:xfrm>
      </p:grpSpPr>
      <p:sp>
        <p:nvSpPr>
          <p:cNvPr id="651" name="Google Shape;651;p111:notes"/>
          <p:cNvSpPr txBox="1">
            <a:spLocks noGrp="1"/>
          </p:cNvSpPr>
          <p:nvPr>
            <p:ph type="body" idx="1"/>
          </p:nvPr>
        </p:nvSpPr>
        <p:spPr>
          <a:xfrm>
            <a:off x="914400" y="3300413"/>
            <a:ext cx="7315200" cy="270033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52" name="Google Shape;652;p111:notes"/>
          <p:cNvSpPr>
            <a:spLocks noGrp="1" noRot="1" noChangeAspect="1"/>
          </p:cNvSpPr>
          <p:nvPr>
            <p:ph type="sldImg" idx="2"/>
          </p:nvPr>
        </p:nvSpPr>
        <p:spPr>
          <a:xfrm>
            <a:off x="3028950" y="857250"/>
            <a:ext cx="30861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62876810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6"/>
        <p:cNvGrpSpPr/>
        <p:nvPr/>
      </p:nvGrpSpPr>
      <p:grpSpPr>
        <a:xfrm>
          <a:off x="0" y="0"/>
          <a:ext cx="0" cy="0"/>
          <a:chOff x="0" y="0"/>
          <a:chExt cx="0" cy="0"/>
        </a:xfrm>
      </p:grpSpPr>
      <p:sp>
        <p:nvSpPr>
          <p:cNvPr id="657" name="Google Shape;657;p112:notes"/>
          <p:cNvSpPr txBox="1">
            <a:spLocks noGrp="1"/>
          </p:cNvSpPr>
          <p:nvPr>
            <p:ph type="body" idx="1"/>
          </p:nvPr>
        </p:nvSpPr>
        <p:spPr>
          <a:xfrm>
            <a:off x="914400" y="3300413"/>
            <a:ext cx="7315200" cy="270033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58" name="Google Shape;658;p112:notes"/>
          <p:cNvSpPr>
            <a:spLocks noGrp="1" noRot="1" noChangeAspect="1"/>
          </p:cNvSpPr>
          <p:nvPr>
            <p:ph type="sldImg" idx="2"/>
          </p:nvPr>
        </p:nvSpPr>
        <p:spPr>
          <a:xfrm>
            <a:off x="3028950" y="857250"/>
            <a:ext cx="30861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4837722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8:notes"/>
          <p:cNvSpPr txBox="1">
            <a:spLocks noGrp="1"/>
          </p:cNvSpPr>
          <p:nvPr>
            <p:ph type="body" idx="1"/>
          </p:nvPr>
        </p:nvSpPr>
        <p:spPr>
          <a:xfrm>
            <a:off x="914400" y="3300413"/>
            <a:ext cx="7315200" cy="270033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9" name="Google Shape;119;p8:notes"/>
          <p:cNvSpPr>
            <a:spLocks noGrp="1" noRot="1" noChangeAspect="1"/>
          </p:cNvSpPr>
          <p:nvPr>
            <p:ph type="sldImg" idx="2"/>
          </p:nvPr>
        </p:nvSpPr>
        <p:spPr>
          <a:xfrm>
            <a:off x="3028950" y="857250"/>
            <a:ext cx="30861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234034928"/>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Google Shape;663;p113:notes"/>
          <p:cNvSpPr txBox="1">
            <a:spLocks noGrp="1"/>
          </p:cNvSpPr>
          <p:nvPr>
            <p:ph type="body" idx="1"/>
          </p:nvPr>
        </p:nvSpPr>
        <p:spPr>
          <a:xfrm>
            <a:off x="914400" y="3300413"/>
            <a:ext cx="7315200" cy="270033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64" name="Google Shape;664;p113:notes"/>
          <p:cNvSpPr>
            <a:spLocks noGrp="1" noRot="1" noChangeAspect="1"/>
          </p:cNvSpPr>
          <p:nvPr>
            <p:ph type="sldImg" idx="2"/>
          </p:nvPr>
        </p:nvSpPr>
        <p:spPr>
          <a:xfrm>
            <a:off x="3028950" y="857250"/>
            <a:ext cx="30861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384060849"/>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8"/>
        <p:cNvGrpSpPr/>
        <p:nvPr/>
      </p:nvGrpSpPr>
      <p:grpSpPr>
        <a:xfrm>
          <a:off x="0" y="0"/>
          <a:ext cx="0" cy="0"/>
          <a:chOff x="0" y="0"/>
          <a:chExt cx="0" cy="0"/>
        </a:xfrm>
      </p:grpSpPr>
      <p:sp>
        <p:nvSpPr>
          <p:cNvPr id="669" name="Google Shape;669;p114:notes"/>
          <p:cNvSpPr txBox="1">
            <a:spLocks noGrp="1"/>
          </p:cNvSpPr>
          <p:nvPr>
            <p:ph type="body" idx="1"/>
          </p:nvPr>
        </p:nvSpPr>
        <p:spPr>
          <a:xfrm>
            <a:off x="914400" y="3300413"/>
            <a:ext cx="7315200" cy="270033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70" name="Google Shape;670;p114:notes"/>
          <p:cNvSpPr>
            <a:spLocks noGrp="1" noRot="1" noChangeAspect="1"/>
          </p:cNvSpPr>
          <p:nvPr>
            <p:ph type="sldImg" idx="2"/>
          </p:nvPr>
        </p:nvSpPr>
        <p:spPr>
          <a:xfrm>
            <a:off x="3028950" y="857250"/>
            <a:ext cx="30861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904174248"/>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4"/>
        <p:cNvGrpSpPr/>
        <p:nvPr/>
      </p:nvGrpSpPr>
      <p:grpSpPr>
        <a:xfrm>
          <a:off x="0" y="0"/>
          <a:ext cx="0" cy="0"/>
          <a:chOff x="0" y="0"/>
          <a:chExt cx="0" cy="0"/>
        </a:xfrm>
      </p:grpSpPr>
      <p:sp>
        <p:nvSpPr>
          <p:cNvPr id="675" name="Google Shape;675;p115:notes"/>
          <p:cNvSpPr txBox="1">
            <a:spLocks noGrp="1"/>
          </p:cNvSpPr>
          <p:nvPr>
            <p:ph type="body" idx="1"/>
          </p:nvPr>
        </p:nvSpPr>
        <p:spPr>
          <a:xfrm>
            <a:off x="914400" y="3300413"/>
            <a:ext cx="7315200" cy="270033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76" name="Google Shape;676;p115:notes"/>
          <p:cNvSpPr>
            <a:spLocks noGrp="1" noRot="1" noChangeAspect="1"/>
          </p:cNvSpPr>
          <p:nvPr>
            <p:ph type="sldImg" idx="2"/>
          </p:nvPr>
        </p:nvSpPr>
        <p:spPr>
          <a:xfrm>
            <a:off x="3028950" y="857250"/>
            <a:ext cx="30861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10223809"/>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0"/>
        <p:cNvGrpSpPr/>
        <p:nvPr/>
      </p:nvGrpSpPr>
      <p:grpSpPr>
        <a:xfrm>
          <a:off x="0" y="0"/>
          <a:ext cx="0" cy="0"/>
          <a:chOff x="0" y="0"/>
          <a:chExt cx="0" cy="0"/>
        </a:xfrm>
      </p:grpSpPr>
      <p:sp>
        <p:nvSpPr>
          <p:cNvPr id="681" name="Google Shape;681;p116:notes"/>
          <p:cNvSpPr txBox="1">
            <a:spLocks noGrp="1"/>
          </p:cNvSpPr>
          <p:nvPr>
            <p:ph type="body" idx="1"/>
          </p:nvPr>
        </p:nvSpPr>
        <p:spPr>
          <a:xfrm>
            <a:off x="914400" y="3300413"/>
            <a:ext cx="7315200" cy="270033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82" name="Google Shape;682;p116:notes"/>
          <p:cNvSpPr>
            <a:spLocks noGrp="1" noRot="1" noChangeAspect="1"/>
          </p:cNvSpPr>
          <p:nvPr>
            <p:ph type="sldImg" idx="2"/>
          </p:nvPr>
        </p:nvSpPr>
        <p:spPr>
          <a:xfrm>
            <a:off x="3028950" y="857250"/>
            <a:ext cx="30861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260199434"/>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6"/>
        <p:cNvGrpSpPr/>
        <p:nvPr/>
      </p:nvGrpSpPr>
      <p:grpSpPr>
        <a:xfrm>
          <a:off x="0" y="0"/>
          <a:ext cx="0" cy="0"/>
          <a:chOff x="0" y="0"/>
          <a:chExt cx="0" cy="0"/>
        </a:xfrm>
      </p:grpSpPr>
      <p:sp>
        <p:nvSpPr>
          <p:cNvPr id="687" name="Google Shape;687;p73:notes"/>
          <p:cNvSpPr txBox="1">
            <a:spLocks noGrp="1"/>
          </p:cNvSpPr>
          <p:nvPr>
            <p:ph type="body" idx="1"/>
          </p:nvPr>
        </p:nvSpPr>
        <p:spPr>
          <a:xfrm>
            <a:off x="914400" y="3300413"/>
            <a:ext cx="7315200" cy="270033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88" name="Google Shape;688;p73:notes"/>
          <p:cNvSpPr>
            <a:spLocks noGrp="1" noRot="1" noChangeAspect="1"/>
          </p:cNvSpPr>
          <p:nvPr>
            <p:ph type="sldImg" idx="2"/>
          </p:nvPr>
        </p:nvSpPr>
        <p:spPr>
          <a:xfrm>
            <a:off x="3028950" y="857250"/>
            <a:ext cx="30861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40852636"/>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2"/>
        <p:cNvGrpSpPr/>
        <p:nvPr/>
      </p:nvGrpSpPr>
      <p:grpSpPr>
        <a:xfrm>
          <a:off x="0" y="0"/>
          <a:ext cx="0" cy="0"/>
          <a:chOff x="0" y="0"/>
          <a:chExt cx="0" cy="0"/>
        </a:xfrm>
      </p:grpSpPr>
      <p:sp>
        <p:nvSpPr>
          <p:cNvPr id="693" name="Google Shape;693;p74:notes"/>
          <p:cNvSpPr txBox="1">
            <a:spLocks noGrp="1"/>
          </p:cNvSpPr>
          <p:nvPr>
            <p:ph type="body" idx="1"/>
          </p:nvPr>
        </p:nvSpPr>
        <p:spPr>
          <a:xfrm>
            <a:off x="914400" y="3300413"/>
            <a:ext cx="7315200" cy="270033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94" name="Google Shape;694;p74:notes"/>
          <p:cNvSpPr>
            <a:spLocks noGrp="1" noRot="1" noChangeAspect="1"/>
          </p:cNvSpPr>
          <p:nvPr>
            <p:ph type="sldImg" idx="2"/>
          </p:nvPr>
        </p:nvSpPr>
        <p:spPr>
          <a:xfrm>
            <a:off x="3028950" y="857250"/>
            <a:ext cx="30861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230937044"/>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8"/>
        <p:cNvGrpSpPr/>
        <p:nvPr/>
      </p:nvGrpSpPr>
      <p:grpSpPr>
        <a:xfrm>
          <a:off x="0" y="0"/>
          <a:ext cx="0" cy="0"/>
          <a:chOff x="0" y="0"/>
          <a:chExt cx="0" cy="0"/>
        </a:xfrm>
      </p:grpSpPr>
      <p:sp>
        <p:nvSpPr>
          <p:cNvPr id="699" name="Google Shape;699;p75:notes"/>
          <p:cNvSpPr txBox="1">
            <a:spLocks noGrp="1"/>
          </p:cNvSpPr>
          <p:nvPr>
            <p:ph type="body" idx="1"/>
          </p:nvPr>
        </p:nvSpPr>
        <p:spPr>
          <a:xfrm>
            <a:off x="914400" y="3300413"/>
            <a:ext cx="7315200" cy="270033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00" name="Google Shape;700;p75:notes"/>
          <p:cNvSpPr>
            <a:spLocks noGrp="1" noRot="1" noChangeAspect="1"/>
          </p:cNvSpPr>
          <p:nvPr>
            <p:ph type="sldImg" idx="2"/>
          </p:nvPr>
        </p:nvSpPr>
        <p:spPr>
          <a:xfrm>
            <a:off x="3028950" y="857250"/>
            <a:ext cx="30861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210032886"/>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4"/>
        <p:cNvGrpSpPr/>
        <p:nvPr/>
      </p:nvGrpSpPr>
      <p:grpSpPr>
        <a:xfrm>
          <a:off x="0" y="0"/>
          <a:ext cx="0" cy="0"/>
          <a:chOff x="0" y="0"/>
          <a:chExt cx="0" cy="0"/>
        </a:xfrm>
      </p:grpSpPr>
      <p:sp>
        <p:nvSpPr>
          <p:cNvPr id="705" name="Google Shape;705;p76:notes"/>
          <p:cNvSpPr txBox="1">
            <a:spLocks noGrp="1"/>
          </p:cNvSpPr>
          <p:nvPr>
            <p:ph type="body" idx="1"/>
          </p:nvPr>
        </p:nvSpPr>
        <p:spPr>
          <a:xfrm>
            <a:off x="914400" y="3300413"/>
            <a:ext cx="7315200" cy="270033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06" name="Google Shape;706;p76:notes"/>
          <p:cNvSpPr>
            <a:spLocks noGrp="1" noRot="1" noChangeAspect="1"/>
          </p:cNvSpPr>
          <p:nvPr>
            <p:ph type="sldImg" idx="2"/>
          </p:nvPr>
        </p:nvSpPr>
        <p:spPr>
          <a:xfrm>
            <a:off x="3028950" y="857250"/>
            <a:ext cx="30861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870768450"/>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4"/>
        <p:cNvGrpSpPr/>
        <p:nvPr/>
      </p:nvGrpSpPr>
      <p:grpSpPr>
        <a:xfrm>
          <a:off x="0" y="0"/>
          <a:ext cx="0" cy="0"/>
          <a:chOff x="0" y="0"/>
          <a:chExt cx="0" cy="0"/>
        </a:xfrm>
      </p:grpSpPr>
      <p:sp>
        <p:nvSpPr>
          <p:cNvPr id="705" name="Google Shape;705;p76:notes"/>
          <p:cNvSpPr txBox="1">
            <a:spLocks noGrp="1"/>
          </p:cNvSpPr>
          <p:nvPr>
            <p:ph type="body" idx="1"/>
          </p:nvPr>
        </p:nvSpPr>
        <p:spPr>
          <a:xfrm>
            <a:off x="914400" y="3300413"/>
            <a:ext cx="7315200" cy="270033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06" name="Google Shape;706;p76:notes"/>
          <p:cNvSpPr>
            <a:spLocks noGrp="1" noRot="1" noChangeAspect="1"/>
          </p:cNvSpPr>
          <p:nvPr>
            <p:ph type="sldImg" idx="2"/>
          </p:nvPr>
        </p:nvSpPr>
        <p:spPr>
          <a:xfrm>
            <a:off x="3028950" y="857250"/>
            <a:ext cx="30861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90569020"/>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0"/>
        <p:cNvGrpSpPr/>
        <p:nvPr/>
      </p:nvGrpSpPr>
      <p:grpSpPr>
        <a:xfrm>
          <a:off x="0" y="0"/>
          <a:ext cx="0" cy="0"/>
          <a:chOff x="0" y="0"/>
          <a:chExt cx="0" cy="0"/>
        </a:xfrm>
      </p:grpSpPr>
      <p:sp>
        <p:nvSpPr>
          <p:cNvPr id="711" name="Google Shape;711;p77:notes"/>
          <p:cNvSpPr txBox="1">
            <a:spLocks noGrp="1"/>
          </p:cNvSpPr>
          <p:nvPr>
            <p:ph type="body" idx="1"/>
          </p:nvPr>
        </p:nvSpPr>
        <p:spPr>
          <a:xfrm>
            <a:off x="914400" y="3300413"/>
            <a:ext cx="7315200" cy="270033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12" name="Google Shape;712;p77:notes"/>
          <p:cNvSpPr>
            <a:spLocks noGrp="1" noRot="1" noChangeAspect="1"/>
          </p:cNvSpPr>
          <p:nvPr>
            <p:ph type="sldImg" idx="2"/>
          </p:nvPr>
        </p:nvSpPr>
        <p:spPr>
          <a:xfrm>
            <a:off x="3028950" y="857250"/>
            <a:ext cx="30861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009733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p9:notes"/>
          <p:cNvSpPr txBox="1">
            <a:spLocks noGrp="1"/>
          </p:cNvSpPr>
          <p:nvPr>
            <p:ph type="body" idx="1"/>
          </p:nvPr>
        </p:nvSpPr>
        <p:spPr>
          <a:xfrm>
            <a:off x="914400" y="3300413"/>
            <a:ext cx="7315200" cy="270033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5" name="Google Shape;125;p9:notes"/>
          <p:cNvSpPr>
            <a:spLocks noGrp="1" noRot="1" noChangeAspect="1"/>
          </p:cNvSpPr>
          <p:nvPr>
            <p:ph type="sldImg" idx="2"/>
          </p:nvPr>
        </p:nvSpPr>
        <p:spPr>
          <a:xfrm>
            <a:off x="3028950" y="857250"/>
            <a:ext cx="30861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969738216"/>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6"/>
        <p:cNvGrpSpPr/>
        <p:nvPr/>
      </p:nvGrpSpPr>
      <p:grpSpPr>
        <a:xfrm>
          <a:off x="0" y="0"/>
          <a:ext cx="0" cy="0"/>
          <a:chOff x="0" y="0"/>
          <a:chExt cx="0" cy="0"/>
        </a:xfrm>
      </p:grpSpPr>
      <p:sp>
        <p:nvSpPr>
          <p:cNvPr id="717" name="Google Shape;717;p78:notes"/>
          <p:cNvSpPr txBox="1">
            <a:spLocks noGrp="1"/>
          </p:cNvSpPr>
          <p:nvPr>
            <p:ph type="body" idx="1"/>
          </p:nvPr>
        </p:nvSpPr>
        <p:spPr>
          <a:xfrm>
            <a:off x="914400" y="3300413"/>
            <a:ext cx="7315200" cy="270033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18" name="Google Shape;718;p78:notes"/>
          <p:cNvSpPr>
            <a:spLocks noGrp="1" noRot="1" noChangeAspect="1"/>
          </p:cNvSpPr>
          <p:nvPr>
            <p:ph type="sldImg" idx="2"/>
          </p:nvPr>
        </p:nvSpPr>
        <p:spPr>
          <a:xfrm>
            <a:off x="3028950" y="857250"/>
            <a:ext cx="30861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92030148"/>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2"/>
        <p:cNvGrpSpPr/>
        <p:nvPr/>
      </p:nvGrpSpPr>
      <p:grpSpPr>
        <a:xfrm>
          <a:off x="0" y="0"/>
          <a:ext cx="0" cy="0"/>
          <a:chOff x="0" y="0"/>
          <a:chExt cx="0" cy="0"/>
        </a:xfrm>
      </p:grpSpPr>
      <p:sp>
        <p:nvSpPr>
          <p:cNvPr id="723" name="Google Shape;723;p79:notes"/>
          <p:cNvSpPr txBox="1">
            <a:spLocks noGrp="1"/>
          </p:cNvSpPr>
          <p:nvPr>
            <p:ph type="body" idx="1"/>
          </p:nvPr>
        </p:nvSpPr>
        <p:spPr>
          <a:xfrm>
            <a:off x="914400" y="3300413"/>
            <a:ext cx="7315200" cy="270033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24" name="Google Shape;724;p79:notes"/>
          <p:cNvSpPr>
            <a:spLocks noGrp="1" noRot="1" noChangeAspect="1"/>
          </p:cNvSpPr>
          <p:nvPr>
            <p:ph type="sldImg" idx="2"/>
          </p:nvPr>
        </p:nvSpPr>
        <p:spPr>
          <a:xfrm>
            <a:off x="3028950" y="857250"/>
            <a:ext cx="30861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34495526"/>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8"/>
        <p:cNvGrpSpPr/>
        <p:nvPr/>
      </p:nvGrpSpPr>
      <p:grpSpPr>
        <a:xfrm>
          <a:off x="0" y="0"/>
          <a:ext cx="0" cy="0"/>
          <a:chOff x="0" y="0"/>
          <a:chExt cx="0" cy="0"/>
        </a:xfrm>
      </p:grpSpPr>
      <p:sp>
        <p:nvSpPr>
          <p:cNvPr id="729" name="Google Shape;729;p80:notes"/>
          <p:cNvSpPr txBox="1">
            <a:spLocks noGrp="1"/>
          </p:cNvSpPr>
          <p:nvPr>
            <p:ph type="body" idx="1"/>
          </p:nvPr>
        </p:nvSpPr>
        <p:spPr>
          <a:xfrm>
            <a:off x="914400" y="3300413"/>
            <a:ext cx="7315200" cy="270033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30" name="Google Shape;730;p80:notes"/>
          <p:cNvSpPr>
            <a:spLocks noGrp="1" noRot="1" noChangeAspect="1"/>
          </p:cNvSpPr>
          <p:nvPr>
            <p:ph type="sldImg" idx="2"/>
          </p:nvPr>
        </p:nvSpPr>
        <p:spPr>
          <a:xfrm>
            <a:off x="3028950" y="857250"/>
            <a:ext cx="30861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672343405"/>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7"/>
        <p:cNvGrpSpPr/>
        <p:nvPr/>
      </p:nvGrpSpPr>
      <p:grpSpPr>
        <a:xfrm>
          <a:off x="0" y="0"/>
          <a:ext cx="0" cy="0"/>
          <a:chOff x="0" y="0"/>
          <a:chExt cx="0" cy="0"/>
        </a:xfrm>
      </p:grpSpPr>
      <p:sp>
        <p:nvSpPr>
          <p:cNvPr id="738" name="Google Shape;738;p81:notes"/>
          <p:cNvSpPr txBox="1">
            <a:spLocks noGrp="1"/>
          </p:cNvSpPr>
          <p:nvPr>
            <p:ph type="body" idx="1"/>
          </p:nvPr>
        </p:nvSpPr>
        <p:spPr>
          <a:xfrm>
            <a:off x="914400" y="3300413"/>
            <a:ext cx="7315200" cy="270033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39" name="Google Shape;739;p81:notes"/>
          <p:cNvSpPr>
            <a:spLocks noGrp="1" noRot="1" noChangeAspect="1"/>
          </p:cNvSpPr>
          <p:nvPr>
            <p:ph type="sldImg" idx="2"/>
          </p:nvPr>
        </p:nvSpPr>
        <p:spPr>
          <a:xfrm>
            <a:off x="3028950" y="857250"/>
            <a:ext cx="30861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74538113"/>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7"/>
        <p:cNvGrpSpPr/>
        <p:nvPr/>
      </p:nvGrpSpPr>
      <p:grpSpPr>
        <a:xfrm>
          <a:off x="0" y="0"/>
          <a:ext cx="0" cy="0"/>
          <a:chOff x="0" y="0"/>
          <a:chExt cx="0" cy="0"/>
        </a:xfrm>
      </p:grpSpPr>
      <p:sp>
        <p:nvSpPr>
          <p:cNvPr id="738" name="Google Shape;738;p81:notes"/>
          <p:cNvSpPr txBox="1">
            <a:spLocks noGrp="1"/>
          </p:cNvSpPr>
          <p:nvPr>
            <p:ph type="body" idx="1"/>
          </p:nvPr>
        </p:nvSpPr>
        <p:spPr>
          <a:xfrm>
            <a:off x="914400" y="3300413"/>
            <a:ext cx="7315200" cy="270033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39" name="Google Shape;739;p81:notes"/>
          <p:cNvSpPr>
            <a:spLocks noGrp="1" noRot="1" noChangeAspect="1"/>
          </p:cNvSpPr>
          <p:nvPr>
            <p:ph type="sldImg" idx="2"/>
          </p:nvPr>
        </p:nvSpPr>
        <p:spPr>
          <a:xfrm>
            <a:off x="3028950" y="857250"/>
            <a:ext cx="30861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97213002"/>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5"/>
        <p:cNvGrpSpPr/>
        <p:nvPr/>
      </p:nvGrpSpPr>
      <p:grpSpPr>
        <a:xfrm>
          <a:off x="0" y="0"/>
          <a:ext cx="0" cy="0"/>
          <a:chOff x="0" y="0"/>
          <a:chExt cx="0" cy="0"/>
        </a:xfrm>
      </p:grpSpPr>
      <p:sp>
        <p:nvSpPr>
          <p:cNvPr id="746" name="Google Shape;746;p82:notes"/>
          <p:cNvSpPr txBox="1">
            <a:spLocks noGrp="1"/>
          </p:cNvSpPr>
          <p:nvPr>
            <p:ph type="body" idx="1"/>
          </p:nvPr>
        </p:nvSpPr>
        <p:spPr>
          <a:xfrm>
            <a:off x="914400" y="3300413"/>
            <a:ext cx="7315200" cy="270033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47" name="Google Shape;747;p82:notes"/>
          <p:cNvSpPr>
            <a:spLocks noGrp="1" noRot="1" noChangeAspect="1"/>
          </p:cNvSpPr>
          <p:nvPr>
            <p:ph type="sldImg" idx="2"/>
          </p:nvPr>
        </p:nvSpPr>
        <p:spPr>
          <a:xfrm>
            <a:off x="3028950" y="857250"/>
            <a:ext cx="30861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473274078"/>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1"/>
        <p:cNvGrpSpPr/>
        <p:nvPr/>
      </p:nvGrpSpPr>
      <p:grpSpPr>
        <a:xfrm>
          <a:off x="0" y="0"/>
          <a:ext cx="0" cy="0"/>
          <a:chOff x="0" y="0"/>
          <a:chExt cx="0" cy="0"/>
        </a:xfrm>
      </p:grpSpPr>
      <p:sp>
        <p:nvSpPr>
          <p:cNvPr id="752" name="Google Shape;752;p83:notes"/>
          <p:cNvSpPr txBox="1">
            <a:spLocks noGrp="1"/>
          </p:cNvSpPr>
          <p:nvPr>
            <p:ph type="body" idx="1"/>
          </p:nvPr>
        </p:nvSpPr>
        <p:spPr>
          <a:xfrm>
            <a:off x="914400" y="3300413"/>
            <a:ext cx="7315200" cy="270033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53" name="Google Shape;753;p83:notes"/>
          <p:cNvSpPr>
            <a:spLocks noGrp="1" noRot="1" noChangeAspect="1"/>
          </p:cNvSpPr>
          <p:nvPr>
            <p:ph type="sldImg" idx="2"/>
          </p:nvPr>
        </p:nvSpPr>
        <p:spPr>
          <a:xfrm>
            <a:off x="3028950" y="857250"/>
            <a:ext cx="30861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499001923"/>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7"/>
        <p:cNvGrpSpPr/>
        <p:nvPr/>
      </p:nvGrpSpPr>
      <p:grpSpPr>
        <a:xfrm>
          <a:off x="0" y="0"/>
          <a:ext cx="0" cy="0"/>
          <a:chOff x="0" y="0"/>
          <a:chExt cx="0" cy="0"/>
        </a:xfrm>
      </p:grpSpPr>
      <p:sp>
        <p:nvSpPr>
          <p:cNvPr id="758" name="Google Shape;758;p84:notes"/>
          <p:cNvSpPr txBox="1">
            <a:spLocks noGrp="1"/>
          </p:cNvSpPr>
          <p:nvPr>
            <p:ph type="body" idx="1"/>
          </p:nvPr>
        </p:nvSpPr>
        <p:spPr>
          <a:xfrm>
            <a:off x="914400" y="3300413"/>
            <a:ext cx="7315200" cy="270033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59" name="Google Shape;759;p84:notes"/>
          <p:cNvSpPr>
            <a:spLocks noGrp="1" noRot="1" noChangeAspect="1"/>
          </p:cNvSpPr>
          <p:nvPr>
            <p:ph type="sldImg" idx="2"/>
          </p:nvPr>
        </p:nvSpPr>
        <p:spPr>
          <a:xfrm>
            <a:off x="3028950" y="857250"/>
            <a:ext cx="30861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716751990"/>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3"/>
        <p:cNvGrpSpPr/>
        <p:nvPr/>
      </p:nvGrpSpPr>
      <p:grpSpPr>
        <a:xfrm>
          <a:off x="0" y="0"/>
          <a:ext cx="0" cy="0"/>
          <a:chOff x="0" y="0"/>
          <a:chExt cx="0" cy="0"/>
        </a:xfrm>
      </p:grpSpPr>
      <p:sp>
        <p:nvSpPr>
          <p:cNvPr id="764" name="Google Shape;764;p85:notes"/>
          <p:cNvSpPr txBox="1">
            <a:spLocks noGrp="1"/>
          </p:cNvSpPr>
          <p:nvPr>
            <p:ph type="body" idx="1"/>
          </p:nvPr>
        </p:nvSpPr>
        <p:spPr>
          <a:xfrm>
            <a:off x="914400" y="3300413"/>
            <a:ext cx="7315200" cy="270033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65" name="Google Shape;765;p85:notes"/>
          <p:cNvSpPr>
            <a:spLocks noGrp="1" noRot="1" noChangeAspect="1"/>
          </p:cNvSpPr>
          <p:nvPr>
            <p:ph type="sldImg" idx="2"/>
          </p:nvPr>
        </p:nvSpPr>
        <p:spPr>
          <a:xfrm>
            <a:off x="3028950" y="857250"/>
            <a:ext cx="30861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78456669"/>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9"/>
        <p:cNvGrpSpPr/>
        <p:nvPr/>
      </p:nvGrpSpPr>
      <p:grpSpPr>
        <a:xfrm>
          <a:off x="0" y="0"/>
          <a:ext cx="0" cy="0"/>
          <a:chOff x="0" y="0"/>
          <a:chExt cx="0" cy="0"/>
        </a:xfrm>
      </p:grpSpPr>
      <p:sp>
        <p:nvSpPr>
          <p:cNvPr id="770" name="Google Shape;770;p86:notes"/>
          <p:cNvSpPr txBox="1">
            <a:spLocks noGrp="1"/>
          </p:cNvSpPr>
          <p:nvPr>
            <p:ph type="body" idx="1"/>
          </p:nvPr>
        </p:nvSpPr>
        <p:spPr>
          <a:xfrm>
            <a:off x="914400" y="3300413"/>
            <a:ext cx="7315200" cy="270033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71" name="Google Shape;771;p86:notes"/>
          <p:cNvSpPr>
            <a:spLocks noGrp="1" noRot="1" noChangeAspect="1"/>
          </p:cNvSpPr>
          <p:nvPr>
            <p:ph type="sldImg" idx="2"/>
          </p:nvPr>
        </p:nvSpPr>
        <p:spPr>
          <a:xfrm>
            <a:off x="3028950" y="857250"/>
            <a:ext cx="30861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1938926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obj">
  <p:cSld name="OBJECT">
    <p:spTree>
      <p:nvGrpSpPr>
        <p:cNvPr id="1" name="Shape 13"/>
        <p:cNvGrpSpPr/>
        <p:nvPr/>
      </p:nvGrpSpPr>
      <p:grpSpPr>
        <a:xfrm>
          <a:off x="0" y="0"/>
          <a:ext cx="0" cy="0"/>
          <a:chOff x="0" y="0"/>
          <a:chExt cx="0" cy="0"/>
        </a:xfrm>
      </p:grpSpPr>
      <p:sp>
        <p:nvSpPr>
          <p:cNvPr id="14" name="Google Shape;14;p128"/>
          <p:cNvSpPr txBox="1">
            <a:spLocks noGrp="1"/>
          </p:cNvSpPr>
          <p:nvPr>
            <p:ph type="ctrTitle"/>
          </p:nvPr>
        </p:nvSpPr>
        <p:spPr>
          <a:xfrm>
            <a:off x="1507743" y="-108711"/>
            <a:ext cx="6128512" cy="574040"/>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sz="3600" b="1" i="0">
                <a:solidFill>
                  <a:srgbClr val="0929C6"/>
                </a:solidFill>
                <a:latin typeface="Times New Roman"/>
                <a:ea typeface="Times New Roman"/>
                <a:cs typeface="Times New Roman"/>
                <a:sym typeface="Times New Roman"/>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 name="Google Shape;15;p128"/>
          <p:cNvSpPr txBox="1">
            <a:spLocks noGrp="1"/>
          </p:cNvSpPr>
          <p:nvPr>
            <p:ph type="subTitle" idx="1"/>
          </p:nvPr>
        </p:nvSpPr>
        <p:spPr>
          <a:xfrm>
            <a:off x="1371600" y="3840480"/>
            <a:ext cx="6400800" cy="1714500"/>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16"/>
        <p:cNvGrpSpPr/>
        <p:nvPr/>
      </p:nvGrpSpPr>
      <p:grpSpPr>
        <a:xfrm>
          <a:off x="0" y="0"/>
          <a:ext cx="0" cy="0"/>
          <a:chOff x="0" y="0"/>
          <a:chExt cx="0" cy="0"/>
        </a:xfrm>
      </p:grpSpPr>
      <p:sp>
        <p:nvSpPr>
          <p:cNvPr id="17" name="Google Shape;17;p129"/>
          <p:cNvSpPr txBox="1">
            <a:spLocks noGrp="1"/>
          </p:cNvSpPr>
          <p:nvPr>
            <p:ph type="title"/>
          </p:nvPr>
        </p:nvSpPr>
        <p:spPr>
          <a:xfrm>
            <a:off x="1521714" y="969340"/>
            <a:ext cx="6100571" cy="1123950"/>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sz="3600" b="1" i="0">
                <a:solidFill>
                  <a:srgbClr val="FF0000"/>
                </a:solidFill>
                <a:latin typeface="Times New Roman"/>
                <a:ea typeface="Times New Roman"/>
                <a:cs typeface="Times New Roman"/>
                <a:sym typeface="Times New Roman"/>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129"/>
          <p:cNvSpPr txBox="1">
            <a:spLocks noGrp="1"/>
          </p:cNvSpPr>
          <p:nvPr>
            <p:ph type="body" idx="1"/>
          </p:nvPr>
        </p:nvSpPr>
        <p:spPr>
          <a:xfrm>
            <a:off x="707542" y="1322273"/>
            <a:ext cx="7729855" cy="4573270"/>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0"/>
              </a:spcBef>
              <a:spcAft>
                <a:spcPts val="0"/>
              </a:spcAft>
              <a:buSzPts val="1400"/>
              <a:buNone/>
              <a:defRPr sz="2400" b="0" i="0">
                <a:solidFill>
                  <a:srgbClr val="252525"/>
                </a:solidFill>
                <a:latin typeface="Helvetica Neue"/>
                <a:ea typeface="Helvetica Neue"/>
                <a:cs typeface="Helvetica Neue"/>
                <a:sym typeface="Helvetica Neu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19"/>
        <p:cNvGrpSpPr/>
        <p:nvPr/>
      </p:nvGrpSpPr>
      <p:grpSpPr>
        <a:xfrm>
          <a:off x="0" y="0"/>
          <a:ext cx="0" cy="0"/>
          <a:chOff x="0" y="0"/>
          <a:chExt cx="0" cy="0"/>
        </a:xfrm>
      </p:grpSpPr>
      <p:sp>
        <p:nvSpPr>
          <p:cNvPr id="20" name="Google Shape;20;p130"/>
          <p:cNvSpPr txBox="1">
            <a:spLocks noGrp="1"/>
          </p:cNvSpPr>
          <p:nvPr>
            <p:ph type="title"/>
          </p:nvPr>
        </p:nvSpPr>
        <p:spPr>
          <a:xfrm>
            <a:off x="1521714" y="969340"/>
            <a:ext cx="6100571" cy="1123950"/>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sz="3600" b="1" i="0">
                <a:solidFill>
                  <a:srgbClr val="FF0000"/>
                </a:solidFill>
                <a:latin typeface="Times New Roman"/>
                <a:ea typeface="Times New Roman"/>
                <a:cs typeface="Times New Roman"/>
                <a:sym typeface="Times New Roman"/>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21"/>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22"/>
        <p:cNvGrpSpPr/>
        <p:nvPr/>
      </p:nvGrpSpPr>
      <p:grpSpPr>
        <a:xfrm>
          <a:off x="0" y="0"/>
          <a:ext cx="0" cy="0"/>
          <a:chOff x="0" y="0"/>
          <a:chExt cx="0" cy="0"/>
        </a:xfrm>
      </p:grpSpPr>
      <p:sp>
        <p:nvSpPr>
          <p:cNvPr id="23" name="Google Shape;23;p132"/>
          <p:cNvSpPr txBox="1">
            <a:spLocks noGrp="1"/>
          </p:cNvSpPr>
          <p:nvPr>
            <p:ph type="title"/>
          </p:nvPr>
        </p:nvSpPr>
        <p:spPr>
          <a:xfrm>
            <a:off x="1521714" y="969340"/>
            <a:ext cx="6100571" cy="1123950"/>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sz="3600" b="1" i="0">
                <a:solidFill>
                  <a:srgbClr val="FF0000"/>
                </a:solidFill>
                <a:latin typeface="Times New Roman"/>
                <a:ea typeface="Times New Roman"/>
                <a:cs typeface="Times New Roman"/>
                <a:sym typeface="Times New Roman"/>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132"/>
          <p:cNvSpPr txBox="1">
            <a:spLocks noGrp="1"/>
          </p:cNvSpPr>
          <p:nvPr>
            <p:ph type="body" idx="1"/>
          </p:nvPr>
        </p:nvSpPr>
        <p:spPr>
          <a:xfrm>
            <a:off x="457200" y="1577340"/>
            <a:ext cx="3977640" cy="4526280"/>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25" name="Google Shape;25;p132"/>
          <p:cNvSpPr txBox="1">
            <a:spLocks noGrp="1"/>
          </p:cNvSpPr>
          <p:nvPr>
            <p:ph type="body" idx="2"/>
          </p:nvPr>
        </p:nvSpPr>
        <p:spPr>
          <a:xfrm>
            <a:off x="4709160" y="1577340"/>
            <a:ext cx="3977640" cy="4526280"/>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pic>
        <p:nvPicPr>
          <p:cNvPr id="10" name="Google Shape;10;p127"/>
          <p:cNvPicPr preferRelativeResize="0"/>
          <p:nvPr/>
        </p:nvPicPr>
        <p:blipFill rotWithShape="1">
          <a:blip r:embed="rId7">
            <a:alphaModFix/>
          </a:blip>
          <a:srcRect/>
          <a:stretch/>
        </p:blipFill>
        <p:spPr>
          <a:xfrm>
            <a:off x="0" y="0"/>
            <a:ext cx="9144000" cy="6857998"/>
          </a:xfrm>
          <a:prstGeom prst="rect">
            <a:avLst/>
          </a:prstGeom>
          <a:noFill/>
          <a:ln>
            <a:noFill/>
          </a:ln>
        </p:spPr>
      </p:pic>
      <p:sp>
        <p:nvSpPr>
          <p:cNvPr id="11" name="Google Shape;11;p127"/>
          <p:cNvSpPr txBox="1">
            <a:spLocks noGrp="1"/>
          </p:cNvSpPr>
          <p:nvPr>
            <p:ph type="title"/>
          </p:nvPr>
        </p:nvSpPr>
        <p:spPr>
          <a:xfrm>
            <a:off x="1521714" y="969340"/>
            <a:ext cx="6100571" cy="1123950"/>
          </a:xfrm>
          <a:prstGeom prst="rect">
            <a:avLst/>
          </a:prstGeom>
          <a:noFill/>
          <a:ln>
            <a:noFill/>
          </a:ln>
        </p:spPr>
        <p:txBody>
          <a:bodyPr spcFirstLastPara="1" wrap="square" lIns="0" tIns="0" rIns="0" bIns="0" anchor="t" anchorCtr="0">
            <a:spAutoFit/>
          </a:bodyPr>
          <a:lstStyle>
            <a:lvl1pPr marR="0" lvl="0" algn="l" rtl="0">
              <a:lnSpc>
                <a:spcPct val="100000"/>
              </a:lnSpc>
              <a:spcBef>
                <a:spcPts val="0"/>
              </a:spcBef>
              <a:spcAft>
                <a:spcPts val="0"/>
              </a:spcAft>
              <a:buClr>
                <a:srgbClr val="000000"/>
              </a:buClr>
              <a:buSzPts val="1400"/>
              <a:buFont typeface="Arial"/>
              <a:buNone/>
              <a:defRPr sz="3600" b="1" i="0" u="none" strike="noStrike" cap="none">
                <a:solidFill>
                  <a:srgbClr val="FF0000"/>
                </a:solidFill>
                <a:latin typeface="Times New Roman"/>
                <a:ea typeface="Times New Roman"/>
                <a:cs typeface="Times New Roman"/>
                <a:sym typeface="Times New Roman"/>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2" name="Google Shape;12;p127"/>
          <p:cNvSpPr txBox="1">
            <a:spLocks noGrp="1"/>
          </p:cNvSpPr>
          <p:nvPr>
            <p:ph type="body" idx="1"/>
          </p:nvPr>
        </p:nvSpPr>
        <p:spPr>
          <a:xfrm>
            <a:off x="707542" y="1322273"/>
            <a:ext cx="7729855" cy="4573270"/>
          </a:xfrm>
          <a:prstGeom prst="rect">
            <a:avLst/>
          </a:prstGeom>
          <a:noFill/>
          <a:ln>
            <a:noFill/>
          </a:ln>
        </p:spPr>
        <p:txBody>
          <a:bodyPr spcFirstLastPara="1" wrap="square" lIns="0" tIns="0" rIns="0" bIns="0" anchor="t" anchorCtr="0">
            <a:spAutoFit/>
          </a:bodyPr>
          <a:lstStyle>
            <a:lvl1pPr marL="457200" marR="0" lvl="0" indent="-228600" algn="l" rtl="0">
              <a:lnSpc>
                <a:spcPct val="100000"/>
              </a:lnSpc>
              <a:spcBef>
                <a:spcPts val="0"/>
              </a:spcBef>
              <a:spcAft>
                <a:spcPts val="0"/>
              </a:spcAft>
              <a:buClr>
                <a:srgbClr val="000000"/>
              </a:buClr>
              <a:buSzPts val="1400"/>
              <a:buFont typeface="Arial"/>
              <a:buNone/>
              <a:defRPr sz="2400" b="0" i="0" u="none" strike="noStrike" cap="none">
                <a:solidFill>
                  <a:srgbClr val="252525"/>
                </a:solidFill>
                <a:latin typeface="Helvetica Neue"/>
                <a:ea typeface="Helvetica Neue"/>
                <a:cs typeface="Helvetica Neue"/>
                <a:sym typeface="Helvetica Neue"/>
              </a:defRPr>
            </a:lvl1pPr>
            <a:lvl2pPr marL="914400" marR="0" lvl="1"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01.xml"/><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108.xml"/><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26.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2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hyperlink" Target="https://www.wired.com/2012/12/dec-26-1982-times-top-man-the-personal-computer/" TargetMode="Externa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4.xml.rels><?xml version="1.0" encoding="UTF-8" standalone="yes"?>
<Relationships xmlns="http://schemas.openxmlformats.org/package/2006/relationships"><Relationship Id="rId3" Type="http://schemas.openxmlformats.org/officeDocument/2006/relationships/hyperlink" Target="https://hive.com/blog/what-is-a-kanban-board/" TargetMode="External"/><Relationship Id="rId2" Type="http://schemas.openxmlformats.org/officeDocument/2006/relationships/hyperlink" Target="https://trello.com/" TargetMode="External"/><Relationship Id="rId1" Type="http://schemas.openxmlformats.org/officeDocument/2006/relationships/slideLayout" Target="../slideLayouts/slideLayout1.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6.jpg"/></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7.jp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hyperlink" Target="http://www.mariosalexandrou.com/methodologies/rapid-application-development.asp" TargetMode="External"/><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hyperlink" Target="http://www.mariosalexandrou.com/methodologies/joint-application-development.asp" TargetMode="Externa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72.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84.xml"/><Relationship Id="rId1" Type="http://schemas.openxmlformats.org/officeDocument/2006/relationships/slideLayout" Target="../slideLayouts/slideLayout5.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9"/>
        <p:cNvGrpSpPr/>
        <p:nvPr/>
      </p:nvGrpSpPr>
      <p:grpSpPr>
        <a:xfrm>
          <a:off x="0" y="0"/>
          <a:ext cx="0" cy="0"/>
          <a:chOff x="0" y="0"/>
          <a:chExt cx="0" cy="0"/>
        </a:xfrm>
      </p:grpSpPr>
      <p:sp>
        <p:nvSpPr>
          <p:cNvPr id="30" name="Google Shape;30;p1"/>
          <p:cNvSpPr txBox="1"/>
          <p:nvPr/>
        </p:nvSpPr>
        <p:spPr>
          <a:xfrm>
            <a:off x="1531088" y="1558999"/>
            <a:ext cx="6347637" cy="196207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050"/>
              <a:buFont typeface="Arial"/>
              <a:buNone/>
            </a:pPr>
            <a:r>
              <a:rPr lang="en-US" sz="4050" b="0" i="0" u="none" strike="noStrike" cap="none" dirty="0">
                <a:solidFill>
                  <a:srgbClr val="002060"/>
                </a:solidFill>
                <a:latin typeface="Times New Roman" panose="02020603050405020304" pitchFamily="18" charset="0"/>
                <a:ea typeface="Calibri"/>
                <a:cs typeface="Times New Roman" panose="02020603050405020304" pitchFamily="18" charset="0"/>
                <a:sym typeface="Calibri"/>
              </a:rPr>
              <a:t>Introduction </a:t>
            </a:r>
            <a:endParaRPr sz="1400" b="0" i="0" u="none" strike="noStrike" cap="none" dirty="0">
              <a:solidFill>
                <a:srgbClr val="000000"/>
              </a:solidFill>
              <a:latin typeface="Times New Roman" panose="02020603050405020304" pitchFamily="18" charset="0"/>
              <a:cs typeface="Times New Roman" panose="02020603050405020304" pitchFamily="18" charset="0"/>
              <a:sym typeface="Arial"/>
            </a:endParaRPr>
          </a:p>
          <a:p>
            <a:pPr marL="0" marR="0" lvl="0" indent="0" algn="ctr" rtl="0">
              <a:lnSpc>
                <a:spcPct val="100000"/>
              </a:lnSpc>
              <a:spcBef>
                <a:spcPts val="0"/>
              </a:spcBef>
              <a:spcAft>
                <a:spcPts val="0"/>
              </a:spcAft>
              <a:buClr>
                <a:srgbClr val="000000"/>
              </a:buClr>
              <a:buSzPts val="4050"/>
              <a:buFont typeface="Arial"/>
              <a:buNone/>
            </a:pPr>
            <a:r>
              <a:rPr lang="en-US" sz="4050" b="0" i="0" u="none" strike="noStrike" cap="none" dirty="0">
                <a:solidFill>
                  <a:srgbClr val="002060"/>
                </a:solidFill>
                <a:latin typeface="Times New Roman" panose="02020603050405020304" pitchFamily="18" charset="0"/>
                <a:ea typeface="Calibri"/>
                <a:cs typeface="Times New Roman" panose="02020603050405020304" pitchFamily="18" charset="0"/>
                <a:sym typeface="Calibri"/>
              </a:rPr>
              <a:t>To </a:t>
            </a:r>
            <a:endParaRPr sz="1400" b="0" i="0" u="none" strike="noStrike" cap="none" dirty="0">
              <a:solidFill>
                <a:srgbClr val="000000"/>
              </a:solidFill>
              <a:latin typeface="Times New Roman" panose="02020603050405020304" pitchFamily="18" charset="0"/>
              <a:cs typeface="Times New Roman" panose="02020603050405020304" pitchFamily="18" charset="0"/>
              <a:sym typeface="Arial"/>
            </a:endParaRPr>
          </a:p>
          <a:p>
            <a:pPr marL="0" marR="0" lvl="0" indent="0" algn="ctr" rtl="0">
              <a:lnSpc>
                <a:spcPct val="100000"/>
              </a:lnSpc>
              <a:spcBef>
                <a:spcPts val="0"/>
              </a:spcBef>
              <a:spcAft>
                <a:spcPts val="0"/>
              </a:spcAft>
              <a:buClr>
                <a:srgbClr val="000000"/>
              </a:buClr>
              <a:buSzPts val="4050"/>
              <a:buFont typeface="Arial"/>
              <a:buNone/>
            </a:pPr>
            <a:r>
              <a:rPr lang="en-US" sz="4050" b="0" i="0" u="none" strike="noStrike" cap="none" dirty="0">
                <a:solidFill>
                  <a:srgbClr val="002060"/>
                </a:solidFill>
                <a:latin typeface="Times New Roman" panose="02020603050405020304" pitchFamily="18" charset="0"/>
                <a:ea typeface="Calibri"/>
                <a:cs typeface="Times New Roman" panose="02020603050405020304" pitchFamily="18" charset="0"/>
                <a:sym typeface="Calibri"/>
              </a:rPr>
              <a:t>System Analysis and Design</a:t>
            </a:r>
            <a:endParaRPr sz="1350" b="0" i="0" u="none" strike="noStrike" cap="none" dirty="0">
              <a:solidFill>
                <a:srgbClr val="002060"/>
              </a:solidFill>
              <a:latin typeface="Times New Roman" panose="02020603050405020304" pitchFamily="18" charset="0"/>
              <a:ea typeface="Calibri"/>
              <a:cs typeface="Times New Roman" panose="02020603050405020304" pitchFamily="18" charset="0"/>
              <a:sym typeface="Calibri"/>
            </a:endParaRPr>
          </a:p>
        </p:txBody>
      </p:sp>
      <p:sp>
        <p:nvSpPr>
          <p:cNvPr id="31" name="Google Shape;31;p1"/>
          <p:cNvSpPr/>
          <p:nvPr/>
        </p:nvSpPr>
        <p:spPr>
          <a:xfrm>
            <a:off x="2969090" y="3732610"/>
            <a:ext cx="4523909" cy="1523494"/>
          </a:xfrm>
          <a:prstGeom prst="rect">
            <a:avLst/>
          </a:prstGeom>
          <a:noFill/>
          <a:ln>
            <a:noFill/>
          </a:ln>
        </p:spPr>
        <p:txBody>
          <a:bodyPr spcFirstLastPara="1" wrap="square" lIns="68575" tIns="34275" rIns="68575" bIns="34275" anchor="t" anchorCtr="0">
            <a:spAutoFit/>
          </a:bodyPr>
          <a:lstStyle/>
          <a:p>
            <a:pPr marL="0" marR="0" lvl="0" indent="0" algn="ctr" rtl="0">
              <a:lnSpc>
                <a:spcPct val="150000"/>
              </a:lnSpc>
              <a:spcBef>
                <a:spcPts val="0"/>
              </a:spcBef>
              <a:spcAft>
                <a:spcPts val="0"/>
              </a:spcAft>
              <a:buClr>
                <a:srgbClr val="000000"/>
              </a:buClr>
              <a:buSzPts val="2100"/>
              <a:buFont typeface="Arial"/>
              <a:buNone/>
            </a:pPr>
            <a:r>
              <a:rPr lang="en-US" sz="2100" b="0" i="0" u="none" strike="noStrike" cap="none" dirty="0">
                <a:solidFill>
                  <a:srgbClr val="002060"/>
                </a:solidFill>
                <a:latin typeface="Times New Roman" panose="02020603050405020304" pitchFamily="18" charset="0"/>
                <a:ea typeface="Times New Roman"/>
                <a:cs typeface="Times New Roman" panose="02020603050405020304" pitchFamily="18" charset="0"/>
                <a:sym typeface="Times New Roman"/>
              </a:rPr>
              <a:t>By </a:t>
            </a:r>
            <a:endParaRPr sz="1400" b="0" i="0" u="none" strike="noStrike" cap="none" dirty="0">
              <a:solidFill>
                <a:srgbClr val="000000"/>
              </a:solidFill>
              <a:latin typeface="Times New Roman" panose="02020603050405020304" pitchFamily="18" charset="0"/>
              <a:cs typeface="Times New Roman" panose="02020603050405020304" pitchFamily="18" charset="0"/>
              <a:sym typeface="Arial"/>
            </a:endParaRPr>
          </a:p>
          <a:p>
            <a:pPr marL="0" marR="0" lvl="0" indent="0" algn="ctr" rtl="0">
              <a:lnSpc>
                <a:spcPct val="150000"/>
              </a:lnSpc>
              <a:spcBef>
                <a:spcPts val="0"/>
              </a:spcBef>
              <a:spcAft>
                <a:spcPts val="0"/>
              </a:spcAft>
              <a:buClr>
                <a:srgbClr val="000000"/>
              </a:buClr>
              <a:buSzPts val="2100"/>
              <a:buFont typeface="Arial"/>
              <a:buNone/>
            </a:pPr>
            <a:r>
              <a:rPr lang="en-US" sz="2100" b="0" i="0" u="none" strike="noStrike" cap="none" dirty="0">
                <a:solidFill>
                  <a:srgbClr val="002060"/>
                </a:solidFill>
                <a:latin typeface="Times New Roman" panose="02020603050405020304" pitchFamily="18" charset="0"/>
                <a:ea typeface="Times New Roman"/>
                <a:cs typeface="Times New Roman" panose="02020603050405020304" pitchFamily="18" charset="0"/>
                <a:sym typeface="Times New Roman"/>
              </a:rPr>
              <a:t>Khushbu Kumari </a:t>
            </a:r>
            <a:r>
              <a:rPr lang="en-US" sz="2100" b="0" i="0" u="none" strike="noStrike" cap="none" dirty="0" err="1">
                <a:solidFill>
                  <a:srgbClr val="002060"/>
                </a:solidFill>
                <a:latin typeface="Times New Roman" panose="02020603050405020304" pitchFamily="18" charset="0"/>
                <a:ea typeface="Times New Roman"/>
                <a:cs typeface="Times New Roman" panose="02020603050405020304" pitchFamily="18" charset="0"/>
                <a:sym typeface="Times New Roman"/>
              </a:rPr>
              <a:t>Sarraf</a:t>
            </a:r>
            <a:endParaRPr sz="2100" b="0" i="0" u="none" strike="noStrike" cap="none" dirty="0">
              <a:solidFill>
                <a:srgbClr val="002060"/>
              </a:solidFill>
              <a:latin typeface="Times New Roman" panose="02020603050405020304" pitchFamily="18" charset="0"/>
              <a:ea typeface="Times New Roman"/>
              <a:cs typeface="Times New Roman" panose="02020603050405020304" pitchFamily="18" charset="0"/>
              <a:sym typeface="Times New Roman"/>
            </a:endParaRPr>
          </a:p>
          <a:p>
            <a:pPr marL="0" marR="0" lvl="0" indent="0" algn="ctr" rtl="0">
              <a:lnSpc>
                <a:spcPct val="150000"/>
              </a:lnSpc>
              <a:spcBef>
                <a:spcPts val="0"/>
              </a:spcBef>
              <a:spcAft>
                <a:spcPts val="0"/>
              </a:spcAft>
              <a:buClr>
                <a:srgbClr val="000000"/>
              </a:buClr>
              <a:buSzPts val="2100"/>
              <a:buFont typeface="Arial"/>
              <a:buNone/>
            </a:pPr>
            <a:r>
              <a:rPr lang="en-US" sz="2100" b="0" i="0" u="none" strike="noStrike" cap="none" dirty="0">
                <a:solidFill>
                  <a:srgbClr val="002060"/>
                </a:solidFill>
                <a:latin typeface="Times New Roman" panose="02020603050405020304" pitchFamily="18" charset="0"/>
                <a:ea typeface="Times New Roman"/>
                <a:cs typeface="Times New Roman" panose="02020603050405020304" pitchFamily="18" charset="0"/>
                <a:sym typeface="Times New Roman"/>
              </a:rPr>
              <a:t>EMBA,BE</a:t>
            </a:r>
            <a:endParaRPr sz="2100" b="0" i="0" u="none" strike="noStrike" cap="none" dirty="0">
              <a:solidFill>
                <a:srgbClr val="002060"/>
              </a:solidFill>
              <a:latin typeface="Times New Roman" panose="02020603050405020304" pitchFamily="18" charset="0"/>
              <a:ea typeface="Calibri"/>
              <a:cs typeface="Times New Roman" panose="02020603050405020304" pitchFamily="18" charset="0"/>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10"/>
          <p:cNvSpPr txBox="1">
            <a:spLocks noGrp="1"/>
          </p:cNvSpPr>
          <p:nvPr>
            <p:ph type="title"/>
          </p:nvPr>
        </p:nvSpPr>
        <p:spPr>
          <a:xfrm>
            <a:off x="1626489" y="29667"/>
            <a:ext cx="5778500" cy="1120163"/>
          </a:xfrm>
          <a:prstGeom prst="rect">
            <a:avLst/>
          </a:prstGeom>
          <a:noFill/>
          <a:ln>
            <a:noFill/>
          </a:ln>
        </p:spPr>
        <p:txBody>
          <a:bodyPr spcFirstLastPara="1" wrap="square" lIns="0" tIns="12050" rIns="0" bIns="0" anchor="t" anchorCtr="0">
            <a:spAutoFit/>
          </a:bodyPr>
          <a:lstStyle/>
          <a:p>
            <a:pPr marL="1299210" marR="5080" lvl="0" indent="-1287145" algn="l" rtl="0">
              <a:lnSpc>
                <a:spcPct val="100000"/>
              </a:lnSpc>
              <a:spcBef>
                <a:spcPts val="0"/>
              </a:spcBef>
              <a:spcAft>
                <a:spcPts val="0"/>
              </a:spcAft>
              <a:buSzPts val="1400"/>
              <a:buNone/>
            </a:pPr>
            <a:r>
              <a:rPr lang="en-US" dirty="0"/>
              <a:t>The Systems Development  Environment</a:t>
            </a:r>
            <a:endParaRPr dirty="0"/>
          </a:p>
        </p:txBody>
      </p:sp>
      <p:sp>
        <p:nvSpPr>
          <p:cNvPr id="135" name="Google Shape;135;p10"/>
          <p:cNvSpPr txBox="1"/>
          <p:nvPr/>
        </p:nvSpPr>
        <p:spPr>
          <a:xfrm>
            <a:off x="425302" y="1506347"/>
            <a:ext cx="7673538" cy="5009690"/>
          </a:xfrm>
          <a:prstGeom prst="rect">
            <a:avLst/>
          </a:prstGeom>
          <a:noFill/>
          <a:ln>
            <a:noFill/>
          </a:ln>
        </p:spPr>
        <p:txBody>
          <a:bodyPr spcFirstLastPara="1" wrap="square" lIns="0" tIns="107300" rIns="0" bIns="0" anchor="t" anchorCtr="0">
            <a:spAutoFit/>
          </a:bodyPr>
          <a:lstStyle/>
          <a:p>
            <a:pPr marL="342900" indent="-342900" algn="just">
              <a:lnSpc>
                <a:spcPct val="150000"/>
              </a:lnSpc>
              <a:buClr>
                <a:schemeClr val="dk1"/>
              </a:buClr>
              <a:buSzPts val="2400"/>
              <a:buFont typeface="Arial" panose="020B0604020202020204" pitchFamily="34" charset="0"/>
              <a:buChar char="•"/>
            </a:pPr>
            <a:r>
              <a:rPr lang="en-US" sz="2400" dirty="0">
                <a:solidFill>
                  <a:schemeClr val="tx1"/>
                </a:solidFill>
                <a:latin typeface="Times New Roman"/>
                <a:cs typeface="Times New Roman"/>
                <a:sym typeface="Helvetica Neue"/>
              </a:rPr>
              <a:t>Basic concepts of IS</a:t>
            </a:r>
            <a:endParaRPr sz="2400" dirty="0">
              <a:solidFill>
                <a:schemeClr val="tx1"/>
              </a:solidFill>
              <a:latin typeface="Times New Roman"/>
              <a:cs typeface="Times New Roman"/>
              <a:sym typeface="Helvetica Neue"/>
            </a:endParaRPr>
          </a:p>
          <a:p>
            <a:pPr marL="342900" indent="-342900" algn="just">
              <a:lnSpc>
                <a:spcPct val="150000"/>
              </a:lnSpc>
              <a:buClr>
                <a:schemeClr val="dk1"/>
              </a:buClr>
              <a:buSzPts val="2400"/>
              <a:buFont typeface="Arial" panose="020B0604020202020204" pitchFamily="34" charset="0"/>
              <a:buChar char="•"/>
            </a:pPr>
            <a:r>
              <a:rPr lang="en-US" sz="2400" dirty="0">
                <a:solidFill>
                  <a:schemeClr val="tx1"/>
                </a:solidFill>
                <a:latin typeface="Times New Roman"/>
                <a:cs typeface="Times New Roman"/>
                <a:sym typeface="Helvetica Neue"/>
              </a:rPr>
              <a:t>System analysis and design definition</a:t>
            </a:r>
            <a:endParaRPr sz="2400" dirty="0">
              <a:solidFill>
                <a:schemeClr val="tx1"/>
              </a:solidFill>
              <a:latin typeface="Times New Roman"/>
              <a:cs typeface="Times New Roman"/>
              <a:sym typeface="Helvetica Neue"/>
            </a:endParaRPr>
          </a:p>
          <a:p>
            <a:pPr marL="342900" indent="-342900" algn="just">
              <a:lnSpc>
                <a:spcPct val="150000"/>
              </a:lnSpc>
              <a:buClr>
                <a:schemeClr val="dk1"/>
              </a:buClr>
              <a:buSzPts val="2400"/>
              <a:buFont typeface="Arial" panose="020B0604020202020204" pitchFamily="34" charset="0"/>
              <a:buChar char="•"/>
            </a:pPr>
            <a:r>
              <a:rPr lang="en-US" sz="2400" dirty="0">
                <a:solidFill>
                  <a:schemeClr val="tx1"/>
                </a:solidFill>
                <a:latin typeface="Times New Roman"/>
                <a:cs typeface="Times New Roman"/>
                <a:sym typeface="Helvetica Neue"/>
              </a:rPr>
              <a:t>SAD: Discuss modern approach</a:t>
            </a:r>
            <a:endParaRPr sz="2400" dirty="0">
              <a:solidFill>
                <a:schemeClr val="tx1"/>
              </a:solidFill>
              <a:latin typeface="Times New Roman"/>
              <a:cs typeface="Times New Roman"/>
              <a:sym typeface="Helvetica Neue"/>
            </a:endParaRPr>
          </a:p>
          <a:p>
            <a:pPr marL="342900" indent="-342900" algn="just">
              <a:lnSpc>
                <a:spcPct val="150000"/>
              </a:lnSpc>
              <a:buClr>
                <a:schemeClr val="dk1"/>
              </a:buClr>
              <a:buSzPts val="2400"/>
              <a:buFont typeface="Arial" panose="020B0604020202020204" pitchFamily="34" charset="0"/>
              <a:buChar char="•"/>
            </a:pPr>
            <a:r>
              <a:rPr lang="en-US" sz="2400" dirty="0">
                <a:solidFill>
                  <a:schemeClr val="tx1"/>
                </a:solidFill>
                <a:latin typeface="Times New Roman"/>
                <a:cs typeface="Times New Roman"/>
                <a:sym typeface="Helvetica Neue"/>
              </a:rPr>
              <a:t>Discuss Organizational Roles</a:t>
            </a:r>
            <a:endParaRPr sz="2400" dirty="0">
              <a:solidFill>
                <a:schemeClr val="tx1"/>
              </a:solidFill>
              <a:latin typeface="Times New Roman"/>
              <a:cs typeface="Times New Roman"/>
              <a:sym typeface="Helvetica Neue"/>
            </a:endParaRPr>
          </a:p>
          <a:p>
            <a:pPr marL="342900" lvl="8" indent="-342900" algn="just">
              <a:lnSpc>
                <a:spcPct val="150000"/>
              </a:lnSpc>
              <a:buClr>
                <a:schemeClr val="dk1"/>
              </a:buClr>
              <a:buSzPts val="2400"/>
              <a:buFont typeface="Wingdings" panose="05000000000000000000" pitchFamily="2" charset="2"/>
              <a:buChar char="ü"/>
            </a:pPr>
            <a:r>
              <a:rPr lang="en-US" sz="2400" dirty="0">
                <a:solidFill>
                  <a:schemeClr val="tx1"/>
                </a:solidFill>
                <a:latin typeface="Times New Roman"/>
                <a:cs typeface="Times New Roman"/>
                <a:sym typeface="Helvetica Neue"/>
              </a:rPr>
              <a:t> 	System analyst</a:t>
            </a:r>
            <a:endParaRPr sz="2400" dirty="0">
              <a:solidFill>
                <a:schemeClr val="tx1"/>
              </a:solidFill>
              <a:latin typeface="Times New Roman"/>
              <a:cs typeface="Times New Roman"/>
              <a:sym typeface="Helvetica Neue"/>
            </a:endParaRPr>
          </a:p>
          <a:p>
            <a:pPr marL="342900" indent="-342900" algn="just">
              <a:lnSpc>
                <a:spcPct val="150000"/>
              </a:lnSpc>
              <a:buClr>
                <a:schemeClr val="dk1"/>
              </a:buClr>
              <a:buSzPts val="2400"/>
              <a:buFont typeface="Arial" panose="020B0604020202020204" pitchFamily="34" charset="0"/>
              <a:buChar char="•"/>
            </a:pPr>
            <a:r>
              <a:rPr lang="en-US" sz="2400" dirty="0">
                <a:solidFill>
                  <a:schemeClr val="tx1"/>
                </a:solidFill>
                <a:latin typeface="Times New Roman"/>
                <a:cs typeface="Times New Roman"/>
                <a:sym typeface="Helvetica Neue"/>
              </a:rPr>
              <a:t>Information system types</a:t>
            </a:r>
            <a:endParaRPr sz="2400" dirty="0">
              <a:solidFill>
                <a:schemeClr val="tx1"/>
              </a:solidFill>
              <a:latin typeface="Times New Roman"/>
              <a:cs typeface="Times New Roman"/>
              <a:sym typeface="Helvetica Neue"/>
            </a:endParaRPr>
          </a:p>
          <a:p>
            <a:pPr marL="354966" marR="0" lvl="0" indent="-342900" algn="l" rtl="0">
              <a:lnSpc>
                <a:spcPct val="100000"/>
              </a:lnSpc>
              <a:spcBef>
                <a:spcPts val="1270"/>
              </a:spcBef>
              <a:spcAft>
                <a:spcPts val="0"/>
              </a:spcAft>
              <a:buClr>
                <a:srgbClr val="D9B146"/>
              </a:buClr>
              <a:buSzPts val="3200"/>
              <a:buFont typeface="Arial" panose="020B0604020202020204" pitchFamily="34" charset="0"/>
              <a:buChar char="•"/>
            </a:pPr>
            <a:r>
              <a:rPr lang="en-US" sz="2400" dirty="0">
                <a:solidFill>
                  <a:schemeClr val="tx1"/>
                </a:solidFill>
                <a:latin typeface="Times New Roman"/>
                <a:cs typeface="Times New Roman"/>
                <a:sym typeface="Helvetica Neue"/>
              </a:rPr>
              <a:t>SDLC :The System Development Life Cycle</a:t>
            </a:r>
          </a:p>
          <a:p>
            <a:pPr marL="354966" indent="-342900">
              <a:spcBef>
                <a:spcPts val="1270"/>
              </a:spcBef>
              <a:buClr>
                <a:srgbClr val="D9B146"/>
              </a:buClr>
              <a:buSzPts val="3200"/>
              <a:buFont typeface="Arial" panose="020B0604020202020204" pitchFamily="34" charset="0"/>
              <a:buChar char="•"/>
            </a:pPr>
            <a:r>
              <a:rPr lang="en-US" sz="2400" dirty="0">
                <a:solidFill>
                  <a:schemeClr val="tx1"/>
                </a:solidFill>
                <a:latin typeface="Times New Roman"/>
                <a:cs typeface="Times New Roman"/>
                <a:sym typeface="Helvetica Neue"/>
              </a:rPr>
              <a:t>CASE tools (Computer Aided Software Engineering)</a:t>
            </a:r>
          </a:p>
          <a:p>
            <a:pPr marL="299085" marR="0" lvl="0" indent="-287019" algn="l" rtl="0">
              <a:lnSpc>
                <a:spcPct val="100000"/>
              </a:lnSpc>
              <a:spcBef>
                <a:spcPts val="1270"/>
              </a:spcBef>
              <a:spcAft>
                <a:spcPts val="0"/>
              </a:spcAft>
              <a:buClr>
                <a:srgbClr val="D9B146"/>
              </a:buClr>
              <a:buSzPts val="3200"/>
              <a:buFont typeface="Arial"/>
              <a:buChar char="•"/>
            </a:pPr>
            <a:endParaRPr sz="2200" dirty="0">
              <a:solidFill>
                <a:srgbClr val="FF0000"/>
              </a:solidFill>
              <a:latin typeface="Times New Roman"/>
              <a:cs typeface="Times New Roman"/>
              <a:sym typeface="Helvetica Neue"/>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778"/>
        <p:cNvGrpSpPr/>
        <p:nvPr/>
      </p:nvGrpSpPr>
      <p:grpSpPr>
        <a:xfrm>
          <a:off x="0" y="0"/>
          <a:ext cx="0" cy="0"/>
          <a:chOff x="0" y="0"/>
          <a:chExt cx="0" cy="0"/>
        </a:xfrm>
      </p:grpSpPr>
      <p:sp>
        <p:nvSpPr>
          <p:cNvPr id="779" name="Google Shape;779;p87"/>
          <p:cNvSpPr txBox="1">
            <a:spLocks noGrp="1"/>
          </p:cNvSpPr>
          <p:nvPr>
            <p:ph type="title"/>
          </p:nvPr>
        </p:nvSpPr>
        <p:spPr>
          <a:xfrm>
            <a:off x="419100" y="166807"/>
            <a:ext cx="8458200" cy="1107996"/>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1400"/>
              <a:buNone/>
            </a:pPr>
            <a:r>
              <a:rPr lang="en-US" dirty="0"/>
              <a:t>SDLC RAD modeling has following phases </a:t>
            </a:r>
            <a:br>
              <a:rPr lang="en-US" dirty="0"/>
            </a:br>
            <a:endParaRPr dirty="0"/>
          </a:p>
        </p:txBody>
      </p:sp>
      <p:sp>
        <p:nvSpPr>
          <p:cNvPr id="780" name="Google Shape;780;p87"/>
          <p:cNvSpPr txBox="1">
            <a:spLocks noGrp="1"/>
          </p:cNvSpPr>
          <p:nvPr>
            <p:ph type="body" idx="1"/>
          </p:nvPr>
        </p:nvSpPr>
        <p:spPr>
          <a:xfrm>
            <a:off x="762000" y="1828800"/>
            <a:ext cx="7772400" cy="3600986"/>
          </a:xfrm>
          <a:prstGeom prst="rect">
            <a:avLst/>
          </a:prstGeom>
          <a:noFill/>
          <a:ln>
            <a:noFill/>
          </a:ln>
        </p:spPr>
        <p:txBody>
          <a:bodyPr spcFirstLastPara="1" wrap="square" lIns="0" tIns="0" rIns="0" bIns="0" anchor="t" anchorCtr="0">
            <a:spAutoFit/>
          </a:bodyPr>
          <a:lstStyle/>
          <a:p>
            <a:pPr marL="342900" lvl="0" indent="-342900" algn="l" rtl="0">
              <a:lnSpc>
                <a:spcPct val="150000"/>
              </a:lnSpc>
              <a:spcBef>
                <a:spcPts val="0"/>
              </a:spcBef>
              <a:spcAft>
                <a:spcPts val="0"/>
              </a:spcAft>
              <a:buClr>
                <a:srgbClr val="252525"/>
              </a:buClr>
              <a:buSzPts val="2800"/>
              <a:buFont typeface="Arial"/>
              <a:buChar char="•"/>
            </a:pPr>
            <a:r>
              <a:rPr lang="en-US" sz="2800">
                <a:latin typeface="Times New Roman"/>
                <a:ea typeface="Times New Roman"/>
                <a:cs typeface="Times New Roman"/>
                <a:sym typeface="Times New Roman"/>
              </a:rPr>
              <a:t>Business Modeling</a:t>
            </a:r>
            <a:endParaRPr/>
          </a:p>
          <a:p>
            <a:pPr marL="342900" lvl="0" indent="-342900" algn="l" rtl="0">
              <a:lnSpc>
                <a:spcPct val="150000"/>
              </a:lnSpc>
              <a:spcBef>
                <a:spcPts val="0"/>
              </a:spcBef>
              <a:spcAft>
                <a:spcPts val="0"/>
              </a:spcAft>
              <a:buClr>
                <a:srgbClr val="252525"/>
              </a:buClr>
              <a:buSzPts val="2800"/>
              <a:buFont typeface="Arial"/>
              <a:buChar char="•"/>
            </a:pPr>
            <a:r>
              <a:rPr lang="en-US" sz="2800">
                <a:latin typeface="Times New Roman"/>
                <a:ea typeface="Times New Roman"/>
                <a:cs typeface="Times New Roman"/>
                <a:sym typeface="Times New Roman"/>
              </a:rPr>
              <a:t>Data Modeling</a:t>
            </a:r>
            <a:endParaRPr/>
          </a:p>
          <a:p>
            <a:pPr marL="342900" lvl="0" indent="-342900" algn="l" rtl="0">
              <a:lnSpc>
                <a:spcPct val="150000"/>
              </a:lnSpc>
              <a:spcBef>
                <a:spcPts val="0"/>
              </a:spcBef>
              <a:spcAft>
                <a:spcPts val="0"/>
              </a:spcAft>
              <a:buClr>
                <a:srgbClr val="252525"/>
              </a:buClr>
              <a:buSzPts val="2800"/>
              <a:buFont typeface="Arial"/>
              <a:buChar char="•"/>
            </a:pPr>
            <a:r>
              <a:rPr lang="en-US" sz="2800">
                <a:latin typeface="Times New Roman"/>
                <a:ea typeface="Times New Roman"/>
                <a:cs typeface="Times New Roman"/>
                <a:sym typeface="Times New Roman"/>
              </a:rPr>
              <a:t>Process Modeling</a:t>
            </a:r>
            <a:endParaRPr/>
          </a:p>
          <a:p>
            <a:pPr marL="342900" lvl="0" indent="-342900" algn="l" rtl="0">
              <a:lnSpc>
                <a:spcPct val="150000"/>
              </a:lnSpc>
              <a:spcBef>
                <a:spcPts val="0"/>
              </a:spcBef>
              <a:spcAft>
                <a:spcPts val="0"/>
              </a:spcAft>
              <a:buClr>
                <a:srgbClr val="252525"/>
              </a:buClr>
              <a:buSzPts val="2800"/>
              <a:buFont typeface="Arial"/>
              <a:buChar char="•"/>
            </a:pPr>
            <a:r>
              <a:rPr lang="en-US" sz="2800">
                <a:latin typeface="Times New Roman"/>
                <a:ea typeface="Times New Roman"/>
                <a:cs typeface="Times New Roman"/>
                <a:sym typeface="Times New Roman"/>
              </a:rPr>
              <a:t>Application Generation</a:t>
            </a:r>
            <a:endParaRPr/>
          </a:p>
          <a:p>
            <a:pPr marL="342900" lvl="0" indent="-342900" algn="l" rtl="0">
              <a:lnSpc>
                <a:spcPct val="150000"/>
              </a:lnSpc>
              <a:spcBef>
                <a:spcPts val="0"/>
              </a:spcBef>
              <a:spcAft>
                <a:spcPts val="0"/>
              </a:spcAft>
              <a:buClr>
                <a:srgbClr val="252525"/>
              </a:buClr>
              <a:buSzPts val="2800"/>
              <a:buFont typeface="Arial"/>
              <a:buChar char="•"/>
            </a:pPr>
            <a:r>
              <a:rPr lang="en-US" sz="2800">
                <a:latin typeface="Times New Roman"/>
                <a:ea typeface="Times New Roman"/>
                <a:cs typeface="Times New Roman"/>
                <a:sym typeface="Times New Roman"/>
              </a:rPr>
              <a:t>Testing and Turnover</a:t>
            </a:r>
            <a:endParaRPr/>
          </a:p>
          <a:p>
            <a:pPr marL="0" lvl="0" indent="0" algn="l" rtl="0">
              <a:lnSpc>
                <a:spcPct val="100000"/>
              </a:lnSpc>
              <a:spcBef>
                <a:spcPts val="0"/>
              </a:spcBef>
              <a:spcAft>
                <a:spcPts val="0"/>
              </a:spcAft>
              <a:buSzPts val="1400"/>
              <a:buNone/>
            </a:pPr>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784"/>
        <p:cNvGrpSpPr/>
        <p:nvPr/>
      </p:nvGrpSpPr>
      <p:grpSpPr>
        <a:xfrm>
          <a:off x="0" y="0"/>
          <a:ext cx="0" cy="0"/>
          <a:chOff x="0" y="0"/>
          <a:chExt cx="0" cy="0"/>
        </a:xfrm>
      </p:grpSpPr>
      <p:sp>
        <p:nvSpPr>
          <p:cNvPr id="785" name="Google Shape;785;p88"/>
          <p:cNvSpPr txBox="1">
            <a:spLocks noGrp="1"/>
          </p:cNvSpPr>
          <p:nvPr>
            <p:ph type="title"/>
          </p:nvPr>
        </p:nvSpPr>
        <p:spPr>
          <a:xfrm>
            <a:off x="1142491" y="0"/>
            <a:ext cx="6859905" cy="1123315"/>
          </a:xfrm>
          <a:prstGeom prst="rect">
            <a:avLst/>
          </a:prstGeom>
          <a:noFill/>
          <a:ln>
            <a:noFill/>
          </a:ln>
        </p:spPr>
        <p:txBody>
          <a:bodyPr spcFirstLastPara="1" wrap="square" lIns="0" tIns="12700" rIns="0" bIns="0" anchor="t" anchorCtr="0">
            <a:spAutoFit/>
          </a:bodyPr>
          <a:lstStyle/>
          <a:p>
            <a:pPr marL="2860040" marR="5080" lvl="0" indent="-2847975" algn="l" rtl="0">
              <a:lnSpc>
                <a:spcPct val="100000"/>
              </a:lnSpc>
              <a:spcBef>
                <a:spcPts val="0"/>
              </a:spcBef>
              <a:spcAft>
                <a:spcPts val="0"/>
              </a:spcAft>
              <a:buSzPts val="1400"/>
              <a:buNone/>
            </a:pPr>
            <a:r>
              <a:rPr lang="en-US" b="0" dirty="0">
                <a:latin typeface="Times New Roman"/>
                <a:ea typeface="Times New Roman"/>
                <a:cs typeface="Times New Roman"/>
                <a:sym typeface="Times New Roman"/>
              </a:rPr>
              <a:t>Rapid application development (RAD)  Model</a:t>
            </a:r>
            <a:endParaRPr dirty="0"/>
          </a:p>
        </p:txBody>
      </p:sp>
      <p:pic>
        <p:nvPicPr>
          <p:cNvPr id="786" name="Google Shape;786;p88"/>
          <p:cNvPicPr preferRelativeResize="0"/>
          <p:nvPr/>
        </p:nvPicPr>
        <p:blipFill rotWithShape="1">
          <a:blip r:embed="rId3">
            <a:alphaModFix/>
          </a:blip>
          <a:srcRect/>
          <a:stretch/>
        </p:blipFill>
        <p:spPr>
          <a:xfrm>
            <a:off x="646176" y="1063752"/>
            <a:ext cx="8345424" cy="5442204"/>
          </a:xfrm>
          <a:prstGeom prst="rect">
            <a:avLst/>
          </a:prstGeom>
          <a:noFill/>
          <a:ln>
            <a:noFill/>
          </a:ln>
        </p:spPr>
      </p:pic>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790"/>
        <p:cNvGrpSpPr/>
        <p:nvPr/>
      </p:nvGrpSpPr>
      <p:grpSpPr>
        <a:xfrm>
          <a:off x="0" y="0"/>
          <a:ext cx="0" cy="0"/>
          <a:chOff x="0" y="0"/>
          <a:chExt cx="0" cy="0"/>
        </a:xfrm>
      </p:grpSpPr>
      <p:sp>
        <p:nvSpPr>
          <p:cNvPr id="791" name="Google Shape;791;p89"/>
          <p:cNvSpPr txBox="1">
            <a:spLocks noGrp="1"/>
          </p:cNvSpPr>
          <p:nvPr>
            <p:ph type="title"/>
          </p:nvPr>
        </p:nvSpPr>
        <p:spPr>
          <a:xfrm>
            <a:off x="1521713" y="152400"/>
            <a:ext cx="6100571" cy="553998"/>
          </a:xfrm>
          <a:prstGeom prst="rect">
            <a:avLst/>
          </a:prstGeom>
          <a:noFill/>
          <a:ln>
            <a:noFill/>
          </a:ln>
        </p:spPr>
        <p:txBody>
          <a:bodyPr spcFirstLastPara="1" wrap="square" lIns="0" tIns="0" rIns="0" bIns="0" anchor="t" anchorCtr="0">
            <a:spAutoFit/>
          </a:bodyPr>
          <a:lstStyle/>
          <a:p>
            <a:pPr marL="0" lvl="0" indent="0" algn="ctr" rtl="0">
              <a:lnSpc>
                <a:spcPct val="100000"/>
              </a:lnSpc>
              <a:spcBef>
                <a:spcPts val="0"/>
              </a:spcBef>
              <a:spcAft>
                <a:spcPts val="0"/>
              </a:spcAft>
              <a:buSzPts val="1400"/>
              <a:buNone/>
            </a:pPr>
            <a:r>
              <a:rPr lang="en-US"/>
              <a:t>RAD Model</a:t>
            </a:r>
            <a:endParaRPr/>
          </a:p>
        </p:txBody>
      </p:sp>
      <p:sp>
        <p:nvSpPr>
          <p:cNvPr id="792" name="Google Shape;792;p89"/>
          <p:cNvSpPr txBox="1"/>
          <p:nvPr/>
        </p:nvSpPr>
        <p:spPr>
          <a:xfrm>
            <a:off x="380998" y="706398"/>
            <a:ext cx="8382000" cy="6186309"/>
          </a:xfrm>
          <a:prstGeom prst="rect">
            <a:avLst/>
          </a:prstGeom>
          <a:noFill/>
          <a:ln>
            <a:noFill/>
          </a:ln>
        </p:spPr>
        <p:txBody>
          <a:bodyPr spcFirstLastPara="1" wrap="square" lIns="91425" tIns="45700" rIns="91425" bIns="45700" anchor="t" anchorCtr="0">
            <a:spAutoFit/>
          </a:bodyPr>
          <a:lstStyle/>
          <a:p>
            <a:pPr marL="0" marR="0" lvl="0" indent="0" algn="just" rtl="0">
              <a:lnSpc>
                <a:spcPct val="150000"/>
              </a:lnSpc>
              <a:spcBef>
                <a:spcPts val="0"/>
              </a:spcBef>
              <a:spcAft>
                <a:spcPts val="0"/>
              </a:spcAft>
              <a:buClr>
                <a:srgbClr val="000000"/>
              </a:buClr>
              <a:buSzPts val="2400"/>
              <a:buFont typeface="Arial"/>
              <a:buNone/>
            </a:pPr>
            <a:r>
              <a:rPr lang="en-US" sz="2400" b="1" i="0" u="none" strike="noStrike" cap="none">
                <a:solidFill>
                  <a:srgbClr val="FF0000"/>
                </a:solidFill>
                <a:latin typeface="Times New Roman"/>
                <a:ea typeface="Times New Roman"/>
                <a:cs typeface="Times New Roman"/>
                <a:sym typeface="Times New Roman"/>
              </a:rPr>
              <a:t>Business Modeling :</a:t>
            </a:r>
            <a:r>
              <a:rPr lang="en-US" sz="2400" b="0" i="0" u="none" strike="noStrike" cap="none">
                <a:solidFill>
                  <a:schemeClr val="dk1"/>
                </a:solidFill>
                <a:latin typeface="Times New Roman"/>
                <a:ea typeface="Times New Roman"/>
                <a:cs typeface="Times New Roman"/>
                <a:sym typeface="Times New Roman"/>
              </a:rPr>
              <a:t>The information flow among business functions is defined by answering questions like what information drives the business process, what information is generated, who generates it, where does the information go, who process it and so on. </a:t>
            </a:r>
            <a:endParaRPr sz="2400" b="0" i="0" u="none" strike="noStrike" cap="none">
              <a:solidFill>
                <a:schemeClr val="dk1"/>
              </a:solidFill>
              <a:latin typeface="Times New Roman"/>
              <a:ea typeface="Times New Roman"/>
              <a:cs typeface="Times New Roman"/>
              <a:sym typeface="Times New Roman"/>
            </a:endParaRPr>
          </a:p>
          <a:p>
            <a:pPr marL="0" marR="0" lvl="0" indent="0" algn="just" rtl="0">
              <a:lnSpc>
                <a:spcPct val="150000"/>
              </a:lnSpc>
              <a:spcBef>
                <a:spcPts val="0"/>
              </a:spcBef>
              <a:spcAft>
                <a:spcPts val="0"/>
              </a:spcAft>
              <a:buClr>
                <a:srgbClr val="000000"/>
              </a:buClr>
              <a:buSzPts val="2400"/>
              <a:buFont typeface="Arial"/>
              <a:buNone/>
            </a:pPr>
            <a:r>
              <a:rPr lang="en-US" sz="2400" b="1" i="0" u="none" strike="noStrike" cap="none">
                <a:solidFill>
                  <a:srgbClr val="FF0000"/>
                </a:solidFill>
                <a:latin typeface="Times New Roman"/>
                <a:ea typeface="Times New Roman"/>
                <a:cs typeface="Times New Roman"/>
                <a:sym typeface="Times New Roman"/>
              </a:rPr>
              <a:t>Data Modeling : </a:t>
            </a:r>
            <a:endParaRPr sz="1400" b="0" i="0" u="none" strike="noStrike" cap="none">
              <a:solidFill>
                <a:srgbClr val="000000"/>
              </a:solidFill>
              <a:latin typeface="Arial"/>
              <a:ea typeface="Arial"/>
              <a:cs typeface="Arial"/>
              <a:sym typeface="Arial"/>
            </a:endParaRPr>
          </a:p>
          <a:p>
            <a:pPr marL="342900" marR="0" lvl="0" indent="-342900" algn="just" rtl="0">
              <a:lnSpc>
                <a:spcPct val="150000"/>
              </a:lnSpc>
              <a:spcBef>
                <a:spcPts val="0"/>
              </a:spcBef>
              <a:spcAft>
                <a:spcPts val="0"/>
              </a:spcAft>
              <a:buClr>
                <a:schemeClr val="dk1"/>
              </a:buClr>
              <a:buSzPts val="2400"/>
              <a:buFont typeface="Arial"/>
              <a:buChar char="•"/>
            </a:pPr>
            <a:r>
              <a:rPr lang="en-US" sz="2400" b="0" i="0" u="none" strike="noStrike" cap="none">
                <a:solidFill>
                  <a:schemeClr val="dk1"/>
                </a:solidFill>
                <a:latin typeface="Times New Roman"/>
                <a:ea typeface="Times New Roman"/>
                <a:cs typeface="Times New Roman"/>
                <a:sym typeface="Times New Roman"/>
              </a:rPr>
              <a:t>The information collected from business modeling is refined into a set of data objects (entities) that are needed to support the business. </a:t>
            </a:r>
            <a:endParaRPr sz="1400" b="0" i="0" u="none" strike="noStrike" cap="none">
              <a:solidFill>
                <a:srgbClr val="000000"/>
              </a:solidFill>
              <a:latin typeface="Arial"/>
              <a:ea typeface="Arial"/>
              <a:cs typeface="Arial"/>
              <a:sym typeface="Arial"/>
            </a:endParaRPr>
          </a:p>
          <a:p>
            <a:pPr marL="342900" marR="0" lvl="0" indent="-342900" algn="just" rtl="0">
              <a:lnSpc>
                <a:spcPct val="150000"/>
              </a:lnSpc>
              <a:spcBef>
                <a:spcPts val="0"/>
              </a:spcBef>
              <a:spcAft>
                <a:spcPts val="0"/>
              </a:spcAft>
              <a:buClr>
                <a:schemeClr val="dk1"/>
              </a:buClr>
              <a:buSzPts val="2400"/>
              <a:buFont typeface="Arial"/>
              <a:buChar char="•"/>
            </a:pPr>
            <a:r>
              <a:rPr lang="en-US" sz="2400" b="0" i="0" u="none" strike="noStrike" cap="none">
                <a:solidFill>
                  <a:schemeClr val="dk1"/>
                </a:solidFill>
                <a:latin typeface="Times New Roman"/>
                <a:ea typeface="Times New Roman"/>
                <a:cs typeface="Times New Roman"/>
                <a:sym typeface="Times New Roman"/>
              </a:rPr>
              <a:t>The attributes (character of each entity) are identified and the relation between these data objects (entities) is defined.</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796"/>
        <p:cNvGrpSpPr/>
        <p:nvPr/>
      </p:nvGrpSpPr>
      <p:grpSpPr>
        <a:xfrm>
          <a:off x="0" y="0"/>
          <a:ext cx="0" cy="0"/>
          <a:chOff x="0" y="0"/>
          <a:chExt cx="0" cy="0"/>
        </a:xfrm>
      </p:grpSpPr>
      <p:sp>
        <p:nvSpPr>
          <p:cNvPr id="797" name="Google Shape;797;p90"/>
          <p:cNvSpPr txBox="1">
            <a:spLocks noGrp="1"/>
          </p:cNvSpPr>
          <p:nvPr>
            <p:ph type="title"/>
          </p:nvPr>
        </p:nvSpPr>
        <p:spPr>
          <a:xfrm>
            <a:off x="1521713" y="152400"/>
            <a:ext cx="6100571" cy="553998"/>
          </a:xfrm>
          <a:prstGeom prst="rect">
            <a:avLst/>
          </a:prstGeom>
          <a:noFill/>
          <a:ln>
            <a:noFill/>
          </a:ln>
        </p:spPr>
        <p:txBody>
          <a:bodyPr spcFirstLastPara="1" wrap="square" lIns="0" tIns="0" rIns="0" bIns="0" anchor="t" anchorCtr="0">
            <a:spAutoFit/>
          </a:bodyPr>
          <a:lstStyle/>
          <a:p>
            <a:pPr marL="0" lvl="0" indent="0" algn="ctr" rtl="0">
              <a:lnSpc>
                <a:spcPct val="100000"/>
              </a:lnSpc>
              <a:spcBef>
                <a:spcPts val="0"/>
              </a:spcBef>
              <a:spcAft>
                <a:spcPts val="0"/>
              </a:spcAft>
              <a:buSzPts val="1400"/>
              <a:buNone/>
            </a:pPr>
            <a:r>
              <a:rPr lang="en-US"/>
              <a:t>RAD Model</a:t>
            </a:r>
            <a:endParaRPr/>
          </a:p>
        </p:txBody>
      </p:sp>
      <p:sp>
        <p:nvSpPr>
          <p:cNvPr id="798" name="Google Shape;798;p90"/>
          <p:cNvSpPr txBox="1"/>
          <p:nvPr/>
        </p:nvSpPr>
        <p:spPr>
          <a:xfrm>
            <a:off x="228600" y="990600"/>
            <a:ext cx="8763000" cy="3416320"/>
          </a:xfrm>
          <a:prstGeom prst="rect">
            <a:avLst/>
          </a:prstGeom>
          <a:noFill/>
          <a:ln>
            <a:noFill/>
          </a:ln>
        </p:spPr>
        <p:txBody>
          <a:bodyPr spcFirstLastPara="1" wrap="square" lIns="91425" tIns="45700" rIns="91425" bIns="45700" anchor="t" anchorCtr="0">
            <a:spAutoFit/>
          </a:bodyPr>
          <a:lstStyle/>
          <a:p>
            <a:pPr marL="0" marR="0" lvl="0" indent="0" algn="just" rtl="0">
              <a:lnSpc>
                <a:spcPct val="150000"/>
              </a:lnSpc>
              <a:spcBef>
                <a:spcPts val="0"/>
              </a:spcBef>
              <a:spcAft>
                <a:spcPts val="0"/>
              </a:spcAft>
              <a:buClr>
                <a:srgbClr val="000000"/>
              </a:buClr>
              <a:buSzPts val="2400"/>
              <a:buFont typeface="Arial"/>
              <a:buNone/>
            </a:pPr>
            <a:r>
              <a:rPr lang="en-US" sz="2400" b="1" i="0" u="none" strike="noStrike" cap="none">
                <a:solidFill>
                  <a:srgbClr val="FF0000"/>
                </a:solidFill>
                <a:latin typeface="Times New Roman"/>
                <a:ea typeface="Times New Roman"/>
                <a:cs typeface="Times New Roman"/>
                <a:sym typeface="Times New Roman"/>
              </a:rPr>
              <a:t>Process Modeling : </a:t>
            </a:r>
            <a:endParaRPr sz="1400" b="0" i="0" u="none" strike="noStrike" cap="none">
              <a:solidFill>
                <a:srgbClr val="000000"/>
              </a:solidFill>
              <a:latin typeface="Arial"/>
              <a:ea typeface="Arial"/>
              <a:cs typeface="Arial"/>
              <a:sym typeface="Arial"/>
            </a:endParaRPr>
          </a:p>
          <a:p>
            <a:pPr marL="342900" marR="0" lvl="0" indent="-342900" algn="just" rtl="0">
              <a:lnSpc>
                <a:spcPct val="150000"/>
              </a:lnSpc>
              <a:spcBef>
                <a:spcPts val="0"/>
              </a:spcBef>
              <a:spcAft>
                <a:spcPts val="0"/>
              </a:spcAft>
              <a:buClr>
                <a:schemeClr val="dk1"/>
              </a:buClr>
              <a:buSzPts val="2400"/>
              <a:buFont typeface="Arial"/>
              <a:buChar char="•"/>
            </a:pPr>
            <a:r>
              <a:rPr lang="en-US" sz="2400" b="0" i="0" u="none" strike="noStrike" cap="none">
                <a:solidFill>
                  <a:schemeClr val="dk1"/>
                </a:solidFill>
                <a:latin typeface="Times New Roman"/>
                <a:ea typeface="Times New Roman"/>
                <a:cs typeface="Times New Roman"/>
                <a:sym typeface="Times New Roman"/>
              </a:rPr>
              <a:t>The data object defined in the data modeling phase are transformed to achieve the information flow necessary to implement a business function.</a:t>
            </a:r>
            <a:endParaRPr sz="2400" b="0" i="0" u="none" strike="noStrike" cap="none">
              <a:solidFill>
                <a:schemeClr val="dk1"/>
              </a:solidFill>
              <a:latin typeface="Times New Roman"/>
              <a:ea typeface="Times New Roman"/>
              <a:cs typeface="Times New Roman"/>
              <a:sym typeface="Times New Roman"/>
            </a:endParaRPr>
          </a:p>
          <a:p>
            <a:pPr marL="342900" marR="0" lvl="0" indent="-342900" algn="just" rtl="0">
              <a:lnSpc>
                <a:spcPct val="150000"/>
              </a:lnSpc>
              <a:spcBef>
                <a:spcPts val="0"/>
              </a:spcBef>
              <a:spcAft>
                <a:spcPts val="0"/>
              </a:spcAft>
              <a:buClr>
                <a:schemeClr val="dk1"/>
              </a:buClr>
              <a:buSzPts val="2400"/>
              <a:buFont typeface="Arial"/>
              <a:buChar char="•"/>
            </a:pPr>
            <a:r>
              <a:rPr lang="en-US" sz="2400" b="0" i="0" u="none" strike="noStrike" cap="none">
                <a:solidFill>
                  <a:schemeClr val="dk1"/>
                </a:solidFill>
                <a:latin typeface="Times New Roman"/>
                <a:ea typeface="Times New Roman"/>
                <a:cs typeface="Times New Roman"/>
                <a:sym typeface="Times New Roman"/>
              </a:rPr>
              <a:t>Processing descriptions are created for adding, modifying, deleting or retrieving a data object. </a:t>
            </a:r>
            <a:endParaRPr sz="2400" b="0" i="0" u="none" strike="noStrike" cap="none">
              <a:solidFill>
                <a:schemeClr val="dk1"/>
              </a:solidFill>
              <a:latin typeface="Times New Roman"/>
              <a:ea typeface="Times New Roman"/>
              <a:cs typeface="Times New Roman"/>
              <a:sym typeface="Times New Roman"/>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802"/>
        <p:cNvGrpSpPr/>
        <p:nvPr/>
      </p:nvGrpSpPr>
      <p:grpSpPr>
        <a:xfrm>
          <a:off x="0" y="0"/>
          <a:ext cx="0" cy="0"/>
          <a:chOff x="0" y="0"/>
          <a:chExt cx="0" cy="0"/>
        </a:xfrm>
      </p:grpSpPr>
      <p:sp>
        <p:nvSpPr>
          <p:cNvPr id="803" name="Google Shape;803;p91"/>
          <p:cNvSpPr txBox="1">
            <a:spLocks noGrp="1"/>
          </p:cNvSpPr>
          <p:nvPr>
            <p:ph type="title"/>
          </p:nvPr>
        </p:nvSpPr>
        <p:spPr>
          <a:xfrm>
            <a:off x="1521713" y="152400"/>
            <a:ext cx="6100571" cy="553998"/>
          </a:xfrm>
          <a:prstGeom prst="rect">
            <a:avLst/>
          </a:prstGeom>
          <a:noFill/>
          <a:ln>
            <a:noFill/>
          </a:ln>
        </p:spPr>
        <p:txBody>
          <a:bodyPr spcFirstLastPara="1" wrap="square" lIns="0" tIns="0" rIns="0" bIns="0" anchor="t" anchorCtr="0">
            <a:spAutoFit/>
          </a:bodyPr>
          <a:lstStyle/>
          <a:p>
            <a:pPr marL="0" lvl="0" indent="0" algn="ctr" rtl="0">
              <a:lnSpc>
                <a:spcPct val="100000"/>
              </a:lnSpc>
              <a:spcBef>
                <a:spcPts val="0"/>
              </a:spcBef>
              <a:spcAft>
                <a:spcPts val="0"/>
              </a:spcAft>
              <a:buSzPts val="1400"/>
              <a:buNone/>
            </a:pPr>
            <a:r>
              <a:rPr lang="en-US"/>
              <a:t>RAD Model</a:t>
            </a:r>
            <a:endParaRPr/>
          </a:p>
        </p:txBody>
      </p:sp>
      <p:sp>
        <p:nvSpPr>
          <p:cNvPr id="804" name="Google Shape;804;p91"/>
          <p:cNvSpPr txBox="1"/>
          <p:nvPr/>
        </p:nvSpPr>
        <p:spPr>
          <a:xfrm>
            <a:off x="228600" y="990600"/>
            <a:ext cx="8763000" cy="3970318"/>
          </a:xfrm>
          <a:prstGeom prst="rect">
            <a:avLst/>
          </a:prstGeom>
          <a:noFill/>
          <a:ln>
            <a:noFill/>
          </a:ln>
        </p:spPr>
        <p:txBody>
          <a:bodyPr spcFirstLastPara="1" wrap="square" lIns="91425" tIns="45700" rIns="91425" bIns="45700" anchor="t" anchorCtr="0">
            <a:spAutoFit/>
          </a:bodyPr>
          <a:lstStyle/>
          <a:p>
            <a:pPr marL="0" marR="0" lvl="0" indent="0" algn="just" rtl="0">
              <a:lnSpc>
                <a:spcPct val="150000"/>
              </a:lnSpc>
              <a:spcBef>
                <a:spcPts val="0"/>
              </a:spcBef>
              <a:spcAft>
                <a:spcPts val="0"/>
              </a:spcAft>
              <a:buClr>
                <a:srgbClr val="000000"/>
              </a:buClr>
              <a:buSzPts val="2400"/>
              <a:buFont typeface="Arial"/>
              <a:buNone/>
            </a:pPr>
            <a:r>
              <a:rPr lang="en-US" sz="2400" b="1" i="0" u="none" strike="noStrike" cap="none">
                <a:solidFill>
                  <a:srgbClr val="FF0000"/>
                </a:solidFill>
                <a:latin typeface="Times New Roman"/>
                <a:ea typeface="Times New Roman"/>
                <a:cs typeface="Times New Roman"/>
                <a:sym typeface="Times New Roman"/>
              </a:rPr>
              <a:t>Application Generation : </a:t>
            </a:r>
            <a:endParaRPr sz="1400" b="0" i="0" u="none" strike="noStrike" cap="none">
              <a:solidFill>
                <a:srgbClr val="000000"/>
              </a:solidFill>
              <a:latin typeface="Arial"/>
              <a:ea typeface="Arial"/>
              <a:cs typeface="Arial"/>
              <a:sym typeface="Arial"/>
            </a:endParaRPr>
          </a:p>
          <a:p>
            <a:pPr marL="342900" marR="0" lvl="0" indent="-342900" algn="just" rtl="0">
              <a:lnSpc>
                <a:spcPct val="150000"/>
              </a:lnSpc>
              <a:spcBef>
                <a:spcPts val="0"/>
              </a:spcBef>
              <a:spcAft>
                <a:spcPts val="0"/>
              </a:spcAft>
              <a:buClr>
                <a:schemeClr val="dk1"/>
              </a:buClr>
              <a:buSzPts val="2400"/>
              <a:buFont typeface="Arial"/>
              <a:buChar char="•"/>
            </a:pPr>
            <a:r>
              <a:rPr lang="en-US" sz="2400" b="0" i="0" u="none" strike="noStrike" cap="none">
                <a:solidFill>
                  <a:schemeClr val="dk1"/>
                </a:solidFill>
                <a:latin typeface="Times New Roman"/>
                <a:ea typeface="Times New Roman"/>
                <a:cs typeface="Times New Roman"/>
                <a:sym typeface="Times New Roman"/>
              </a:rPr>
              <a:t>Automated tools are used to facilitate construction of the software;</a:t>
            </a:r>
            <a:endParaRPr sz="1400" b="0" i="0" u="none" strike="noStrike" cap="none">
              <a:solidFill>
                <a:srgbClr val="000000"/>
              </a:solidFill>
              <a:latin typeface="Arial"/>
              <a:ea typeface="Arial"/>
              <a:cs typeface="Arial"/>
              <a:sym typeface="Arial"/>
            </a:endParaRPr>
          </a:p>
          <a:p>
            <a:pPr marL="342900" marR="0" lvl="0" indent="-342900" algn="just" rtl="0">
              <a:lnSpc>
                <a:spcPct val="150000"/>
              </a:lnSpc>
              <a:spcBef>
                <a:spcPts val="0"/>
              </a:spcBef>
              <a:spcAft>
                <a:spcPts val="0"/>
              </a:spcAft>
              <a:buClr>
                <a:schemeClr val="dk1"/>
              </a:buClr>
              <a:buSzPts val="2400"/>
              <a:buFont typeface="Arial"/>
              <a:buChar char="•"/>
            </a:pPr>
            <a:r>
              <a:rPr lang="en-US" sz="2400" b="0" i="0" u="none" strike="noStrike" cap="none">
                <a:solidFill>
                  <a:schemeClr val="dk1"/>
                </a:solidFill>
                <a:latin typeface="Times New Roman"/>
                <a:ea typeface="Times New Roman"/>
                <a:cs typeface="Times New Roman"/>
                <a:sym typeface="Times New Roman"/>
              </a:rPr>
              <a:t> Even they use the 4th GL techniques. </a:t>
            </a:r>
            <a:endParaRPr sz="1400" b="0" i="0" u="none" strike="noStrike" cap="none">
              <a:solidFill>
                <a:srgbClr val="000000"/>
              </a:solidFill>
              <a:latin typeface="Arial"/>
              <a:ea typeface="Arial"/>
              <a:cs typeface="Arial"/>
              <a:sym typeface="Arial"/>
            </a:endParaRPr>
          </a:p>
          <a:p>
            <a:pPr marL="342900" marR="0" lvl="0" indent="-342900" algn="just" rtl="0">
              <a:lnSpc>
                <a:spcPct val="150000"/>
              </a:lnSpc>
              <a:spcBef>
                <a:spcPts val="0"/>
              </a:spcBef>
              <a:spcAft>
                <a:spcPts val="0"/>
              </a:spcAft>
              <a:buClr>
                <a:schemeClr val="dk1"/>
              </a:buClr>
              <a:buSzPts val="2400"/>
              <a:buFont typeface="Arial"/>
              <a:buChar char="•"/>
            </a:pPr>
            <a:r>
              <a:rPr lang="en-US" sz="2400" b="0" i="0" u="none" strike="noStrike" cap="none">
                <a:solidFill>
                  <a:schemeClr val="dk1"/>
                </a:solidFill>
                <a:latin typeface="Times New Roman"/>
                <a:ea typeface="Times New Roman"/>
                <a:cs typeface="Times New Roman"/>
                <a:sym typeface="Times New Roman"/>
              </a:rPr>
              <a:t>The term fourth-generation programming language (abbreviated 4GL) is better understood to be a fourth generation environment; packages of systems development software including very high level programming languages.</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808"/>
        <p:cNvGrpSpPr/>
        <p:nvPr/>
      </p:nvGrpSpPr>
      <p:grpSpPr>
        <a:xfrm>
          <a:off x="0" y="0"/>
          <a:ext cx="0" cy="0"/>
          <a:chOff x="0" y="0"/>
          <a:chExt cx="0" cy="0"/>
        </a:xfrm>
      </p:grpSpPr>
      <p:sp>
        <p:nvSpPr>
          <p:cNvPr id="809" name="Google Shape;809;p92"/>
          <p:cNvSpPr txBox="1">
            <a:spLocks noGrp="1"/>
          </p:cNvSpPr>
          <p:nvPr>
            <p:ph type="title"/>
          </p:nvPr>
        </p:nvSpPr>
        <p:spPr>
          <a:xfrm>
            <a:off x="1521713" y="152400"/>
            <a:ext cx="6100571" cy="553998"/>
          </a:xfrm>
          <a:prstGeom prst="rect">
            <a:avLst/>
          </a:prstGeom>
          <a:noFill/>
          <a:ln>
            <a:noFill/>
          </a:ln>
        </p:spPr>
        <p:txBody>
          <a:bodyPr spcFirstLastPara="1" wrap="square" lIns="0" tIns="0" rIns="0" bIns="0" anchor="t" anchorCtr="0">
            <a:spAutoFit/>
          </a:bodyPr>
          <a:lstStyle/>
          <a:p>
            <a:pPr marL="0" lvl="0" indent="0" algn="ctr" rtl="0">
              <a:lnSpc>
                <a:spcPct val="100000"/>
              </a:lnSpc>
              <a:spcBef>
                <a:spcPts val="0"/>
              </a:spcBef>
              <a:spcAft>
                <a:spcPts val="0"/>
              </a:spcAft>
              <a:buSzPts val="1400"/>
              <a:buNone/>
            </a:pPr>
            <a:r>
              <a:rPr lang="en-US"/>
              <a:t>RAD Model</a:t>
            </a:r>
            <a:endParaRPr/>
          </a:p>
        </p:txBody>
      </p:sp>
      <p:sp>
        <p:nvSpPr>
          <p:cNvPr id="810" name="Google Shape;810;p92"/>
          <p:cNvSpPr txBox="1"/>
          <p:nvPr/>
        </p:nvSpPr>
        <p:spPr>
          <a:xfrm>
            <a:off x="228600" y="990600"/>
            <a:ext cx="8763000" cy="2862322"/>
          </a:xfrm>
          <a:prstGeom prst="rect">
            <a:avLst/>
          </a:prstGeom>
          <a:noFill/>
          <a:ln>
            <a:noFill/>
          </a:ln>
        </p:spPr>
        <p:txBody>
          <a:bodyPr spcFirstLastPara="1" wrap="square" lIns="91425" tIns="45700" rIns="91425" bIns="45700" anchor="t" anchorCtr="0">
            <a:spAutoFit/>
          </a:bodyPr>
          <a:lstStyle/>
          <a:p>
            <a:pPr marL="0" marR="0" lvl="0" indent="0" algn="just" rtl="0">
              <a:lnSpc>
                <a:spcPct val="150000"/>
              </a:lnSpc>
              <a:spcBef>
                <a:spcPts val="0"/>
              </a:spcBef>
              <a:spcAft>
                <a:spcPts val="0"/>
              </a:spcAft>
              <a:buClr>
                <a:srgbClr val="000000"/>
              </a:buClr>
              <a:buSzPts val="2400"/>
              <a:buFont typeface="Arial"/>
              <a:buNone/>
            </a:pPr>
            <a:r>
              <a:rPr lang="en-US" sz="2400" b="1" i="0" u="none" strike="noStrike" cap="none">
                <a:solidFill>
                  <a:srgbClr val="FF0000"/>
                </a:solidFill>
                <a:latin typeface="Times New Roman"/>
                <a:ea typeface="Times New Roman"/>
                <a:cs typeface="Times New Roman"/>
                <a:sym typeface="Times New Roman"/>
              </a:rPr>
              <a:t>Testing and Turnover : </a:t>
            </a:r>
            <a:endParaRPr sz="1400" b="0" i="0" u="none" strike="noStrike" cap="none">
              <a:solidFill>
                <a:srgbClr val="000000"/>
              </a:solidFill>
              <a:latin typeface="Arial"/>
              <a:ea typeface="Arial"/>
              <a:cs typeface="Arial"/>
              <a:sym typeface="Arial"/>
            </a:endParaRPr>
          </a:p>
          <a:p>
            <a:pPr marL="342900" marR="0" lvl="0" indent="-342900" algn="just" rtl="0">
              <a:lnSpc>
                <a:spcPct val="150000"/>
              </a:lnSpc>
              <a:spcBef>
                <a:spcPts val="0"/>
              </a:spcBef>
              <a:spcAft>
                <a:spcPts val="0"/>
              </a:spcAft>
              <a:buClr>
                <a:schemeClr val="dk1"/>
              </a:buClr>
              <a:buSzPts val="2400"/>
              <a:buFont typeface="Arial"/>
              <a:buChar char="•"/>
            </a:pPr>
            <a:r>
              <a:rPr lang="en-US" sz="2400" b="0" i="0" u="none" strike="noStrike" cap="none">
                <a:solidFill>
                  <a:schemeClr val="dk1"/>
                </a:solidFill>
                <a:latin typeface="Times New Roman"/>
                <a:ea typeface="Times New Roman"/>
                <a:cs typeface="Times New Roman"/>
                <a:sym typeface="Times New Roman"/>
              </a:rPr>
              <a:t>Many of the programming components have already been tested since RAD emphasis reuse.</a:t>
            </a:r>
            <a:endParaRPr sz="1400" b="0" i="0" u="none" strike="noStrike" cap="none">
              <a:solidFill>
                <a:srgbClr val="000000"/>
              </a:solidFill>
              <a:latin typeface="Arial"/>
              <a:ea typeface="Arial"/>
              <a:cs typeface="Arial"/>
              <a:sym typeface="Arial"/>
            </a:endParaRPr>
          </a:p>
          <a:p>
            <a:pPr marL="342900" marR="0" lvl="0" indent="-342900" algn="just" rtl="0">
              <a:lnSpc>
                <a:spcPct val="150000"/>
              </a:lnSpc>
              <a:spcBef>
                <a:spcPts val="0"/>
              </a:spcBef>
              <a:spcAft>
                <a:spcPts val="0"/>
              </a:spcAft>
              <a:buClr>
                <a:schemeClr val="dk1"/>
              </a:buClr>
              <a:buSzPts val="2400"/>
              <a:buFont typeface="Arial"/>
              <a:buChar char="•"/>
            </a:pPr>
            <a:r>
              <a:rPr lang="en-US" sz="2400" b="0" i="0" u="none" strike="noStrike" cap="none">
                <a:solidFill>
                  <a:schemeClr val="dk1"/>
                </a:solidFill>
                <a:latin typeface="Times New Roman"/>
                <a:ea typeface="Times New Roman"/>
                <a:cs typeface="Times New Roman"/>
                <a:sym typeface="Times New Roman"/>
              </a:rPr>
              <a:t>This reduces overall testing time. But new components must be tested and all interfaces must be fully exercised. </a:t>
            </a:r>
            <a:endParaRPr sz="2400" b="1" i="0" u="none" strike="noStrike" cap="none">
              <a:solidFill>
                <a:srgbClr val="FF0000"/>
              </a:solidFill>
              <a:latin typeface="Times New Roman"/>
              <a:ea typeface="Times New Roman"/>
              <a:cs typeface="Times New Roman"/>
              <a:sym typeface="Times New Roman"/>
            </a:endParaRP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814"/>
        <p:cNvGrpSpPr/>
        <p:nvPr/>
      </p:nvGrpSpPr>
      <p:grpSpPr>
        <a:xfrm>
          <a:off x="0" y="0"/>
          <a:ext cx="0" cy="0"/>
          <a:chOff x="0" y="0"/>
          <a:chExt cx="0" cy="0"/>
        </a:xfrm>
      </p:grpSpPr>
      <p:graphicFrame>
        <p:nvGraphicFramePr>
          <p:cNvPr id="815" name="Google Shape;815;p93"/>
          <p:cNvGraphicFramePr/>
          <p:nvPr/>
        </p:nvGraphicFramePr>
        <p:xfrm>
          <a:off x="152400" y="457201"/>
          <a:ext cx="8686800" cy="5798400"/>
        </p:xfrm>
        <a:graphic>
          <a:graphicData uri="http://schemas.openxmlformats.org/drawingml/2006/table">
            <a:tbl>
              <a:tblPr>
                <a:gradFill>
                  <a:gsLst>
                    <a:gs pos="0">
                      <a:srgbClr val="FFBB82"/>
                    </a:gs>
                    <a:gs pos="35000">
                      <a:srgbClr val="FFCFA8"/>
                    </a:gs>
                    <a:gs pos="100000">
                      <a:srgbClr val="FFEBD9"/>
                    </a:gs>
                  </a:gsLst>
                  <a:lin ang="16200000" scaled="0"/>
                </a:gradFill>
                <a:tableStyleId>{2C5C2FEC-3308-4D32-A677-E438D5DB771A}</a:tableStyleId>
              </a:tblPr>
              <a:tblGrid>
                <a:gridCol w="4343400">
                  <a:extLst>
                    <a:ext uri="{9D8B030D-6E8A-4147-A177-3AD203B41FA5}">
                      <a16:colId xmlns:a16="http://schemas.microsoft.com/office/drawing/2014/main" val="20000"/>
                    </a:ext>
                  </a:extLst>
                </a:gridCol>
                <a:gridCol w="4343400">
                  <a:extLst>
                    <a:ext uri="{9D8B030D-6E8A-4147-A177-3AD203B41FA5}">
                      <a16:colId xmlns:a16="http://schemas.microsoft.com/office/drawing/2014/main" val="20001"/>
                    </a:ext>
                  </a:extLst>
                </a:gridCol>
              </a:tblGrid>
              <a:tr h="571400">
                <a:tc>
                  <a:txBody>
                    <a:bodyPr/>
                    <a:lstStyle/>
                    <a:p>
                      <a:pPr marL="0" marR="0" lvl="0" indent="0" algn="l" rtl="0">
                        <a:lnSpc>
                          <a:spcPct val="100000"/>
                        </a:lnSpc>
                        <a:spcBef>
                          <a:spcPts val="0"/>
                        </a:spcBef>
                        <a:spcAft>
                          <a:spcPts val="0"/>
                        </a:spcAft>
                        <a:buClr>
                          <a:srgbClr val="000000"/>
                        </a:buClr>
                        <a:buSzPts val="2400"/>
                        <a:buFont typeface="Arial"/>
                        <a:buNone/>
                      </a:pPr>
                      <a:r>
                        <a:rPr lang="en-US" sz="2400" b="1" u="none" strike="noStrike" cap="none">
                          <a:solidFill>
                            <a:srgbClr val="FF0000"/>
                          </a:solidFill>
                          <a:latin typeface="Times New Roman"/>
                          <a:ea typeface="Times New Roman"/>
                          <a:cs typeface="Times New Roman"/>
                          <a:sym typeface="Times New Roman"/>
                        </a:rPr>
                        <a:t>Advantages of RAD</a:t>
                      </a:r>
                      <a:endParaRPr sz="1400" u="none" strike="noStrike" cap="none"/>
                    </a:p>
                  </a:txBody>
                  <a:tcPr marL="86300" marR="86300" marT="43150" marB="43150" anchor="ctr"/>
                </a:tc>
                <a:tc>
                  <a:txBody>
                    <a:bodyPr/>
                    <a:lstStyle/>
                    <a:p>
                      <a:pPr marL="0" marR="0" lvl="0" indent="0" algn="l" rtl="0">
                        <a:lnSpc>
                          <a:spcPct val="100000"/>
                        </a:lnSpc>
                        <a:spcBef>
                          <a:spcPts val="0"/>
                        </a:spcBef>
                        <a:spcAft>
                          <a:spcPts val="0"/>
                        </a:spcAft>
                        <a:buClr>
                          <a:srgbClr val="000000"/>
                        </a:buClr>
                        <a:buSzPts val="2400"/>
                        <a:buFont typeface="Arial"/>
                        <a:buNone/>
                      </a:pPr>
                      <a:r>
                        <a:rPr lang="en-US" sz="2400" b="1" u="none" strike="noStrike" cap="none">
                          <a:solidFill>
                            <a:srgbClr val="FF0000"/>
                          </a:solidFill>
                          <a:latin typeface="Times New Roman"/>
                          <a:ea typeface="Times New Roman"/>
                          <a:cs typeface="Times New Roman"/>
                          <a:sym typeface="Times New Roman"/>
                        </a:rPr>
                        <a:t>Disadvantages of RAD</a:t>
                      </a:r>
                      <a:endParaRPr sz="1400" u="none" strike="noStrike" cap="none"/>
                    </a:p>
                  </a:txBody>
                  <a:tcPr marL="86300" marR="86300" marT="43150" marB="43150" anchor="ctr"/>
                </a:tc>
                <a:extLst>
                  <a:ext uri="{0D108BD9-81ED-4DB2-BD59-A6C34878D82A}">
                    <a16:rowId xmlns:a16="http://schemas.microsoft.com/office/drawing/2014/main" val="10000"/>
                  </a:ext>
                </a:extLst>
              </a:tr>
              <a:tr h="1306750">
                <a:tc>
                  <a:txBody>
                    <a:bodyPr/>
                    <a:lstStyle/>
                    <a:p>
                      <a:pPr marL="0" marR="0" lvl="0" indent="0" algn="l" rtl="0">
                        <a:lnSpc>
                          <a:spcPct val="150000"/>
                        </a:lnSpc>
                        <a:spcBef>
                          <a:spcPts val="0"/>
                        </a:spcBef>
                        <a:spcAft>
                          <a:spcPts val="0"/>
                        </a:spcAft>
                        <a:buClr>
                          <a:srgbClr val="000000"/>
                        </a:buClr>
                        <a:buSzPts val="2400"/>
                        <a:buFont typeface="Arial"/>
                        <a:buNone/>
                      </a:pPr>
                      <a:r>
                        <a:rPr lang="en-US" sz="2400" u="none" strike="noStrike" cap="none"/>
                        <a:t>Requirements can be changed at any time</a:t>
                      </a:r>
                      <a:endParaRPr sz="2400" u="none" strike="noStrike" cap="none">
                        <a:latin typeface="Times New Roman"/>
                        <a:ea typeface="Times New Roman"/>
                        <a:cs typeface="Times New Roman"/>
                        <a:sym typeface="Times New Roman"/>
                      </a:endParaRPr>
                    </a:p>
                  </a:txBody>
                  <a:tcPr marL="86300" marR="86300" marT="43150" marB="43150" anchor="ctr"/>
                </a:tc>
                <a:tc>
                  <a:txBody>
                    <a:bodyPr/>
                    <a:lstStyle/>
                    <a:p>
                      <a:pPr marL="0" marR="0" lvl="0" indent="0" algn="l" rtl="0">
                        <a:lnSpc>
                          <a:spcPct val="150000"/>
                        </a:lnSpc>
                        <a:spcBef>
                          <a:spcPts val="0"/>
                        </a:spcBef>
                        <a:spcAft>
                          <a:spcPts val="0"/>
                        </a:spcAft>
                        <a:buClr>
                          <a:srgbClr val="000000"/>
                        </a:buClr>
                        <a:buSzPts val="2400"/>
                        <a:buFont typeface="Arial"/>
                        <a:buNone/>
                      </a:pPr>
                      <a:r>
                        <a:rPr lang="en-US" sz="2400" u="none" strike="noStrike" cap="none"/>
                        <a:t>Needs strong team collaboration</a:t>
                      </a:r>
                      <a:endParaRPr sz="2400" u="none" strike="noStrike" cap="none">
                        <a:latin typeface="Times New Roman"/>
                        <a:ea typeface="Times New Roman"/>
                        <a:cs typeface="Times New Roman"/>
                        <a:sym typeface="Times New Roman"/>
                      </a:endParaRPr>
                    </a:p>
                  </a:txBody>
                  <a:tcPr marL="86300" marR="86300" marT="43150" marB="43150" anchor="ctr"/>
                </a:tc>
                <a:extLst>
                  <a:ext uri="{0D108BD9-81ED-4DB2-BD59-A6C34878D82A}">
                    <a16:rowId xmlns:a16="http://schemas.microsoft.com/office/drawing/2014/main" val="10001"/>
                  </a:ext>
                </a:extLst>
              </a:tr>
              <a:tr h="1306750">
                <a:tc>
                  <a:txBody>
                    <a:bodyPr/>
                    <a:lstStyle/>
                    <a:p>
                      <a:pPr marL="0" marR="0" lvl="0" indent="0" algn="l" rtl="0">
                        <a:lnSpc>
                          <a:spcPct val="150000"/>
                        </a:lnSpc>
                        <a:spcBef>
                          <a:spcPts val="0"/>
                        </a:spcBef>
                        <a:spcAft>
                          <a:spcPts val="0"/>
                        </a:spcAft>
                        <a:buClr>
                          <a:srgbClr val="000000"/>
                        </a:buClr>
                        <a:buSzPts val="2400"/>
                        <a:buFont typeface="Arial"/>
                        <a:buNone/>
                      </a:pPr>
                      <a:r>
                        <a:rPr lang="en-US" sz="2400" u="none" strike="noStrike" cap="none"/>
                        <a:t>Encourages and priorities customer feedback</a:t>
                      </a:r>
                      <a:endParaRPr sz="2400" u="none" strike="noStrike" cap="none">
                        <a:latin typeface="Times New Roman"/>
                        <a:ea typeface="Times New Roman"/>
                        <a:cs typeface="Times New Roman"/>
                        <a:sym typeface="Times New Roman"/>
                      </a:endParaRPr>
                    </a:p>
                  </a:txBody>
                  <a:tcPr marL="86300" marR="86300" marT="43150" marB="43150" anchor="ctr"/>
                </a:tc>
                <a:tc>
                  <a:txBody>
                    <a:bodyPr/>
                    <a:lstStyle/>
                    <a:p>
                      <a:pPr marL="0" marR="0" lvl="0" indent="0" algn="l" rtl="0">
                        <a:lnSpc>
                          <a:spcPct val="150000"/>
                        </a:lnSpc>
                        <a:spcBef>
                          <a:spcPts val="0"/>
                        </a:spcBef>
                        <a:spcAft>
                          <a:spcPts val="0"/>
                        </a:spcAft>
                        <a:buClr>
                          <a:srgbClr val="000000"/>
                        </a:buClr>
                        <a:buSzPts val="2400"/>
                        <a:buFont typeface="Arial"/>
                        <a:buNone/>
                      </a:pPr>
                      <a:r>
                        <a:rPr lang="en-US" sz="2400" u="none" strike="noStrike" cap="none"/>
                        <a:t>Cannot work with large teams</a:t>
                      </a:r>
                      <a:endParaRPr sz="2400" u="none" strike="noStrike" cap="none">
                        <a:latin typeface="Times New Roman"/>
                        <a:ea typeface="Times New Roman"/>
                        <a:cs typeface="Times New Roman"/>
                        <a:sym typeface="Times New Roman"/>
                      </a:endParaRPr>
                    </a:p>
                  </a:txBody>
                  <a:tcPr marL="86300" marR="86300" marT="43150" marB="43150" anchor="ctr"/>
                </a:tc>
                <a:extLst>
                  <a:ext uri="{0D108BD9-81ED-4DB2-BD59-A6C34878D82A}">
                    <a16:rowId xmlns:a16="http://schemas.microsoft.com/office/drawing/2014/main" val="10002"/>
                  </a:ext>
                </a:extLst>
              </a:tr>
              <a:tr h="665400">
                <a:tc>
                  <a:txBody>
                    <a:bodyPr/>
                    <a:lstStyle/>
                    <a:p>
                      <a:pPr marL="0" marR="0" lvl="0" indent="0" algn="l" rtl="0">
                        <a:lnSpc>
                          <a:spcPct val="150000"/>
                        </a:lnSpc>
                        <a:spcBef>
                          <a:spcPts val="0"/>
                        </a:spcBef>
                        <a:spcAft>
                          <a:spcPts val="0"/>
                        </a:spcAft>
                        <a:buClr>
                          <a:srgbClr val="000000"/>
                        </a:buClr>
                        <a:buSzPts val="2400"/>
                        <a:buFont typeface="Arial"/>
                        <a:buNone/>
                      </a:pPr>
                      <a:r>
                        <a:rPr lang="en-US" sz="2400" u="none" strike="noStrike" cap="none"/>
                        <a:t>Reviews are quick</a:t>
                      </a:r>
                      <a:endParaRPr sz="2400" u="none" strike="noStrike" cap="none">
                        <a:latin typeface="Times New Roman"/>
                        <a:ea typeface="Times New Roman"/>
                        <a:cs typeface="Times New Roman"/>
                        <a:sym typeface="Times New Roman"/>
                      </a:endParaRPr>
                    </a:p>
                  </a:txBody>
                  <a:tcPr marL="86300" marR="86300" marT="43150" marB="43150" anchor="ctr"/>
                </a:tc>
                <a:tc>
                  <a:txBody>
                    <a:bodyPr/>
                    <a:lstStyle/>
                    <a:p>
                      <a:pPr marL="0" marR="0" lvl="0" indent="0" algn="l" rtl="0">
                        <a:lnSpc>
                          <a:spcPct val="150000"/>
                        </a:lnSpc>
                        <a:spcBef>
                          <a:spcPts val="0"/>
                        </a:spcBef>
                        <a:spcAft>
                          <a:spcPts val="0"/>
                        </a:spcAft>
                        <a:buClr>
                          <a:srgbClr val="000000"/>
                        </a:buClr>
                        <a:buSzPts val="2400"/>
                        <a:buFont typeface="Arial"/>
                        <a:buNone/>
                      </a:pPr>
                      <a:r>
                        <a:rPr lang="en-US" sz="2400" u="none" strike="noStrike" cap="none"/>
                        <a:t>Needs highly skilled developers</a:t>
                      </a:r>
                      <a:endParaRPr sz="2400" u="none" strike="noStrike" cap="none">
                        <a:latin typeface="Times New Roman"/>
                        <a:ea typeface="Times New Roman"/>
                        <a:cs typeface="Times New Roman"/>
                        <a:sym typeface="Times New Roman"/>
                      </a:endParaRPr>
                    </a:p>
                  </a:txBody>
                  <a:tcPr marL="86300" marR="86300" marT="43150" marB="43150" anchor="ctr"/>
                </a:tc>
                <a:extLst>
                  <a:ext uri="{0D108BD9-81ED-4DB2-BD59-A6C34878D82A}">
                    <a16:rowId xmlns:a16="http://schemas.microsoft.com/office/drawing/2014/main" val="10003"/>
                  </a:ext>
                </a:extLst>
              </a:tr>
              <a:tr h="1948100">
                <a:tc>
                  <a:txBody>
                    <a:bodyPr/>
                    <a:lstStyle/>
                    <a:p>
                      <a:pPr marL="0" marR="0" lvl="0" indent="0" algn="l" rtl="0">
                        <a:lnSpc>
                          <a:spcPct val="150000"/>
                        </a:lnSpc>
                        <a:spcBef>
                          <a:spcPts val="0"/>
                        </a:spcBef>
                        <a:spcAft>
                          <a:spcPts val="0"/>
                        </a:spcAft>
                        <a:buClr>
                          <a:srgbClr val="000000"/>
                        </a:buClr>
                        <a:buSzPts val="2400"/>
                        <a:buFont typeface="Arial"/>
                        <a:buNone/>
                      </a:pPr>
                      <a:r>
                        <a:rPr lang="en-US" sz="2400" u="none" strike="noStrike" cap="none"/>
                        <a:t>Development time is drastically reduced</a:t>
                      </a:r>
                      <a:endParaRPr sz="2400" u="none" strike="noStrike" cap="none">
                        <a:latin typeface="Times New Roman"/>
                        <a:ea typeface="Times New Roman"/>
                        <a:cs typeface="Times New Roman"/>
                        <a:sym typeface="Times New Roman"/>
                      </a:endParaRPr>
                    </a:p>
                  </a:txBody>
                  <a:tcPr marL="86300" marR="86300" marT="43150" marB="43150" anchor="ctr"/>
                </a:tc>
                <a:tc>
                  <a:txBody>
                    <a:bodyPr/>
                    <a:lstStyle/>
                    <a:p>
                      <a:pPr marL="0" marR="0" lvl="0" indent="0" algn="l" rtl="0">
                        <a:lnSpc>
                          <a:spcPct val="150000"/>
                        </a:lnSpc>
                        <a:spcBef>
                          <a:spcPts val="0"/>
                        </a:spcBef>
                        <a:spcAft>
                          <a:spcPts val="0"/>
                        </a:spcAft>
                        <a:buClr>
                          <a:srgbClr val="000000"/>
                        </a:buClr>
                        <a:buSzPts val="2400"/>
                        <a:buFont typeface="Arial"/>
                        <a:buNone/>
                      </a:pPr>
                      <a:r>
                        <a:rPr lang="en-US" sz="2400" u="none" strike="noStrike" cap="none"/>
                        <a:t>Needs user requirement throughout the life cycle of the product</a:t>
                      </a:r>
                      <a:endParaRPr sz="2400" u="none" strike="noStrike" cap="none">
                        <a:latin typeface="Times New Roman"/>
                        <a:ea typeface="Times New Roman"/>
                        <a:cs typeface="Times New Roman"/>
                        <a:sym typeface="Times New Roman"/>
                      </a:endParaRPr>
                    </a:p>
                  </a:txBody>
                  <a:tcPr marL="86300" marR="86300" marT="43150" marB="43150" anchor="ctr"/>
                </a:tc>
                <a:extLst>
                  <a:ext uri="{0D108BD9-81ED-4DB2-BD59-A6C34878D82A}">
                    <a16:rowId xmlns:a16="http://schemas.microsoft.com/office/drawing/2014/main" val="10004"/>
                  </a:ext>
                </a:extLst>
              </a:tr>
            </a:tbl>
          </a:graphicData>
        </a:graphic>
      </p:graphicFrame>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819"/>
        <p:cNvGrpSpPr/>
        <p:nvPr/>
      </p:nvGrpSpPr>
      <p:grpSpPr>
        <a:xfrm>
          <a:off x="0" y="0"/>
          <a:ext cx="0" cy="0"/>
          <a:chOff x="0" y="0"/>
          <a:chExt cx="0" cy="0"/>
        </a:xfrm>
      </p:grpSpPr>
      <p:graphicFrame>
        <p:nvGraphicFramePr>
          <p:cNvPr id="820" name="Google Shape;820;p94"/>
          <p:cNvGraphicFramePr/>
          <p:nvPr/>
        </p:nvGraphicFramePr>
        <p:xfrm>
          <a:off x="0" y="761999"/>
          <a:ext cx="9144000" cy="5359150"/>
        </p:xfrm>
        <a:graphic>
          <a:graphicData uri="http://schemas.openxmlformats.org/drawingml/2006/table">
            <a:tbl>
              <a:tblPr>
                <a:noFill/>
                <a:tableStyleId>{2C5C2FEC-3308-4D32-A677-E438D5DB771A}</a:tableStyleId>
              </a:tblPr>
              <a:tblGrid>
                <a:gridCol w="4572000">
                  <a:extLst>
                    <a:ext uri="{9D8B030D-6E8A-4147-A177-3AD203B41FA5}">
                      <a16:colId xmlns:a16="http://schemas.microsoft.com/office/drawing/2014/main" val="20000"/>
                    </a:ext>
                  </a:extLst>
                </a:gridCol>
                <a:gridCol w="4572000">
                  <a:extLst>
                    <a:ext uri="{9D8B030D-6E8A-4147-A177-3AD203B41FA5}">
                      <a16:colId xmlns:a16="http://schemas.microsoft.com/office/drawing/2014/main" val="20001"/>
                    </a:ext>
                  </a:extLst>
                </a:gridCol>
              </a:tblGrid>
              <a:tr h="644100">
                <a:tc>
                  <a:txBody>
                    <a:bodyPr/>
                    <a:lstStyle/>
                    <a:p>
                      <a:pPr marL="0" marR="0" lvl="0" indent="0" algn="l" rtl="0">
                        <a:lnSpc>
                          <a:spcPct val="150000"/>
                        </a:lnSpc>
                        <a:spcBef>
                          <a:spcPts val="0"/>
                        </a:spcBef>
                        <a:spcAft>
                          <a:spcPts val="0"/>
                        </a:spcAft>
                        <a:buClr>
                          <a:srgbClr val="000000"/>
                        </a:buClr>
                        <a:buSzPts val="2400"/>
                        <a:buFont typeface="Arial"/>
                        <a:buNone/>
                      </a:pPr>
                      <a:r>
                        <a:rPr lang="en-US" sz="2400" b="1" u="none" strike="noStrike" cap="none">
                          <a:solidFill>
                            <a:srgbClr val="FF0000"/>
                          </a:solidFill>
                          <a:latin typeface="Times New Roman"/>
                          <a:ea typeface="Times New Roman"/>
                          <a:cs typeface="Times New Roman"/>
                          <a:sym typeface="Times New Roman"/>
                        </a:rPr>
                        <a:t>Advantages of RAD</a:t>
                      </a:r>
                      <a:endParaRPr sz="1400" u="none" strike="noStrike" cap="none"/>
                    </a:p>
                  </a:txBody>
                  <a:tcPr marL="86300" marR="86300" marT="43150" marB="43150" anchor="ctr"/>
                </a:tc>
                <a:tc>
                  <a:txBody>
                    <a:bodyPr/>
                    <a:lstStyle/>
                    <a:p>
                      <a:pPr marL="0" marR="0" lvl="0" indent="0" algn="l" rtl="0">
                        <a:lnSpc>
                          <a:spcPct val="150000"/>
                        </a:lnSpc>
                        <a:spcBef>
                          <a:spcPts val="0"/>
                        </a:spcBef>
                        <a:spcAft>
                          <a:spcPts val="0"/>
                        </a:spcAft>
                        <a:buClr>
                          <a:srgbClr val="000000"/>
                        </a:buClr>
                        <a:buSzPts val="2400"/>
                        <a:buFont typeface="Arial"/>
                        <a:buNone/>
                      </a:pPr>
                      <a:r>
                        <a:rPr lang="en-US" sz="2400" b="1" u="none" strike="noStrike" cap="none">
                          <a:solidFill>
                            <a:srgbClr val="FF0000"/>
                          </a:solidFill>
                          <a:latin typeface="Times New Roman"/>
                          <a:ea typeface="Times New Roman"/>
                          <a:cs typeface="Times New Roman"/>
                          <a:sym typeface="Times New Roman"/>
                        </a:rPr>
                        <a:t>Disadvantages of RAD</a:t>
                      </a:r>
                      <a:endParaRPr sz="1400" u="none" strike="noStrike" cap="none"/>
                    </a:p>
                  </a:txBody>
                  <a:tcPr marL="86300" marR="86300" marT="43150" marB="43150" anchor="ctr"/>
                </a:tc>
                <a:extLst>
                  <a:ext uri="{0D108BD9-81ED-4DB2-BD59-A6C34878D82A}">
                    <a16:rowId xmlns:a16="http://schemas.microsoft.com/office/drawing/2014/main" val="10000"/>
                  </a:ext>
                </a:extLst>
              </a:tr>
              <a:tr h="1200650">
                <a:tc>
                  <a:txBody>
                    <a:bodyPr/>
                    <a:lstStyle/>
                    <a:p>
                      <a:pPr marL="0" marR="0" lvl="0" indent="0" algn="l" rtl="0">
                        <a:lnSpc>
                          <a:spcPct val="150000"/>
                        </a:lnSpc>
                        <a:spcBef>
                          <a:spcPts val="0"/>
                        </a:spcBef>
                        <a:spcAft>
                          <a:spcPts val="0"/>
                        </a:spcAft>
                        <a:buClr>
                          <a:srgbClr val="000000"/>
                        </a:buClr>
                        <a:buSzPts val="2400"/>
                        <a:buFont typeface="Arial"/>
                        <a:buNone/>
                      </a:pPr>
                      <a:r>
                        <a:rPr lang="en-US" sz="2400" u="none" strike="noStrike" cap="none">
                          <a:latin typeface="Times New Roman"/>
                          <a:ea typeface="Times New Roman"/>
                          <a:cs typeface="Times New Roman"/>
                          <a:sym typeface="Times New Roman"/>
                        </a:rPr>
                        <a:t>More productivity with fewer people</a:t>
                      </a:r>
                      <a:endParaRPr sz="1400" u="none" strike="noStrike" cap="none"/>
                    </a:p>
                  </a:txBody>
                  <a:tcPr marL="86300" marR="86300" marT="43150" marB="43150" anchor="ctr"/>
                </a:tc>
                <a:tc>
                  <a:txBody>
                    <a:bodyPr/>
                    <a:lstStyle/>
                    <a:p>
                      <a:pPr marL="0" marR="0" lvl="0" indent="0" algn="l" rtl="0">
                        <a:lnSpc>
                          <a:spcPct val="150000"/>
                        </a:lnSpc>
                        <a:spcBef>
                          <a:spcPts val="0"/>
                        </a:spcBef>
                        <a:spcAft>
                          <a:spcPts val="0"/>
                        </a:spcAft>
                        <a:buClr>
                          <a:srgbClr val="000000"/>
                        </a:buClr>
                        <a:buSzPts val="2400"/>
                        <a:buFont typeface="Arial"/>
                        <a:buNone/>
                      </a:pPr>
                      <a:r>
                        <a:rPr lang="en-US" sz="2400" u="none" strike="noStrike" cap="none">
                          <a:latin typeface="Times New Roman"/>
                          <a:ea typeface="Times New Roman"/>
                          <a:cs typeface="Times New Roman"/>
                          <a:sym typeface="Times New Roman"/>
                        </a:rPr>
                        <a:t>Only suitable for projects which have a small development time</a:t>
                      </a:r>
                      <a:endParaRPr sz="1400" u="none" strike="noStrike" cap="none"/>
                    </a:p>
                  </a:txBody>
                  <a:tcPr marL="86300" marR="86300" marT="43150" marB="43150" anchor="ctr"/>
                </a:tc>
                <a:extLst>
                  <a:ext uri="{0D108BD9-81ED-4DB2-BD59-A6C34878D82A}">
                    <a16:rowId xmlns:a16="http://schemas.microsoft.com/office/drawing/2014/main" val="10001"/>
                  </a:ext>
                </a:extLst>
              </a:tr>
              <a:tr h="1200650">
                <a:tc>
                  <a:txBody>
                    <a:bodyPr/>
                    <a:lstStyle/>
                    <a:p>
                      <a:pPr marL="0" marR="0" lvl="0" indent="0" algn="l" rtl="0">
                        <a:lnSpc>
                          <a:spcPct val="150000"/>
                        </a:lnSpc>
                        <a:spcBef>
                          <a:spcPts val="0"/>
                        </a:spcBef>
                        <a:spcAft>
                          <a:spcPts val="0"/>
                        </a:spcAft>
                        <a:buClr>
                          <a:srgbClr val="000000"/>
                        </a:buClr>
                        <a:buSzPts val="2400"/>
                        <a:buFont typeface="Arial"/>
                        <a:buNone/>
                      </a:pPr>
                      <a:r>
                        <a:rPr lang="en-US" sz="2400" u="none" strike="noStrike" cap="none">
                          <a:latin typeface="Times New Roman"/>
                          <a:ea typeface="Times New Roman"/>
                          <a:cs typeface="Times New Roman"/>
                          <a:sym typeface="Times New Roman"/>
                        </a:rPr>
                        <a:t>Time between prototypes and iterations is short</a:t>
                      </a:r>
                      <a:endParaRPr sz="1400" u="none" strike="noStrike" cap="none"/>
                    </a:p>
                  </a:txBody>
                  <a:tcPr marL="86300" marR="86300" marT="43150" marB="43150" anchor="ctr"/>
                </a:tc>
                <a:tc>
                  <a:txBody>
                    <a:bodyPr/>
                    <a:lstStyle/>
                    <a:p>
                      <a:pPr marL="0" marR="0" lvl="0" indent="0" algn="l" rtl="0">
                        <a:lnSpc>
                          <a:spcPct val="150000"/>
                        </a:lnSpc>
                        <a:spcBef>
                          <a:spcPts val="0"/>
                        </a:spcBef>
                        <a:spcAft>
                          <a:spcPts val="0"/>
                        </a:spcAft>
                        <a:buClr>
                          <a:srgbClr val="000000"/>
                        </a:buClr>
                        <a:buSzPts val="2400"/>
                        <a:buFont typeface="Arial"/>
                        <a:buNone/>
                      </a:pPr>
                      <a:r>
                        <a:rPr lang="en-US" sz="2400" u="none" strike="noStrike" cap="none">
                          <a:latin typeface="Times New Roman"/>
                          <a:ea typeface="Times New Roman"/>
                          <a:cs typeface="Times New Roman"/>
                          <a:sym typeface="Times New Roman"/>
                        </a:rPr>
                        <a:t>More complex to manage when compared to other models</a:t>
                      </a:r>
                      <a:endParaRPr sz="1400" u="none" strike="noStrike" cap="none"/>
                    </a:p>
                  </a:txBody>
                  <a:tcPr marL="86300" marR="86300" marT="43150" marB="43150" anchor="ctr"/>
                </a:tc>
                <a:extLst>
                  <a:ext uri="{0D108BD9-81ED-4DB2-BD59-A6C34878D82A}">
                    <a16:rowId xmlns:a16="http://schemas.microsoft.com/office/drawing/2014/main" val="10002"/>
                  </a:ext>
                </a:extLst>
              </a:tr>
              <a:tr h="2313750">
                <a:tc>
                  <a:txBody>
                    <a:bodyPr/>
                    <a:lstStyle/>
                    <a:p>
                      <a:pPr marL="0" marR="0" lvl="0" indent="0" algn="l" rtl="0">
                        <a:lnSpc>
                          <a:spcPct val="150000"/>
                        </a:lnSpc>
                        <a:spcBef>
                          <a:spcPts val="0"/>
                        </a:spcBef>
                        <a:spcAft>
                          <a:spcPts val="0"/>
                        </a:spcAft>
                        <a:buClr>
                          <a:srgbClr val="000000"/>
                        </a:buClr>
                        <a:buSzPts val="2400"/>
                        <a:buFont typeface="Arial"/>
                        <a:buNone/>
                      </a:pPr>
                      <a:r>
                        <a:rPr lang="en-US" sz="2400" u="none" strike="noStrike" cap="none">
                          <a:latin typeface="Times New Roman"/>
                          <a:ea typeface="Times New Roman"/>
                          <a:cs typeface="Times New Roman"/>
                          <a:sym typeface="Times New Roman"/>
                        </a:rPr>
                        <a:t>Integration isn’t a problem, since it integrates from project inception</a:t>
                      </a:r>
                      <a:endParaRPr sz="1400" u="none" strike="noStrike" cap="none"/>
                    </a:p>
                  </a:txBody>
                  <a:tcPr marL="86300" marR="86300" marT="43150" marB="43150" anchor="ctr"/>
                </a:tc>
                <a:tc>
                  <a:txBody>
                    <a:bodyPr/>
                    <a:lstStyle/>
                    <a:p>
                      <a:pPr marL="0" marR="0" lvl="0" indent="0" algn="l" rtl="0">
                        <a:lnSpc>
                          <a:spcPct val="150000"/>
                        </a:lnSpc>
                        <a:spcBef>
                          <a:spcPts val="0"/>
                        </a:spcBef>
                        <a:spcAft>
                          <a:spcPts val="0"/>
                        </a:spcAft>
                        <a:buClr>
                          <a:srgbClr val="000000"/>
                        </a:buClr>
                        <a:buSzPts val="2400"/>
                        <a:buFont typeface="Arial"/>
                        <a:buNone/>
                      </a:pPr>
                      <a:r>
                        <a:rPr lang="en-US" sz="2400" u="none" strike="noStrike" cap="none">
                          <a:latin typeface="Times New Roman"/>
                          <a:ea typeface="Times New Roman"/>
                          <a:cs typeface="Times New Roman"/>
                          <a:sym typeface="Times New Roman"/>
                        </a:rPr>
                        <a:t>Only systems which can be modularised can be developed using Rapid application development.</a:t>
                      </a:r>
                      <a:endParaRPr sz="1400" u="none" strike="noStrike" cap="none"/>
                    </a:p>
                  </a:txBody>
                  <a:tcPr marL="86300" marR="86300" marT="43150" marB="43150" anchor="ctr"/>
                </a:tc>
                <a:extLst>
                  <a:ext uri="{0D108BD9-81ED-4DB2-BD59-A6C34878D82A}">
                    <a16:rowId xmlns:a16="http://schemas.microsoft.com/office/drawing/2014/main" val="10003"/>
                  </a:ext>
                </a:extLst>
              </a:tr>
            </a:tbl>
          </a:graphicData>
        </a:graphic>
      </p:graphicFrame>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824"/>
        <p:cNvGrpSpPr/>
        <p:nvPr/>
      </p:nvGrpSpPr>
      <p:grpSpPr>
        <a:xfrm>
          <a:off x="0" y="0"/>
          <a:ext cx="0" cy="0"/>
          <a:chOff x="0" y="0"/>
          <a:chExt cx="0" cy="0"/>
        </a:xfrm>
      </p:grpSpPr>
      <p:sp>
        <p:nvSpPr>
          <p:cNvPr id="825" name="Google Shape;825;p95"/>
          <p:cNvSpPr txBox="1">
            <a:spLocks noGrp="1"/>
          </p:cNvSpPr>
          <p:nvPr>
            <p:ph type="title"/>
          </p:nvPr>
        </p:nvSpPr>
        <p:spPr>
          <a:xfrm>
            <a:off x="1398524" y="98805"/>
            <a:ext cx="7453376" cy="635000"/>
          </a:xfrm>
          <a:prstGeom prst="rect">
            <a:avLst/>
          </a:prstGeom>
          <a:noFill/>
          <a:ln>
            <a:noFill/>
          </a:ln>
        </p:spPr>
        <p:txBody>
          <a:bodyPr spcFirstLastPara="1" wrap="square" lIns="0" tIns="12050" rIns="0" bIns="0" anchor="t" anchorCtr="0">
            <a:spAutoFit/>
          </a:bodyPr>
          <a:lstStyle/>
          <a:p>
            <a:pPr marL="12700" lvl="0" indent="0" algn="l" rtl="0">
              <a:lnSpc>
                <a:spcPct val="100000"/>
              </a:lnSpc>
              <a:spcBef>
                <a:spcPts val="0"/>
              </a:spcBef>
              <a:spcAft>
                <a:spcPts val="0"/>
              </a:spcAft>
              <a:buSzPts val="1400"/>
              <a:buNone/>
            </a:pPr>
            <a:r>
              <a:rPr lang="en-US" sz="4000" dirty="0"/>
              <a:t>Traditional Vs RAD Diagram</a:t>
            </a:r>
            <a:endParaRPr sz="4000" dirty="0"/>
          </a:p>
        </p:txBody>
      </p:sp>
      <p:pic>
        <p:nvPicPr>
          <p:cNvPr id="826" name="Google Shape;826;p95"/>
          <p:cNvPicPr preferRelativeResize="0"/>
          <p:nvPr/>
        </p:nvPicPr>
        <p:blipFill rotWithShape="1">
          <a:blip r:embed="rId3">
            <a:alphaModFix/>
          </a:blip>
          <a:srcRect/>
          <a:stretch/>
        </p:blipFill>
        <p:spPr>
          <a:xfrm>
            <a:off x="629412" y="990600"/>
            <a:ext cx="7886700" cy="5486400"/>
          </a:xfrm>
          <a:prstGeom prst="rect">
            <a:avLst/>
          </a:prstGeom>
          <a:noFill/>
          <a:ln>
            <a:noFill/>
          </a:ln>
        </p:spPr>
      </p:pic>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830"/>
        <p:cNvGrpSpPr/>
        <p:nvPr/>
      </p:nvGrpSpPr>
      <p:grpSpPr>
        <a:xfrm>
          <a:off x="0" y="0"/>
          <a:ext cx="0" cy="0"/>
          <a:chOff x="0" y="0"/>
          <a:chExt cx="0" cy="0"/>
        </a:xfrm>
      </p:grpSpPr>
      <p:sp>
        <p:nvSpPr>
          <p:cNvPr id="831" name="Google Shape;831;p96"/>
          <p:cNvSpPr txBox="1">
            <a:spLocks noGrp="1"/>
          </p:cNvSpPr>
          <p:nvPr>
            <p:ph type="title"/>
          </p:nvPr>
        </p:nvSpPr>
        <p:spPr>
          <a:xfrm>
            <a:off x="228600" y="457200"/>
            <a:ext cx="8610600" cy="1107996"/>
          </a:xfrm>
          <a:prstGeom prst="rect">
            <a:avLst/>
          </a:prstGeom>
          <a:noFill/>
          <a:ln>
            <a:noFill/>
          </a:ln>
        </p:spPr>
        <p:txBody>
          <a:bodyPr spcFirstLastPara="1" wrap="square" lIns="0" tIns="0" rIns="0" bIns="0" anchor="t" anchorCtr="0">
            <a:spAutoFit/>
          </a:bodyPr>
          <a:lstStyle/>
          <a:p>
            <a:pPr marL="0" lvl="0" indent="0" algn="ctr" rtl="0">
              <a:lnSpc>
                <a:spcPct val="100000"/>
              </a:lnSpc>
              <a:spcBef>
                <a:spcPts val="0"/>
              </a:spcBef>
              <a:spcAft>
                <a:spcPts val="0"/>
              </a:spcAft>
              <a:buSzPts val="1400"/>
              <a:buNone/>
            </a:pPr>
            <a:r>
              <a:rPr lang="en-US" dirty="0"/>
              <a:t>RAD Model Vs Traditional SDLC</a:t>
            </a:r>
            <a:br>
              <a:rPr lang="en-US" dirty="0"/>
            </a:br>
            <a:endParaRPr dirty="0"/>
          </a:p>
        </p:txBody>
      </p:sp>
      <p:sp>
        <p:nvSpPr>
          <p:cNvPr id="832" name="Google Shape;832;p96"/>
          <p:cNvSpPr txBox="1"/>
          <p:nvPr/>
        </p:nvSpPr>
        <p:spPr>
          <a:xfrm>
            <a:off x="381000" y="1371600"/>
            <a:ext cx="8305800" cy="5447645"/>
          </a:xfrm>
          <a:prstGeom prst="rect">
            <a:avLst/>
          </a:prstGeom>
          <a:noFill/>
          <a:ln>
            <a:noFill/>
          </a:ln>
        </p:spPr>
        <p:txBody>
          <a:bodyPr spcFirstLastPara="1" wrap="square" lIns="91425" tIns="45700" rIns="91425" bIns="45700" anchor="t" anchorCtr="0">
            <a:spAutoFit/>
          </a:bodyPr>
          <a:lstStyle/>
          <a:p>
            <a:pPr marL="285750" marR="0" lvl="0" indent="-285750" algn="just" rtl="0">
              <a:lnSpc>
                <a:spcPct val="150000"/>
              </a:lnSpc>
              <a:spcBef>
                <a:spcPts val="0"/>
              </a:spcBef>
              <a:spcAft>
                <a:spcPts val="0"/>
              </a:spcAft>
              <a:buClr>
                <a:schemeClr val="dk1"/>
              </a:buClr>
              <a:buSzPts val="2200"/>
              <a:buFont typeface="Arial"/>
              <a:buChar char="•"/>
            </a:pPr>
            <a:r>
              <a:rPr lang="en-US" sz="2200" b="0" i="0" u="none" strike="noStrike" cap="none">
                <a:solidFill>
                  <a:schemeClr val="dk1"/>
                </a:solidFill>
                <a:latin typeface="Times New Roman"/>
                <a:ea typeface="Times New Roman"/>
                <a:cs typeface="Times New Roman"/>
                <a:sym typeface="Times New Roman"/>
              </a:rPr>
              <a:t>The traditional SDLC follows a rigid process models with high emphasis on requirement analysis and gathering before the coding starts.</a:t>
            </a:r>
            <a:endParaRPr sz="1400" b="0" i="0" u="none" strike="noStrike" cap="none">
              <a:solidFill>
                <a:srgbClr val="000000"/>
              </a:solidFill>
              <a:latin typeface="Arial"/>
              <a:ea typeface="Arial"/>
              <a:cs typeface="Arial"/>
              <a:sym typeface="Arial"/>
            </a:endParaRPr>
          </a:p>
          <a:p>
            <a:pPr marL="285750" marR="0" lvl="0" indent="-285750" algn="just" rtl="0">
              <a:lnSpc>
                <a:spcPct val="150000"/>
              </a:lnSpc>
              <a:spcBef>
                <a:spcPts val="0"/>
              </a:spcBef>
              <a:spcAft>
                <a:spcPts val="0"/>
              </a:spcAft>
              <a:buClr>
                <a:schemeClr val="dk1"/>
              </a:buClr>
              <a:buSzPts val="2200"/>
              <a:buFont typeface="Arial"/>
              <a:buChar char="•"/>
            </a:pPr>
            <a:r>
              <a:rPr lang="en-US" sz="2200" b="0" i="0" u="none" strike="noStrike" cap="none">
                <a:solidFill>
                  <a:schemeClr val="dk1"/>
                </a:solidFill>
                <a:latin typeface="Times New Roman"/>
                <a:ea typeface="Times New Roman"/>
                <a:cs typeface="Times New Roman"/>
                <a:sym typeface="Times New Roman"/>
              </a:rPr>
              <a:t> It puts pressure on the customer to sign off the requirements before the project starts and the customer doesn’t get the feel of the product as there is no working build available for a long time.</a:t>
            </a:r>
            <a:endParaRPr sz="1400" b="0" i="0" u="none" strike="noStrike" cap="none">
              <a:solidFill>
                <a:srgbClr val="000000"/>
              </a:solidFill>
              <a:latin typeface="Arial"/>
              <a:ea typeface="Arial"/>
              <a:cs typeface="Arial"/>
              <a:sym typeface="Arial"/>
            </a:endParaRPr>
          </a:p>
          <a:p>
            <a:pPr marL="285750" marR="0" lvl="0" indent="-285750" algn="just" rtl="0">
              <a:lnSpc>
                <a:spcPct val="150000"/>
              </a:lnSpc>
              <a:spcBef>
                <a:spcPts val="0"/>
              </a:spcBef>
              <a:spcAft>
                <a:spcPts val="0"/>
              </a:spcAft>
              <a:buClr>
                <a:schemeClr val="dk1"/>
              </a:buClr>
              <a:buSzPts val="2200"/>
              <a:buFont typeface="Arial"/>
              <a:buChar char="•"/>
            </a:pPr>
            <a:r>
              <a:rPr lang="en-US" sz="2200" b="0" i="0" u="none" strike="noStrike" cap="none">
                <a:solidFill>
                  <a:schemeClr val="dk1"/>
                </a:solidFill>
                <a:latin typeface="Times New Roman"/>
                <a:ea typeface="Times New Roman"/>
                <a:cs typeface="Times New Roman"/>
                <a:sym typeface="Times New Roman"/>
              </a:rPr>
              <a:t>The customer may need some changes after he gets to see the software. However, the change process is quite rigid and it may not be feasible to incorporate major changes in the product in the traditional SDLC.</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11"/>
          <p:cNvSpPr txBox="1">
            <a:spLocks noGrp="1"/>
          </p:cNvSpPr>
          <p:nvPr>
            <p:ph type="title"/>
          </p:nvPr>
        </p:nvSpPr>
        <p:spPr>
          <a:xfrm>
            <a:off x="297712" y="469610"/>
            <a:ext cx="8612372" cy="566822"/>
          </a:xfrm>
          <a:prstGeom prst="rect">
            <a:avLst/>
          </a:prstGeom>
          <a:noFill/>
          <a:ln>
            <a:noFill/>
          </a:ln>
        </p:spPr>
        <p:txBody>
          <a:bodyPr spcFirstLastPara="1" wrap="square" lIns="0" tIns="12700" rIns="0" bIns="0" anchor="t" anchorCtr="0">
            <a:spAutoFit/>
          </a:bodyPr>
          <a:lstStyle/>
          <a:p>
            <a:pPr marL="2077720" marR="5080" lvl="0" indent="-2065655" algn="ctr" rtl="0">
              <a:lnSpc>
                <a:spcPct val="100000"/>
              </a:lnSpc>
              <a:spcBef>
                <a:spcPts val="0"/>
              </a:spcBef>
              <a:spcAft>
                <a:spcPts val="0"/>
              </a:spcAft>
              <a:buSzPts val="1400"/>
              <a:buNone/>
            </a:pPr>
            <a:r>
              <a:rPr lang="en-US" dirty="0">
                <a:solidFill>
                  <a:srgbClr val="0929C6"/>
                </a:solidFill>
              </a:rPr>
              <a:t>C</a:t>
            </a:r>
            <a:r>
              <a:rPr lang="en-US" dirty="0"/>
              <a:t>omponents of Information  System</a:t>
            </a:r>
            <a:endParaRPr dirty="0"/>
          </a:p>
        </p:txBody>
      </p:sp>
      <p:pic>
        <p:nvPicPr>
          <p:cNvPr id="143" name="Google Shape;143;p11"/>
          <p:cNvPicPr preferRelativeResize="0"/>
          <p:nvPr/>
        </p:nvPicPr>
        <p:blipFill rotWithShape="1">
          <a:blip r:embed="rId3">
            <a:alphaModFix/>
          </a:blip>
          <a:srcRect/>
          <a:stretch/>
        </p:blipFill>
        <p:spPr>
          <a:xfrm>
            <a:off x="1063257" y="1446028"/>
            <a:ext cx="6422064" cy="5124893"/>
          </a:xfrm>
          <a:prstGeom prst="rect">
            <a:avLst/>
          </a:prstGeom>
          <a:noFill/>
          <a:ln>
            <a:noFill/>
          </a:ln>
        </p:spPr>
      </p:pic>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836"/>
        <p:cNvGrpSpPr/>
        <p:nvPr/>
      </p:nvGrpSpPr>
      <p:grpSpPr>
        <a:xfrm>
          <a:off x="0" y="0"/>
          <a:ext cx="0" cy="0"/>
          <a:chOff x="0" y="0"/>
          <a:chExt cx="0" cy="0"/>
        </a:xfrm>
      </p:grpSpPr>
      <p:sp>
        <p:nvSpPr>
          <p:cNvPr id="837" name="Google Shape;837;p97"/>
          <p:cNvSpPr txBox="1">
            <a:spLocks noGrp="1"/>
          </p:cNvSpPr>
          <p:nvPr>
            <p:ph type="title"/>
          </p:nvPr>
        </p:nvSpPr>
        <p:spPr>
          <a:xfrm>
            <a:off x="228600" y="457200"/>
            <a:ext cx="8610600" cy="1107996"/>
          </a:xfrm>
          <a:prstGeom prst="rect">
            <a:avLst/>
          </a:prstGeom>
          <a:noFill/>
          <a:ln>
            <a:noFill/>
          </a:ln>
        </p:spPr>
        <p:txBody>
          <a:bodyPr spcFirstLastPara="1" wrap="square" lIns="0" tIns="0" rIns="0" bIns="0" anchor="t" anchorCtr="0">
            <a:spAutoFit/>
          </a:bodyPr>
          <a:lstStyle/>
          <a:p>
            <a:pPr marL="0" lvl="0" indent="0" algn="ctr" rtl="0">
              <a:lnSpc>
                <a:spcPct val="100000"/>
              </a:lnSpc>
              <a:spcBef>
                <a:spcPts val="0"/>
              </a:spcBef>
              <a:spcAft>
                <a:spcPts val="0"/>
              </a:spcAft>
              <a:buSzPts val="1400"/>
              <a:buNone/>
            </a:pPr>
            <a:r>
              <a:rPr lang="en-US" dirty="0"/>
              <a:t>RAD Model Vs Traditional SDLC</a:t>
            </a:r>
            <a:br>
              <a:rPr lang="en-US" dirty="0"/>
            </a:br>
            <a:endParaRPr dirty="0"/>
          </a:p>
        </p:txBody>
      </p:sp>
      <p:sp>
        <p:nvSpPr>
          <p:cNvPr id="838" name="Google Shape;838;p97"/>
          <p:cNvSpPr txBox="1"/>
          <p:nvPr/>
        </p:nvSpPr>
        <p:spPr>
          <a:xfrm>
            <a:off x="381000" y="1371600"/>
            <a:ext cx="8305800" cy="3693319"/>
          </a:xfrm>
          <a:prstGeom prst="rect">
            <a:avLst/>
          </a:prstGeom>
          <a:noFill/>
          <a:ln>
            <a:noFill/>
          </a:ln>
        </p:spPr>
        <p:txBody>
          <a:bodyPr spcFirstLastPara="1" wrap="square" lIns="91425" tIns="45700" rIns="91425" bIns="45700" anchor="t" anchorCtr="0">
            <a:spAutoFit/>
          </a:bodyPr>
          <a:lstStyle/>
          <a:p>
            <a:pPr marL="342900" marR="0" lvl="0" indent="-342900" algn="just" rtl="0">
              <a:lnSpc>
                <a:spcPct val="150000"/>
              </a:lnSpc>
              <a:spcBef>
                <a:spcPts val="0"/>
              </a:spcBef>
              <a:spcAft>
                <a:spcPts val="0"/>
              </a:spcAft>
              <a:buClr>
                <a:schemeClr val="dk1"/>
              </a:buClr>
              <a:buSzPts val="2400"/>
              <a:buFont typeface="Arial"/>
              <a:buChar char="•"/>
            </a:pPr>
            <a:r>
              <a:rPr lang="en-US" sz="2400" b="0" i="0" u="none" strike="noStrike" cap="none">
                <a:solidFill>
                  <a:schemeClr val="dk1"/>
                </a:solidFill>
                <a:latin typeface="Times New Roman"/>
                <a:ea typeface="Times New Roman"/>
                <a:cs typeface="Times New Roman"/>
                <a:sym typeface="Times New Roman"/>
              </a:rPr>
              <a:t>The RAD model focuses on iterative and incremental delivery of working models to the customer. </a:t>
            </a:r>
            <a:endParaRPr sz="2400" b="0" i="0" u="none" strike="noStrike" cap="none">
              <a:solidFill>
                <a:schemeClr val="dk1"/>
              </a:solidFill>
              <a:latin typeface="Times New Roman"/>
              <a:ea typeface="Times New Roman"/>
              <a:cs typeface="Times New Roman"/>
              <a:sym typeface="Times New Roman"/>
            </a:endParaRPr>
          </a:p>
          <a:p>
            <a:pPr marL="342900" marR="0" lvl="0" indent="-342900" algn="just" rtl="0">
              <a:lnSpc>
                <a:spcPct val="150000"/>
              </a:lnSpc>
              <a:spcBef>
                <a:spcPts val="0"/>
              </a:spcBef>
              <a:spcAft>
                <a:spcPts val="0"/>
              </a:spcAft>
              <a:buClr>
                <a:schemeClr val="dk1"/>
              </a:buClr>
              <a:buSzPts val="2400"/>
              <a:buFont typeface="Arial"/>
              <a:buChar char="•"/>
            </a:pPr>
            <a:r>
              <a:rPr lang="en-US" sz="2400" b="0" i="0" u="none" strike="noStrike" cap="none">
                <a:solidFill>
                  <a:schemeClr val="dk1"/>
                </a:solidFill>
                <a:latin typeface="Times New Roman"/>
                <a:ea typeface="Times New Roman"/>
                <a:cs typeface="Times New Roman"/>
                <a:sym typeface="Times New Roman"/>
              </a:rPr>
              <a:t>This results in rapid delivery to the customer and customer involvement during the complete development cycle of product reducing the risk of non-conformance with the actual user requirements.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842"/>
        <p:cNvGrpSpPr/>
        <p:nvPr/>
      </p:nvGrpSpPr>
      <p:grpSpPr>
        <a:xfrm>
          <a:off x="0" y="0"/>
          <a:ext cx="0" cy="0"/>
          <a:chOff x="0" y="0"/>
          <a:chExt cx="0" cy="0"/>
        </a:xfrm>
      </p:grpSpPr>
      <p:sp>
        <p:nvSpPr>
          <p:cNvPr id="843" name="Google Shape;843;p98"/>
          <p:cNvSpPr txBox="1">
            <a:spLocks noGrp="1"/>
          </p:cNvSpPr>
          <p:nvPr>
            <p:ph type="title"/>
          </p:nvPr>
        </p:nvSpPr>
        <p:spPr>
          <a:xfrm>
            <a:off x="1587661" y="292769"/>
            <a:ext cx="5341620" cy="635000"/>
          </a:xfrm>
          <a:prstGeom prst="rect">
            <a:avLst/>
          </a:prstGeom>
          <a:noFill/>
          <a:ln>
            <a:noFill/>
          </a:ln>
        </p:spPr>
        <p:txBody>
          <a:bodyPr spcFirstLastPara="1" wrap="square" lIns="0" tIns="12050" rIns="0" bIns="0" anchor="t" anchorCtr="0">
            <a:spAutoFit/>
          </a:bodyPr>
          <a:lstStyle/>
          <a:p>
            <a:pPr marL="12700" lvl="0" indent="0" algn="l" rtl="0">
              <a:lnSpc>
                <a:spcPct val="100000"/>
              </a:lnSpc>
              <a:spcBef>
                <a:spcPts val="0"/>
              </a:spcBef>
              <a:spcAft>
                <a:spcPts val="0"/>
              </a:spcAft>
              <a:buSzPts val="1400"/>
              <a:buNone/>
            </a:pPr>
            <a:r>
              <a:rPr lang="en-US" sz="3200"/>
              <a:t>Joint Application </a:t>
            </a:r>
            <a:r>
              <a:rPr lang="en-US" sz="4000"/>
              <a:t>Design</a:t>
            </a:r>
            <a:endParaRPr sz="4000"/>
          </a:p>
        </p:txBody>
      </p:sp>
      <p:sp>
        <p:nvSpPr>
          <p:cNvPr id="844" name="Google Shape;844;p98"/>
          <p:cNvSpPr txBox="1"/>
          <p:nvPr/>
        </p:nvSpPr>
        <p:spPr>
          <a:xfrm>
            <a:off x="76200" y="1219200"/>
            <a:ext cx="8915400" cy="4742965"/>
          </a:xfrm>
          <a:prstGeom prst="rect">
            <a:avLst/>
          </a:prstGeom>
          <a:noFill/>
          <a:ln>
            <a:noFill/>
          </a:ln>
        </p:spPr>
        <p:txBody>
          <a:bodyPr spcFirstLastPara="1" wrap="square" lIns="0" tIns="53975" rIns="0" bIns="0" anchor="t" anchorCtr="0">
            <a:spAutoFit/>
          </a:bodyPr>
          <a:lstStyle/>
          <a:p>
            <a:pPr marL="12065" marR="5080" lvl="0" indent="0" algn="ctr" rtl="0">
              <a:lnSpc>
                <a:spcPct val="150000"/>
              </a:lnSpc>
              <a:spcBef>
                <a:spcPts val="0"/>
              </a:spcBef>
              <a:spcAft>
                <a:spcPts val="0"/>
              </a:spcAft>
              <a:buClr>
                <a:srgbClr val="000000"/>
              </a:buClr>
              <a:buSzPts val="2400"/>
              <a:buFont typeface="Arial"/>
              <a:buNone/>
            </a:pPr>
            <a:r>
              <a:rPr lang="en-US" sz="2400" b="1" i="0" u="none" strike="noStrike" cap="none">
                <a:solidFill>
                  <a:srgbClr val="C00000"/>
                </a:solidFill>
                <a:latin typeface="Calibri"/>
                <a:ea typeface="Calibri"/>
                <a:cs typeface="Calibri"/>
                <a:sym typeface="Calibri"/>
              </a:rPr>
              <a:t>JAD Philosophy </a:t>
            </a:r>
            <a:endParaRPr sz="1400" b="0" i="0" u="none" strike="noStrike" cap="none">
              <a:solidFill>
                <a:srgbClr val="000000"/>
              </a:solidFill>
              <a:latin typeface="Arial"/>
              <a:ea typeface="Arial"/>
              <a:cs typeface="Arial"/>
              <a:sym typeface="Arial"/>
            </a:endParaRPr>
          </a:p>
          <a:p>
            <a:pPr marL="12065" marR="5080" lvl="0" indent="0" algn="ctr" rtl="0">
              <a:lnSpc>
                <a:spcPct val="150000"/>
              </a:lnSpc>
              <a:spcBef>
                <a:spcPts val="425"/>
              </a:spcBef>
              <a:spcAft>
                <a:spcPts val="0"/>
              </a:spcAft>
              <a:buClr>
                <a:srgbClr val="000000"/>
              </a:buClr>
              <a:buSzPts val="2400"/>
              <a:buFont typeface="Arial"/>
              <a:buNone/>
            </a:pPr>
            <a:r>
              <a:rPr lang="en-US" sz="2400" b="1" i="0" u="none" strike="noStrike" cap="none">
                <a:solidFill>
                  <a:srgbClr val="C00000"/>
                </a:solidFill>
                <a:latin typeface="Calibri"/>
                <a:ea typeface="Calibri"/>
                <a:cs typeface="Calibri"/>
                <a:sym typeface="Calibri"/>
              </a:rPr>
              <a:t>JAD concept is based on 4 ideas</a:t>
            </a:r>
            <a:endParaRPr sz="1400" b="0" i="0" u="none" strike="noStrike" cap="none">
              <a:solidFill>
                <a:srgbClr val="000000"/>
              </a:solidFill>
              <a:latin typeface="Arial"/>
              <a:ea typeface="Arial"/>
              <a:cs typeface="Arial"/>
              <a:sym typeface="Arial"/>
            </a:endParaRPr>
          </a:p>
          <a:p>
            <a:pPr marL="299085" marR="5080" lvl="0" indent="-287019" algn="just" rtl="0">
              <a:lnSpc>
                <a:spcPct val="150000"/>
              </a:lnSpc>
              <a:spcBef>
                <a:spcPts val="425"/>
              </a:spcBef>
              <a:spcAft>
                <a:spcPts val="0"/>
              </a:spcAft>
              <a:buClr>
                <a:srgbClr val="D9B146"/>
              </a:buClr>
              <a:buSzPts val="2750"/>
              <a:buFont typeface="Noto Sans Symbols"/>
              <a:buChar char="▪"/>
            </a:pPr>
            <a:r>
              <a:rPr lang="en-US" sz="2400" b="0" i="0" u="none" strike="noStrike" cap="none">
                <a:solidFill>
                  <a:schemeClr val="dk1"/>
                </a:solidFill>
                <a:latin typeface="Times New Roman"/>
                <a:ea typeface="Times New Roman"/>
                <a:cs typeface="Times New Roman"/>
                <a:sym typeface="Times New Roman"/>
              </a:rPr>
              <a:t>The users who do the job have the best understanding of that job.</a:t>
            </a:r>
            <a:endParaRPr sz="1400" b="0" i="0" u="none" strike="noStrike" cap="none">
              <a:solidFill>
                <a:srgbClr val="000000"/>
              </a:solidFill>
              <a:latin typeface="Arial"/>
              <a:ea typeface="Arial"/>
              <a:cs typeface="Arial"/>
              <a:sym typeface="Arial"/>
            </a:endParaRPr>
          </a:p>
          <a:p>
            <a:pPr marL="299085" marR="5080" lvl="0" indent="-287019" algn="just" rtl="0">
              <a:lnSpc>
                <a:spcPct val="150000"/>
              </a:lnSpc>
              <a:spcBef>
                <a:spcPts val="425"/>
              </a:spcBef>
              <a:spcAft>
                <a:spcPts val="0"/>
              </a:spcAft>
              <a:buClr>
                <a:srgbClr val="D9B146"/>
              </a:buClr>
              <a:buSzPts val="2750"/>
              <a:buFont typeface="Noto Sans Symbols"/>
              <a:buChar char="▪"/>
            </a:pPr>
            <a:r>
              <a:rPr lang="en-US" sz="2400" b="0" i="0" u="none" strike="noStrike" cap="none">
                <a:solidFill>
                  <a:schemeClr val="dk1"/>
                </a:solidFill>
                <a:latin typeface="Times New Roman"/>
                <a:ea typeface="Times New Roman"/>
                <a:cs typeface="Times New Roman"/>
                <a:sym typeface="Times New Roman"/>
              </a:rPr>
              <a:t>The developers have the best understanding of how technology works.</a:t>
            </a:r>
            <a:endParaRPr sz="1400" b="0" i="0" u="none" strike="noStrike" cap="none">
              <a:solidFill>
                <a:srgbClr val="000000"/>
              </a:solidFill>
              <a:latin typeface="Arial"/>
              <a:ea typeface="Arial"/>
              <a:cs typeface="Arial"/>
              <a:sym typeface="Arial"/>
            </a:endParaRPr>
          </a:p>
          <a:p>
            <a:pPr marL="299085" marR="5080" lvl="0" indent="-287019" algn="just" rtl="0">
              <a:lnSpc>
                <a:spcPct val="150000"/>
              </a:lnSpc>
              <a:spcBef>
                <a:spcPts val="425"/>
              </a:spcBef>
              <a:spcAft>
                <a:spcPts val="0"/>
              </a:spcAft>
              <a:buClr>
                <a:srgbClr val="D9B146"/>
              </a:buClr>
              <a:buSzPts val="2750"/>
              <a:buFont typeface="Noto Sans Symbols"/>
              <a:buChar char="▪"/>
            </a:pPr>
            <a:r>
              <a:rPr lang="en-US" sz="2400" b="0" i="0" u="none" strike="noStrike" cap="none">
                <a:solidFill>
                  <a:schemeClr val="dk1"/>
                </a:solidFill>
                <a:latin typeface="Times New Roman"/>
                <a:ea typeface="Times New Roman"/>
                <a:cs typeface="Times New Roman"/>
                <a:sym typeface="Times New Roman"/>
              </a:rPr>
              <a:t>The business process and the software development process work the same basic way.</a:t>
            </a:r>
            <a:endParaRPr sz="1400" b="0" i="0" u="none" strike="noStrike" cap="none">
              <a:solidFill>
                <a:srgbClr val="000000"/>
              </a:solidFill>
              <a:latin typeface="Arial"/>
              <a:ea typeface="Arial"/>
              <a:cs typeface="Arial"/>
              <a:sym typeface="Arial"/>
            </a:endParaRPr>
          </a:p>
          <a:p>
            <a:pPr marL="299085" marR="5080" lvl="0" indent="-287019" algn="just" rtl="0">
              <a:lnSpc>
                <a:spcPct val="150000"/>
              </a:lnSpc>
              <a:spcBef>
                <a:spcPts val="425"/>
              </a:spcBef>
              <a:spcAft>
                <a:spcPts val="0"/>
              </a:spcAft>
              <a:buClr>
                <a:srgbClr val="D9B146"/>
              </a:buClr>
              <a:buSzPts val="2750"/>
              <a:buFont typeface="Noto Sans Symbols"/>
              <a:buChar char="▪"/>
            </a:pPr>
            <a:r>
              <a:rPr lang="en-US" sz="2400" b="0" i="0" u="none" strike="noStrike" cap="none">
                <a:solidFill>
                  <a:schemeClr val="dk1"/>
                </a:solidFill>
                <a:latin typeface="Times New Roman"/>
                <a:ea typeface="Times New Roman"/>
                <a:cs typeface="Times New Roman"/>
                <a:sym typeface="Times New Roman"/>
              </a:rPr>
              <a:t>The best software comes out of a process that all groups work as equals and as one team with a single goal that all agree on.</a:t>
            </a:r>
            <a:endParaRPr sz="2200" b="0" i="0" u="none" strike="noStrike" cap="none">
              <a:solidFill>
                <a:schemeClr val="dk1"/>
              </a:solidFill>
              <a:latin typeface="Times New Roman"/>
              <a:ea typeface="Times New Roman"/>
              <a:cs typeface="Times New Roman"/>
              <a:sym typeface="Times New Roman"/>
            </a:endParaRP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848"/>
        <p:cNvGrpSpPr/>
        <p:nvPr/>
      </p:nvGrpSpPr>
      <p:grpSpPr>
        <a:xfrm>
          <a:off x="0" y="0"/>
          <a:ext cx="0" cy="0"/>
          <a:chOff x="0" y="0"/>
          <a:chExt cx="0" cy="0"/>
        </a:xfrm>
      </p:grpSpPr>
      <p:sp>
        <p:nvSpPr>
          <p:cNvPr id="849" name="Google Shape;849;p99"/>
          <p:cNvSpPr txBox="1">
            <a:spLocks noGrp="1"/>
          </p:cNvSpPr>
          <p:nvPr>
            <p:ph type="title"/>
          </p:nvPr>
        </p:nvSpPr>
        <p:spPr>
          <a:xfrm>
            <a:off x="1901698" y="403605"/>
            <a:ext cx="5341620" cy="635000"/>
          </a:xfrm>
          <a:prstGeom prst="rect">
            <a:avLst/>
          </a:prstGeom>
          <a:noFill/>
          <a:ln>
            <a:noFill/>
          </a:ln>
        </p:spPr>
        <p:txBody>
          <a:bodyPr spcFirstLastPara="1" wrap="square" lIns="0" tIns="12050" rIns="0" bIns="0" anchor="t" anchorCtr="0">
            <a:spAutoFit/>
          </a:bodyPr>
          <a:lstStyle/>
          <a:p>
            <a:pPr marL="12700" lvl="0" indent="0" algn="l" rtl="0">
              <a:lnSpc>
                <a:spcPct val="100000"/>
              </a:lnSpc>
              <a:spcBef>
                <a:spcPts val="0"/>
              </a:spcBef>
              <a:spcAft>
                <a:spcPts val="0"/>
              </a:spcAft>
              <a:buSzPts val="1400"/>
              <a:buNone/>
            </a:pPr>
            <a:r>
              <a:rPr lang="en-US"/>
              <a:t>Joint Application </a:t>
            </a:r>
            <a:r>
              <a:rPr lang="en-US" sz="4000"/>
              <a:t>Design</a:t>
            </a:r>
            <a:endParaRPr sz="4000"/>
          </a:p>
        </p:txBody>
      </p:sp>
      <p:sp>
        <p:nvSpPr>
          <p:cNvPr id="850" name="Google Shape;850;p99"/>
          <p:cNvSpPr txBox="1"/>
          <p:nvPr/>
        </p:nvSpPr>
        <p:spPr>
          <a:xfrm>
            <a:off x="76200" y="1219200"/>
            <a:ext cx="8915400" cy="5794535"/>
          </a:xfrm>
          <a:prstGeom prst="rect">
            <a:avLst/>
          </a:prstGeom>
          <a:noFill/>
          <a:ln>
            <a:noFill/>
          </a:ln>
        </p:spPr>
        <p:txBody>
          <a:bodyPr spcFirstLastPara="1" wrap="square" lIns="0" tIns="53975" rIns="0" bIns="0" anchor="t" anchorCtr="0">
            <a:spAutoFit/>
          </a:bodyPr>
          <a:lstStyle/>
          <a:p>
            <a:pPr marL="299085" marR="5080" lvl="0" indent="-287019" algn="just" rtl="0">
              <a:lnSpc>
                <a:spcPct val="150000"/>
              </a:lnSpc>
              <a:spcBef>
                <a:spcPts val="425"/>
              </a:spcBef>
              <a:spcAft>
                <a:spcPts val="0"/>
              </a:spcAft>
              <a:buClr>
                <a:srgbClr val="D9B146"/>
              </a:buClr>
              <a:buSzPts val="2521"/>
              <a:buFont typeface="Noto Sans Symbols"/>
              <a:buChar char="▪"/>
            </a:pPr>
            <a:r>
              <a:rPr lang="en-US" sz="2200" b="0" i="0" u="none" strike="noStrike" cap="none">
                <a:solidFill>
                  <a:schemeClr val="dk1"/>
                </a:solidFill>
                <a:latin typeface="Times New Roman"/>
                <a:ea typeface="Times New Roman"/>
                <a:cs typeface="Times New Roman"/>
                <a:sym typeface="Times New Roman"/>
              </a:rPr>
              <a:t>JAD (Joint Application Development) is a methodology that involves the client or end user in the design and development of an application, through a succession of collaborative workshops called JAD sessions.</a:t>
            </a:r>
            <a:endParaRPr sz="1400" b="0" i="0" u="none" strike="noStrike" cap="none">
              <a:solidFill>
                <a:srgbClr val="000000"/>
              </a:solidFill>
              <a:latin typeface="Arial"/>
              <a:ea typeface="Arial"/>
              <a:cs typeface="Arial"/>
              <a:sym typeface="Arial"/>
            </a:endParaRPr>
          </a:p>
          <a:p>
            <a:pPr marL="299085" marR="5080" lvl="0" indent="-287019" algn="just" rtl="0">
              <a:lnSpc>
                <a:spcPct val="150000"/>
              </a:lnSpc>
              <a:spcBef>
                <a:spcPts val="0"/>
              </a:spcBef>
              <a:spcAft>
                <a:spcPts val="0"/>
              </a:spcAft>
              <a:buClr>
                <a:srgbClr val="D9B146"/>
              </a:buClr>
              <a:buSzPts val="2521"/>
              <a:buFont typeface="Noto Sans Symbols"/>
              <a:buChar char="▪"/>
            </a:pPr>
            <a:r>
              <a:rPr lang="en-US" sz="2200" b="0" i="0" u="none" strike="noStrike" cap="none">
                <a:solidFill>
                  <a:schemeClr val="dk1"/>
                </a:solidFill>
                <a:latin typeface="Times New Roman"/>
                <a:ea typeface="Times New Roman"/>
                <a:cs typeface="Times New Roman"/>
                <a:sym typeface="Times New Roman"/>
              </a:rPr>
              <a:t>JAD is a technique that allows the developments, management, and customer groups to work together to build a product.</a:t>
            </a:r>
            <a:endParaRPr sz="1400" b="0" i="0" u="none" strike="noStrike" cap="none">
              <a:solidFill>
                <a:srgbClr val="000000"/>
              </a:solidFill>
              <a:latin typeface="Arial"/>
              <a:ea typeface="Arial"/>
              <a:cs typeface="Arial"/>
              <a:sym typeface="Arial"/>
            </a:endParaRPr>
          </a:p>
          <a:p>
            <a:pPr marL="299085" marR="5080" lvl="0" indent="-287019" algn="just" rtl="0">
              <a:lnSpc>
                <a:spcPct val="150000"/>
              </a:lnSpc>
              <a:spcBef>
                <a:spcPts val="425"/>
              </a:spcBef>
              <a:spcAft>
                <a:spcPts val="0"/>
              </a:spcAft>
              <a:buClr>
                <a:srgbClr val="D9B146"/>
              </a:buClr>
              <a:buSzPts val="2521"/>
              <a:buFont typeface="Noto Sans Symbols"/>
              <a:buChar char="▪"/>
            </a:pPr>
            <a:r>
              <a:rPr lang="en-US" sz="2200" b="0" i="0" u="none" strike="noStrike" cap="none">
                <a:solidFill>
                  <a:schemeClr val="dk1"/>
                </a:solidFill>
                <a:latin typeface="Times New Roman"/>
                <a:ea typeface="Times New Roman"/>
                <a:cs typeface="Times New Roman"/>
                <a:sym typeface="Times New Roman"/>
              </a:rPr>
              <a:t>JAD offers a team oriented approach for the development of system. JAD team organizes meeting with the objective to get the accurate system requirements from the participant. The system analyst will collect data through discussions, asking questions, taking notes and provide support to the team.</a:t>
            </a:r>
            <a:endParaRPr sz="1400" b="0" i="0" u="none" strike="noStrike" cap="none">
              <a:solidFill>
                <a:srgbClr val="000000"/>
              </a:solidFill>
              <a:latin typeface="Arial"/>
              <a:ea typeface="Arial"/>
              <a:cs typeface="Arial"/>
              <a:sym typeface="Arial"/>
            </a:endParaRPr>
          </a:p>
          <a:p>
            <a:pPr marL="299085" marR="5080" lvl="0" indent="-287019" algn="just" rtl="0">
              <a:lnSpc>
                <a:spcPct val="150000"/>
              </a:lnSpc>
              <a:spcBef>
                <a:spcPts val="425"/>
              </a:spcBef>
              <a:spcAft>
                <a:spcPts val="0"/>
              </a:spcAft>
              <a:buClr>
                <a:srgbClr val="D9B146"/>
              </a:buClr>
              <a:buSzPts val="2521"/>
              <a:buFont typeface="Noto Sans Symbols"/>
              <a:buChar char="▪"/>
            </a:pPr>
            <a:r>
              <a:rPr lang="en-US" sz="2200" b="0" i="0" u="none" strike="noStrike" cap="none">
                <a:solidFill>
                  <a:schemeClr val="dk1"/>
                </a:solidFill>
                <a:latin typeface="Times New Roman"/>
                <a:ea typeface="Times New Roman"/>
                <a:cs typeface="Times New Roman"/>
                <a:sym typeface="Times New Roman"/>
              </a:rPr>
              <a:t> </a:t>
            </a:r>
            <a:endParaRPr sz="2200" b="0" i="0" u="none" strike="noStrike" cap="none">
              <a:solidFill>
                <a:schemeClr val="dk1"/>
              </a:solidFill>
              <a:latin typeface="Times New Roman"/>
              <a:ea typeface="Times New Roman"/>
              <a:cs typeface="Times New Roman"/>
              <a:sym typeface="Times New Roman"/>
            </a:endParaRP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854"/>
        <p:cNvGrpSpPr/>
        <p:nvPr/>
      </p:nvGrpSpPr>
      <p:grpSpPr>
        <a:xfrm>
          <a:off x="0" y="0"/>
          <a:ext cx="0" cy="0"/>
          <a:chOff x="0" y="0"/>
          <a:chExt cx="0" cy="0"/>
        </a:xfrm>
      </p:grpSpPr>
      <p:sp>
        <p:nvSpPr>
          <p:cNvPr id="855" name="Google Shape;855;p103"/>
          <p:cNvSpPr txBox="1">
            <a:spLocks noGrp="1"/>
          </p:cNvSpPr>
          <p:nvPr>
            <p:ph type="body" idx="1"/>
          </p:nvPr>
        </p:nvSpPr>
        <p:spPr>
          <a:xfrm>
            <a:off x="707542" y="1322273"/>
            <a:ext cx="7729855" cy="457327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1400"/>
              <a:buNone/>
            </a:pPr>
            <a:endParaRPr/>
          </a:p>
        </p:txBody>
      </p:sp>
      <p:pic>
        <p:nvPicPr>
          <p:cNvPr id="856" name="Google Shape;856;p103"/>
          <p:cNvPicPr preferRelativeResize="0"/>
          <p:nvPr/>
        </p:nvPicPr>
        <p:blipFill rotWithShape="1">
          <a:blip r:embed="rId3">
            <a:alphaModFix/>
          </a:blip>
          <a:srcRect l="4859" t="7659" r="26175" b="973"/>
          <a:stretch/>
        </p:blipFill>
        <p:spPr>
          <a:xfrm>
            <a:off x="304800" y="78971"/>
            <a:ext cx="8480504" cy="6321829"/>
          </a:xfrm>
          <a:prstGeom prst="rect">
            <a:avLst/>
          </a:prstGeom>
          <a:noFill/>
          <a:ln>
            <a:noFill/>
          </a:ln>
        </p:spPr>
      </p:pic>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860"/>
        <p:cNvGrpSpPr/>
        <p:nvPr/>
      </p:nvGrpSpPr>
      <p:grpSpPr>
        <a:xfrm>
          <a:off x="0" y="0"/>
          <a:ext cx="0" cy="0"/>
          <a:chOff x="0" y="0"/>
          <a:chExt cx="0" cy="0"/>
        </a:xfrm>
      </p:grpSpPr>
      <p:sp>
        <p:nvSpPr>
          <p:cNvPr id="861" name="Google Shape;861;p104"/>
          <p:cNvSpPr txBox="1">
            <a:spLocks noGrp="1"/>
          </p:cNvSpPr>
          <p:nvPr>
            <p:ph type="title"/>
          </p:nvPr>
        </p:nvSpPr>
        <p:spPr>
          <a:xfrm>
            <a:off x="990600" y="228600"/>
            <a:ext cx="6100571" cy="553998"/>
          </a:xfrm>
          <a:prstGeom prst="rect">
            <a:avLst/>
          </a:prstGeom>
          <a:noFill/>
          <a:ln>
            <a:noFill/>
          </a:ln>
        </p:spPr>
        <p:txBody>
          <a:bodyPr spcFirstLastPara="1" wrap="square" lIns="0" tIns="0" rIns="0" bIns="0" anchor="t" anchorCtr="0">
            <a:spAutoFit/>
          </a:bodyPr>
          <a:lstStyle/>
          <a:p>
            <a:pPr marL="0" lvl="0" indent="0" algn="ctr" rtl="0">
              <a:lnSpc>
                <a:spcPct val="100000"/>
              </a:lnSpc>
              <a:spcBef>
                <a:spcPts val="0"/>
              </a:spcBef>
              <a:spcAft>
                <a:spcPts val="0"/>
              </a:spcAft>
              <a:buSzPts val="1400"/>
              <a:buNone/>
            </a:pPr>
            <a:r>
              <a:rPr lang="en-US"/>
              <a:t>JAD Session</a:t>
            </a:r>
            <a:endParaRPr/>
          </a:p>
        </p:txBody>
      </p:sp>
      <p:sp>
        <p:nvSpPr>
          <p:cNvPr id="862" name="Google Shape;862;p104"/>
          <p:cNvSpPr txBox="1">
            <a:spLocks noGrp="1"/>
          </p:cNvSpPr>
          <p:nvPr>
            <p:ph type="body" idx="1"/>
          </p:nvPr>
        </p:nvSpPr>
        <p:spPr>
          <a:xfrm>
            <a:off x="304800" y="990600"/>
            <a:ext cx="8458200" cy="5496698"/>
          </a:xfrm>
          <a:prstGeom prst="rect">
            <a:avLst/>
          </a:prstGeom>
          <a:noFill/>
          <a:ln>
            <a:noFill/>
          </a:ln>
        </p:spPr>
        <p:txBody>
          <a:bodyPr spcFirstLastPara="1" wrap="square" lIns="0" tIns="0" rIns="0" bIns="0" anchor="t" anchorCtr="0">
            <a:spAutoFit/>
          </a:bodyPr>
          <a:lstStyle/>
          <a:p>
            <a:pPr marL="0" lvl="0" indent="0" algn="l" rtl="0">
              <a:lnSpc>
                <a:spcPct val="125000"/>
              </a:lnSpc>
              <a:spcBef>
                <a:spcPts val="0"/>
              </a:spcBef>
              <a:spcAft>
                <a:spcPts val="0"/>
              </a:spcAft>
              <a:buSzPts val="1400"/>
              <a:buNone/>
            </a:pPr>
            <a:r>
              <a:rPr lang="en-US" b="1">
                <a:solidFill>
                  <a:schemeClr val="dk1"/>
                </a:solidFill>
                <a:latin typeface="Times New Roman"/>
                <a:ea typeface="Times New Roman"/>
                <a:cs typeface="Times New Roman"/>
                <a:sym typeface="Times New Roman"/>
              </a:rPr>
              <a:t>Some typical roles found in a JAD session include: </a:t>
            </a:r>
            <a:endParaRPr/>
          </a:p>
          <a:p>
            <a:pPr marL="342900" lvl="0" indent="-342900" algn="just" rtl="0">
              <a:lnSpc>
                <a:spcPct val="125000"/>
              </a:lnSpc>
              <a:spcBef>
                <a:spcPts val="0"/>
              </a:spcBef>
              <a:spcAft>
                <a:spcPts val="0"/>
              </a:spcAft>
              <a:buClr>
                <a:srgbClr val="C00000"/>
              </a:buClr>
              <a:buSzPts val="2400"/>
              <a:buFont typeface="Arial"/>
              <a:buChar char="•"/>
            </a:pPr>
            <a:r>
              <a:rPr lang="en-US" b="1">
                <a:solidFill>
                  <a:srgbClr val="C00000"/>
                </a:solidFill>
                <a:latin typeface="Times New Roman"/>
                <a:ea typeface="Times New Roman"/>
                <a:cs typeface="Times New Roman"/>
                <a:sym typeface="Times New Roman"/>
              </a:rPr>
              <a:t>Facilitator – 1 (only one) </a:t>
            </a:r>
            <a:r>
              <a:rPr lang="en-US">
                <a:solidFill>
                  <a:schemeClr val="dk1"/>
                </a:solidFill>
                <a:latin typeface="Times New Roman"/>
                <a:ea typeface="Times New Roman"/>
                <a:cs typeface="Times New Roman"/>
                <a:sym typeface="Times New Roman"/>
              </a:rPr>
              <a:t>- usually a Senior Business Analyst - facilitates discussions, enforces rules, </a:t>
            </a:r>
            <a:endParaRPr/>
          </a:p>
          <a:p>
            <a:pPr marL="342900" lvl="0" indent="-342900" algn="just" rtl="0">
              <a:lnSpc>
                <a:spcPct val="125000"/>
              </a:lnSpc>
              <a:spcBef>
                <a:spcPts val="0"/>
              </a:spcBef>
              <a:spcAft>
                <a:spcPts val="0"/>
              </a:spcAft>
              <a:buClr>
                <a:srgbClr val="C00000"/>
              </a:buClr>
              <a:buSzPts val="2400"/>
              <a:buFont typeface="Arial"/>
              <a:buChar char="•"/>
            </a:pPr>
            <a:r>
              <a:rPr lang="en-US" b="1">
                <a:solidFill>
                  <a:srgbClr val="C00000"/>
                </a:solidFill>
                <a:latin typeface="Times New Roman"/>
                <a:ea typeface="Times New Roman"/>
                <a:cs typeface="Times New Roman"/>
                <a:sym typeface="Times New Roman"/>
              </a:rPr>
              <a:t>Scribe – 1 or 2 </a:t>
            </a:r>
            <a:r>
              <a:rPr lang="en-US">
                <a:solidFill>
                  <a:schemeClr val="dk1"/>
                </a:solidFill>
                <a:latin typeface="Times New Roman"/>
                <a:ea typeface="Times New Roman"/>
                <a:cs typeface="Times New Roman"/>
                <a:sym typeface="Times New Roman"/>
              </a:rPr>
              <a:t>– sometimes more junior BAs – take meeting notes and clearly document all decisions, </a:t>
            </a:r>
            <a:endParaRPr/>
          </a:p>
          <a:p>
            <a:pPr marL="342900" lvl="0" indent="-342900" algn="just" rtl="0">
              <a:lnSpc>
                <a:spcPct val="125000"/>
              </a:lnSpc>
              <a:spcBef>
                <a:spcPts val="0"/>
              </a:spcBef>
              <a:spcAft>
                <a:spcPts val="0"/>
              </a:spcAft>
              <a:buClr>
                <a:srgbClr val="C00000"/>
              </a:buClr>
              <a:buSzPts val="2400"/>
              <a:buFont typeface="Arial"/>
              <a:buChar char="•"/>
            </a:pPr>
            <a:r>
              <a:rPr lang="en-US" b="1">
                <a:solidFill>
                  <a:srgbClr val="C00000"/>
                </a:solidFill>
                <a:latin typeface="Times New Roman"/>
                <a:ea typeface="Times New Roman"/>
                <a:cs typeface="Times New Roman"/>
                <a:sym typeface="Times New Roman"/>
              </a:rPr>
              <a:t>End users </a:t>
            </a:r>
            <a:r>
              <a:rPr lang="en-US">
                <a:solidFill>
                  <a:schemeClr val="dk1"/>
                </a:solidFill>
                <a:latin typeface="Times New Roman"/>
                <a:ea typeface="Times New Roman"/>
                <a:cs typeface="Times New Roman"/>
                <a:sym typeface="Times New Roman"/>
              </a:rPr>
              <a:t>– 3 to 5, attend all sessions, </a:t>
            </a:r>
            <a:endParaRPr/>
          </a:p>
          <a:p>
            <a:pPr marL="342900" lvl="0" indent="-342900" algn="just" rtl="0">
              <a:lnSpc>
                <a:spcPct val="125000"/>
              </a:lnSpc>
              <a:spcBef>
                <a:spcPts val="0"/>
              </a:spcBef>
              <a:spcAft>
                <a:spcPts val="0"/>
              </a:spcAft>
              <a:buClr>
                <a:srgbClr val="C00000"/>
              </a:buClr>
              <a:buSzPts val="2400"/>
              <a:buFont typeface="Arial"/>
              <a:buChar char="•"/>
            </a:pPr>
            <a:r>
              <a:rPr lang="en-US" b="1">
                <a:solidFill>
                  <a:srgbClr val="C00000"/>
                </a:solidFill>
                <a:latin typeface="Times New Roman"/>
                <a:ea typeface="Times New Roman"/>
                <a:cs typeface="Times New Roman"/>
                <a:sym typeface="Times New Roman"/>
              </a:rPr>
              <a:t>Technical Experts </a:t>
            </a:r>
            <a:r>
              <a:rPr lang="en-US">
                <a:solidFill>
                  <a:schemeClr val="dk1"/>
                </a:solidFill>
                <a:latin typeface="Times New Roman"/>
                <a:ea typeface="Times New Roman"/>
                <a:cs typeface="Times New Roman"/>
                <a:sym typeface="Times New Roman"/>
              </a:rPr>
              <a:t>– 1 or 2, question for clarity and give feedback on technical constraints, </a:t>
            </a:r>
            <a:endParaRPr/>
          </a:p>
          <a:p>
            <a:pPr marL="342900" lvl="0" indent="-342900" algn="just" rtl="0">
              <a:lnSpc>
                <a:spcPct val="125000"/>
              </a:lnSpc>
              <a:spcBef>
                <a:spcPts val="0"/>
              </a:spcBef>
              <a:spcAft>
                <a:spcPts val="0"/>
              </a:spcAft>
              <a:buClr>
                <a:srgbClr val="C00000"/>
              </a:buClr>
              <a:buSzPts val="2400"/>
              <a:buFont typeface="Arial"/>
              <a:buChar char="•"/>
            </a:pPr>
            <a:r>
              <a:rPr lang="en-US" b="1">
                <a:solidFill>
                  <a:srgbClr val="C00000"/>
                </a:solidFill>
                <a:latin typeface="Times New Roman"/>
                <a:ea typeface="Times New Roman"/>
                <a:cs typeface="Times New Roman"/>
                <a:sym typeface="Times New Roman"/>
              </a:rPr>
              <a:t>Tie Breaker </a:t>
            </a:r>
            <a:r>
              <a:rPr lang="en-US">
                <a:solidFill>
                  <a:schemeClr val="dk1"/>
                </a:solidFill>
                <a:latin typeface="Times New Roman"/>
                <a:ea typeface="Times New Roman"/>
                <a:cs typeface="Times New Roman"/>
                <a:sym typeface="Times New Roman"/>
              </a:rPr>
              <a:t>– Senior manager (executive) - breaks end user ties, usually doesn’t attend, </a:t>
            </a:r>
            <a:endParaRPr/>
          </a:p>
          <a:p>
            <a:pPr marL="342900" lvl="0" indent="-342900" algn="just" rtl="0">
              <a:lnSpc>
                <a:spcPct val="125000"/>
              </a:lnSpc>
              <a:spcBef>
                <a:spcPts val="0"/>
              </a:spcBef>
              <a:spcAft>
                <a:spcPts val="0"/>
              </a:spcAft>
              <a:buClr>
                <a:srgbClr val="C00000"/>
              </a:buClr>
              <a:buSzPts val="2400"/>
              <a:buFont typeface="Arial"/>
              <a:buChar char="•"/>
            </a:pPr>
            <a:r>
              <a:rPr lang="en-US" b="1">
                <a:solidFill>
                  <a:srgbClr val="C00000"/>
                </a:solidFill>
                <a:latin typeface="Times New Roman"/>
                <a:ea typeface="Times New Roman"/>
                <a:cs typeface="Times New Roman"/>
                <a:sym typeface="Times New Roman"/>
              </a:rPr>
              <a:t>Subject Matter Experts,  </a:t>
            </a:r>
            <a:endParaRPr/>
          </a:p>
          <a:p>
            <a:pPr marL="342900" lvl="0" indent="-342900" algn="just" rtl="0">
              <a:lnSpc>
                <a:spcPct val="125000"/>
              </a:lnSpc>
              <a:spcBef>
                <a:spcPts val="0"/>
              </a:spcBef>
              <a:spcAft>
                <a:spcPts val="0"/>
              </a:spcAft>
              <a:buClr>
                <a:srgbClr val="C00000"/>
              </a:buClr>
              <a:buSzPts val="2400"/>
              <a:buFont typeface="Arial"/>
              <a:buChar char="•"/>
            </a:pPr>
            <a:r>
              <a:rPr lang="en-US" b="1">
                <a:solidFill>
                  <a:srgbClr val="C00000"/>
                </a:solidFill>
                <a:latin typeface="Times New Roman"/>
                <a:ea typeface="Times New Roman"/>
                <a:cs typeface="Times New Roman"/>
                <a:sym typeface="Times New Roman"/>
              </a:rPr>
              <a:t>Observers</a:t>
            </a:r>
            <a:r>
              <a:rPr lang="en-US">
                <a:solidFill>
                  <a:schemeClr val="dk1"/>
                </a:solidFill>
                <a:latin typeface="Times New Roman"/>
                <a:ea typeface="Times New Roman"/>
                <a:cs typeface="Times New Roman"/>
                <a:sym typeface="Times New Roman"/>
              </a:rPr>
              <a:t> – 2 or 3 - junior BAs, testers, etc. - do not speak.  </a:t>
            </a:r>
            <a:endParaRP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867" name="Google Shape;867;p105"/>
          <p:cNvSpPr txBox="1">
            <a:spLocks noGrp="1"/>
          </p:cNvSpPr>
          <p:nvPr>
            <p:ph type="title"/>
          </p:nvPr>
        </p:nvSpPr>
        <p:spPr>
          <a:xfrm>
            <a:off x="1006855" y="90627"/>
            <a:ext cx="7131684" cy="444342"/>
          </a:xfrm>
          <a:prstGeom prst="rect">
            <a:avLst/>
          </a:prstGeom>
          <a:noFill/>
          <a:ln>
            <a:noFill/>
          </a:ln>
        </p:spPr>
        <p:txBody>
          <a:bodyPr spcFirstLastPara="1" wrap="square" lIns="0" tIns="13325" rIns="0" bIns="0" anchor="t" anchorCtr="0">
            <a:spAutoFit/>
          </a:bodyPr>
          <a:lstStyle/>
          <a:p>
            <a:pPr marL="12700" lvl="0" indent="0" algn="l" rtl="0">
              <a:lnSpc>
                <a:spcPct val="100000"/>
              </a:lnSpc>
              <a:spcBef>
                <a:spcPts val="0"/>
              </a:spcBef>
              <a:spcAft>
                <a:spcPts val="0"/>
              </a:spcAft>
              <a:buSzPts val="1400"/>
              <a:buNone/>
            </a:pPr>
            <a:r>
              <a:rPr lang="en-US" sz="2800">
                <a:solidFill>
                  <a:srgbClr val="3942F7"/>
                </a:solidFill>
              </a:rPr>
              <a:t>Joint application design (JAD) Continue..</a:t>
            </a:r>
            <a:endParaRPr sz="2800"/>
          </a:p>
        </p:txBody>
      </p:sp>
      <p:sp>
        <p:nvSpPr>
          <p:cNvPr id="868" name="Google Shape;868;p105"/>
          <p:cNvSpPr txBox="1"/>
          <p:nvPr/>
        </p:nvSpPr>
        <p:spPr>
          <a:xfrm>
            <a:off x="381000" y="737735"/>
            <a:ext cx="8610600" cy="5981761"/>
          </a:xfrm>
          <a:prstGeom prst="rect">
            <a:avLst/>
          </a:prstGeom>
          <a:noFill/>
          <a:ln>
            <a:noFill/>
          </a:ln>
        </p:spPr>
        <p:txBody>
          <a:bodyPr spcFirstLastPara="1" wrap="square" lIns="0" tIns="71750" rIns="0" bIns="0" anchor="t" anchorCtr="0">
            <a:spAutoFit/>
          </a:bodyPr>
          <a:lstStyle/>
          <a:p>
            <a:pPr marL="457200" marR="0" lvl="2" indent="0" algn="just" rtl="0">
              <a:lnSpc>
                <a:spcPct val="150000"/>
              </a:lnSpc>
              <a:spcBef>
                <a:spcPts val="0"/>
              </a:spcBef>
              <a:spcAft>
                <a:spcPts val="0"/>
              </a:spcAft>
              <a:buClr>
                <a:srgbClr val="000000"/>
              </a:buClr>
              <a:buSzPts val="2400"/>
              <a:buFont typeface="Arial"/>
              <a:buNone/>
            </a:pPr>
            <a:r>
              <a:rPr lang="en-US" sz="2400" b="1" i="0" u="none" strike="noStrike" cap="none">
                <a:solidFill>
                  <a:srgbClr val="FF0000"/>
                </a:solidFill>
                <a:latin typeface="Times New Roman"/>
                <a:ea typeface="Times New Roman"/>
                <a:cs typeface="Times New Roman"/>
                <a:sym typeface="Times New Roman"/>
              </a:rPr>
              <a:t>Advantages:</a:t>
            </a:r>
            <a:endParaRPr sz="1400" b="0" i="0" u="none" strike="noStrike" cap="none">
              <a:solidFill>
                <a:srgbClr val="000000"/>
              </a:solidFill>
              <a:latin typeface="Arial"/>
              <a:ea typeface="Arial"/>
              <a:cs typeface="Arial"/>
              <a:sym typeface="Arial"/>
            </a:endParaRPr>
          </a:p>
          <a:p>
            <a:pPr marL="800100" marR="0" lvl="2" indent="-342900" algn="just" rtl="0">
              <a:lnSpc>
                <a:spcPct val="150000"/>
              </a:lnSpc>
              <a:spcBef>
                <a:spcPts val="890"/>
              </a:spcBef>
              <a:spcAft>
                <a:spcPts val="0"/>
              </a:spcAft>
              <a:buClr>
                <a:srgbClr val="D9B146"/>
              </a:buClr>
              <a:buSzPts val="2750"/>
              <a:buFont typeface="Arial"/>
              <a:buChar char="•"/>
            </a:pPr>
            <a:r>
              <a:rPr lang="en-US" sz="2400" b="0" i="0" u="none" strike="noStrike" cap="none">
                <a:solidFill>
                  <a:schemeClr val="dk1"/>
                </a:solidFill>
                <a:latin typeface="Times New Roman"/>
                <a:ea typeface="Times New Roman"/>
                <a:cs typeface="Times New Roman"/>
                <a:sym typeface="Times New Roman"/>
              </a:rPr>
              <a:t>Saves time</a:t>
            </a:r>
            <a:endParaRPr sz="1400" b="0" i="0" u="none" strike="noStrike" cap="none">
              <a:solidFill>
                <a:srgbClr val="000000"/>
              </a:solidFill>
              <a:latin typeface="Arial"/>
              <a:ea typeface="Arial"/>
              <a:cs typeface="Arial"/>
              <a:sym typeface="Arial"/>
            </a:endParaRPr>
          </a:p>
          <a:p>
            <a:pPr marL="800100" marR="0" lvl="2" indent="-342900" algn="just" rtl="0">
              <a:lnSpc>
                <a:spcPct val="150000"/>
              </a:lnSpc>
              <a:spcBef>
                <a:spcPts val="890"/>
              </a:spcBef>
              <a:spcAft>
                <a:spcPts val="0"/>
              </a:spcAft>
              <a:buClr>
                <a:srgbClr val="D9B146"/>
              </a:buClr>
              <a:buSzPts val="2750"/>
              <a:buFont typeface="Arial"/>
              <a:buChar char="•"/>
            </a:pPr>
            <a:r>
              <a:rPr lang="en-US" sz="2400" b="0" i="0" u="none" strike="noStrike" cap="none">
                <a:solidFill>
                  <a:schemeClr val="dk1"/>
                </a:solidFill>
                <a:latin typeface="Times New Roman"/>
                <a:ea typeface="Times New Roman"/>
                <a:cs typeface="Times New Roman"/>
                <a:sym typeface="Times New Roman"/>
              </a:rPr>
              <a:t>Produces higher quality systems</a:t>
            </a:r>
            <a:endParaRPr sz="1400" b="0" i="0" u="none" strike="noStrike" cap="none">
              <a:solidFill>
                <a:srgbClr val="000000"/>
              </a:solidFill>
              <a:latin typeface="Arial"/>
              <a:ea typeface="Arial"/>
              <a:cs typeface="Arial"/>
              <a:sym typeface="Arial"/>
            </a:endParaRPr>
          </a:p>
          <a:p>
            <a:pPr marL="800100" marR="0" lvl="2" indent="-342900" algn="just" rtl="0">
              <a:lnSpc>
                <a:spcPct val="150000"/>
              </a:lnSpc>
              <a:spcBef>
                <a:spcPts val="890"/>
              </a:spcBef>
              <a:spcAft>
                <a:spcPts val="0"/>
              </a:spcAft>
              <a:buClr>
                <a:srgbClr val="D9B146"/>
              </a:buClr>
              <a:buSzPts val="2750"/>
              <a:buFont typeface="Arial"/>
              <a:buChar char="•"/>
            </a:pPr>
            <a:r>
              <a:rPr lang="en-US" sz="2400" b="0" i="0" u="none" strike="noStrike" cap="none">
                <a:solidFill>
                  <a:schemeClr val="dk1"/>
                </a:solidFill>
                <a:latin typeface="Times New Roman"/>
                <a:ea typeface="Times New Roman"/>
                <a:cs typeface="Times New Roman"/>
                <a:sym typeface="Times New Roman"/>
              </a:rPr>
              <a:t>Easier implementation</a:t>
            </a:r>
            <a:endParaRPr sz="1400" b="0" i="0" u="none" strike="noStrike" cap="none">
              <a:solidFill>
                <a:srgbClr val="000000"/>
              </a:solidFill>
              <a:latin typeface="Arial"/>
              <a:ea typeface="Arial"/>
              <a:cs typeface="Arial"/>
              <a:sym typeface="Arial"/>
            </a:endParaRPr>
          </a:p>
          <a:p>
            <a:pPr marL="800100" marR="0" lvl="2" indent="-342900" algn="just" rtl="0">
              <a:lnSpc>
                <a:spcPct val="150000"/>
              </a:lnSpc>
              <a:spcBef>
                <a:spcPts val="890"/>
              </a:spcBef>
              <a:spcAft>
                <a:spcPts val="0"/>
              </a:spcAft>
              <a:buClr>
                <a:srgbClr val="D9B146"/>
              </a:buClr>
              <a:buSzPts val="2750"/>
              <a:buFont typeface="Arial"/>
              <a:buChar char="•"/>
            </a:pPr>
            <a:r>
              <a:rPr lang="en-US" sz="2400" b="0" i="0" u="none" strike="noStrike" cap="none">
                <a:solidFill>
                  <a:schemeClr val="dk1"/>
                </a:solidFill>
                <a:latin typeface="Times New Roman"/>
                <a:ea typeface="Times New Roman"/>
                <a:cs typeface="Times New Roman"/>
                <a:sym typeface="Times New Roman"/>
              </a:rPr>
              <a:t>Lower training costs</a:t>
            </a:r>
            <a:endParaRPr sz="1400" b="0" i="0" u="none" strike="noStrike" cap="none">
              <a:solidFill>
                <a:srgbClr val="000000"/>
              </a:solidFill>
              <a:latin typeface="Arial"/>
              <a:ea typeface="Arial"/>
              <a:cs typeface="Arial"/>
              <a:sym typeface="Arial"/>
            </a:endParaRPr>
          </a:p>
          <a:p>
            <a:pPr marL="170180" marR="0" lvl="2" indent="0" algn="just" rtl="0">
              <a:lnSpc>
                <a:spcPct val="150000"/>
              </a:lnSpc>
              <a:spcBef>
                <a:spcPts val="890"/>
              </a:spcBef>
              <a:spcAft>
                <a:spcPts val="0"/>
              </a:spcAft>
              <a:buClr>
                <a:srgbClr val="000000"/>
              </a:buClr>
              <a:buSzPts val="2400"/>
              <a:buFont typeface="Arial"/>
              <a:buNone/>
            </a:pPr>
            <a:r>
              <a:rPr lang="en-US" sz="2400" b="1" i="0" u="none" strike="noStrike" cap="none">
                <a:solidFill>
                  <a:srgbClr val="FF0000"/>
                </a:solidFill>
                <a:latin typeface="Times New Roman"/>
                <a:ea typeface="Times New Roman"/>
                <a:cs typeface="Times New Roman"/>
                <a:sym typeface="Times New Roman"/>
              </a:rPr>
              <a:t>Disadvantages:</a:t>
            </a:r>
            <a:endParaRPr sz="1400" b="0" i="0" u="none" strike="noStrike" cap="none">
              <a:solidFill>
                <a:srgbClr val="000000"/>
              </a:solidFill>
              <a:latin typeface="Arial"/>
              <a:ea typeface="Arial"/>
              <a:cs typeface="Arial"/>
              <a:sym typeface="Arial"/>
            </a:endParaRPr>
          </a:p>
          <a:p>
            <a:pPr marL="800100" marR="0" lvl="2" indent="-342900" algn="just" rtl="0">
              <a:lnSpc>
                <a:spcPct val="150000"/>
              </a:lnSpc>
              <a:spcBef>
                <a:spcPts val="890"/>
              </a:spcBef>
              <a:spcAft>
                <a:spcPts val="0"/>
              </a:spcAft>
              <a:buClr>
                <a:srgbClr val="D9B146"/>
              </a:buClr>
              <a:buSzPts val="2750"/>
              <a:buFont typeface="Arial"/>
              <a:buChar char="•"/>
            </a:pPr>
            <a:r>
              <a:rPr lang="en-US" sz="2400" b="0" i="0" u="none" strike="noStrike" cap="none">
                <a:solidFill>
                  <a:schemeClr val="dk1"/>
                </a:solidFill>
                <a:latin typeface="Times New Roman"/>
                <a:ea typeface="Times New Roman"/>
                <a:cs typeface="Times New Roman"/>
                <a:sym typeface="Times New Roman"/>
              </a:rPr>
              <a:t>Very difficult to get all users to JAD meetings</a:t>
            </a:r>
            <a:endParaRPr/>
          </a:p>
          <a:p>
            <a:pPr marL="800100" marR="0" lvl="2" indent="-342900" algn="just" rtl="0">
              <a:lnSpc>
                <a:spcPct val="150000"/>
              </a:lnSpc>
              <a:spcBef>
                <a:spcPts val="890"/>
              </a:spcBef>
              <a:spcAft>
                <a:spcPts val="0"/>
              </a:spcAft>
              <a:buClr>
                <a:srgbClr val="D9B146"/>
              </a:buClr>
              <a:buSzPts val="2750"/>
              <a:buFont typeface="Arial"/>
              <a:buChar char="•"/>
            </a:pPr>
            <a:r>
              <a:rPr lang="en-US" sz="2400" b="0" i="0" u="none" strike="noStrike" cap="none">
                <a:solidFill>
                  <a:schemeClr val="dk1"/>
                </a:solidFill>
                <a:latin typeface="Times New Roman"/>
                <a:ea typeface="Times New Roman"/>
                <a:cs typeface="Times New Roman"/>
                <a:sym typeface="Times New Roman"/>
              </a:rPr>
              <a:t>More expensive compared to traditional method</a:t>
            </a:r>
            <a:endParaRPr/>
          </a:p>
          <a:p>
            <a:pPr marL="800100" marR="0" lvl="2" indent="-342900" algn="just" rtl="0">
              <a:lnSpc>
                <a:spcPct val="150000"/>
              </a:lnSpc>
              <a:spcBef>
                <a:spcPts val="890"/>
              </a:spcBef>
              <a:spcAft>
                <a:spcPts val="0"/>
              </a:spcAft>
              <a:buClr>
                <a:srgbClr val="D9B146"/>
              </a:buClr>
              <a:buSzPts val="2750"/>
              <a:buFont typeface="Arial"/>
              <a:buChar char="•"/>
            </a:pPr>
            <a:r>
              <a:rPr lang="en-US" sz="2400" b="0" i="0" u="none" strike="noStrike" cap="none">
                <a:solidFill>
                  <a:schemeClr val="dk1"/>
                </a:solidFill>
                <a:latin typeface="Times New Roman"/>
                <a:ea typeface="Times New Roman"/>
                <a:cs typeface="Times New Roman"/>
                <a:sym typeface="Times New Roman"/>
              </a:rPr>
              <a:t>Difficult to handle if size of team is too big for system scale</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873"/>
        <p:cNvGrpSpPr/>
        <p:nvPr/>
      </p:nvGrpSpPr>
      <p:grpSpPr>
        <a:xfrm>
          <a:off x="0" y="0"/>
          <a:ext cx="0" cy="0"/>
          <a:chOff x="0" y="0"/>
          <a:chExt cx="0" cy="0"/>
        </a:xfrm>
      </p:grpSpPr>
      <p:sp>
        <p:nvSpPr>
          <p:cNvPr id="874" name="Google Shape;874;p133"/>
          <p:cNvSpPr txBox="1">
            <a:spLocks noGrp="1"/>
          </p:cNvSpPr>
          <p:nvPr>
            <p:ph type="title"/>
          </p:nvPr>
        </p:nvSpPr>
        <p:spPr>
          <a:xfrm>
            <a:off x="707072" y="0"/>
            <a:ext cx="7729855" cy="601132"/>
          </a:xfrm>
          <a:prstGeom prst="rect">
            <a:avLst/>
          </a:prstGeom>
          <a:noFill/>
          <a:ln>
            <a:noFill/>
          </a:ln>
        </p:spPr>
        <p:txBody>
          <a:bodyPr spcFirstLastPara="1" wrap="square" lIns="0" tIns="0" rIns="0" bIns="0" anchor="t" anchorCtr="0">
            <a:spAutoFit/>
          </a:bodyPr>
          <a:lstStyle/>
          <a:p>
            <a:pPr marL="0" lvl="0" indent="0" algn="ctr" rtl="0">
              <a:lnSpc>
                <a:spcPct val="100000"/>
              </a:lnSpc>
              <a:spcBef>
                <a:spcPts val="0"/>
              </a:spcBef>
              <a:spcAft>
                <a:spcPts val="0"/>
              </a:spcAft>
              <a:buSzPts val="1400"/>
              <a:buNone/>
            </a:pPr>
            <a:r>
              <a:rPr lang="en-US"/>
              <a:t>Agile Model</a:t>
            </a:r>
            <a:endParaRPr/>
          </a:p>
        </p:txBody>
      </p:sp>
      <p:sp>
        <p:nvSpPr>
          <p:cNvPr id="875" name="Google Shape;875;p133"/>
          <p:cNvSpPr txBox="1">
            <a:spLocks noGrp="1"/>
          </p:cNvSpPr>
          <p:nvPr>
            <p:ph type="body" idx="1"/>
          </p:nvPr>
        </p:nvSpPr>
        <p:spPr>
          <a:xfrm>
            <a:off x="350874" y="744279"/>
            <a:ext cx="8591107" cy="6533470"/>
          </a:xfrm>
          <a:prstGeom prst="rect">
            <a:avLst/>
          </a:prstGeom>
          <a:noFill/>
          <a:ln>
            <a:noFill/>
          </a:ln>
        </p:spPr>
        <p:txBody>
          <a:bodyPr spcFirstLastPara="1" wrap="square" lIns="0" tIns="0" rIns="0" bIns="0" anchor="t" anchorCtr="0">
            <a:spAutoFit/>
          </a:bodyPr>
          <a:lstStyle/>
          <a:p>
            <a:pPr marL="0" lvl="0" indent="0" algn="just" rtl="0">
              <a:lnSpc>
                <a:spcPct val="150000"/>
              </a:lnSpc>
              <a:spcBef>
                <a:spcPts val="0"/>
              </a:spcBef>
              <a:spcAft>
                <a:spcPts val="0"/>
              </a:spcAft>
              <a:buSzPts val="1400"/>
              <a:buNone/>
            </a:pPr>
            <a:r>
              <a:rPr lang="en-US" sz="2200">
                <a:latin typeface="Times New Roman"/>
                <a:ea typeface="Times New Roman"/>
                <a:cs typeface="Times New Roman"/>
                <a:sym typeface="Times New Roman"/>
              </a:rPr>
              <a:t>Agile SDLC model is a combination of iterative and incremental process models with focus on process adaptability and customer satisfaction by rapid delivery of working software product. Agile Methods break the product into small incremental builds. These builds are provided in iterations. Each iteration typically lasts from about one to three weeks. Every iteration involves cross functional teams working simultaneously on various areas like −</a:t>
            </a:r>
            <a:endParaRPr/>
          </a:p>
          <a:p>
            <a:pPr marL="571500" lvl="0" indent="-342900" algn="l" rtl="0">
              <a:lnSpc>
                <a:spcPct val="100000"/>
              </a:lnSpc>
              <a:spcBef>
                <a:spcPts val="0"/>
              </a:spcBef>
              <a:spcAft>
                <a:spcPts val="0"/>
              </a:spcAft>
              <a:buSzPts val="1400"/>
              <a:buFont typeface="Arial"/>
              <a:buChar char="•"/>
            </a:pPr>
            <a:r>
              <a:rPr lang="en-US" sz="2200">
                <a:latin typeface="Times New Roman"/>
                <a:ea typeface="Times New Roman"/>
                <a:cs typeface="Times New Roman"/>
                <a:sym typeface="Times New Roman"/>
              </a:rPr>
              <a:t>Planning</a:t>
            </a:r>
            <a:endParaRPr/>
          </a:p>
          <a:p>
            <a:pPr marL="571500" lvl="0" indent="-342900" algn="l" rtl="0">
              <a:lnSpc>
                <a:spcPct val="100000"/>
              </a:lnSpc>
              <a:spcBef>
                <a:spcPts val="0"/>
              </a:spcBef>
              <a:spcAft>
                <a:spcPts val="0"/>
              </a:spcAft>
              <a:buSzPts val="1400"/>
              <a:buFont typeface="Arial"/>
              <a:buChar char="•"/>
            </a:pPr>
            <a:r>
              <a:rPr lang="en-US" sz="2200">
                <a:latin typeface="Times New Roman"/>
                <a:ea typeface="Times New Roman"/>
                <a:cs typeface="Times New Roman"/>
                <a:sym typeface="Times New Roman"/>
              </a:rPr>
              <a:t>Requirements Analysis</a:t>
            </a:r>
            <a:endParaRPr/>
          </a:p>
          <a:p>
            <a:pPr marL="571500" lvl="0" indent="-342900" algn="l" rtl="0">
              <a:lnSpc>
                <a:spcPct val="100000"/>
              </a:lnSpc>
              <a:spcBef>
                <a:spcPts val="0"/>
              </a:spcBef>
              <a:spcAft>
                <a:spcPts val="0"/>
              </a:spcAft>
              <a:buSzPts val="1400"/>
              <a:buFont typeface="Arial"/>
              <a:buChar char="•"/>
            </a:pPr>
            <a:r>
              <a:rPr lang="en-US" sz="2200">
                <a:latin typeface="Times New Roman"/>
                <a:ea typeface="Times New Roman"/>
                <a:cs typeface="Times New Roman"/>
                <a:sym typeface="Times New Roman"/>
              </a:rPr>
              <a:t>Design</a:t>
            </a:r>
            <a:endParaRPr/>
          </a:p>
          <a:p>
            <a:pPr marL="571500" lvl="0" indent="-342900" algn="l" rtl="0">
              <a:lnSpc>
                <a:spcPct val="100000"/>
              </a:lnSpc>
              <a:spcBef>
                <a:spcPts val="0"/>
              </a:spcBef>
              <a:spcAft>
                <a:spcPts val="0"/>
              </a:spcAft>
              <a:buSzPts val="1400"/>
              <a:buFont typeface="Arial"/>
              <a:buChar char="•"/>
            </a:pPr>
            <a:r>
              <a:rPr lang="en-US" sz="2200">
                <a:latin typeface="Times New Roman"/>
                <a:ea typeface="Times New Roman"/>
                <a:cs typeface="Times New Roman"/>
                <a:sym typeface="Times New Roman"/>
              </a:rPr>
              <a:t>Coding</a:t>
            </a:r>
            <a:endParaRPr/>
          </a:p>
          <a:p>
            <a:pPr marL="571500" lvl="0" indent="-342900" algn="l" rtl="0">
              <a:lnSpc>
                <a:spcPct val="100000"/>
              </a:lnSpc>
              <a:spcBef>
                <a:spcPts val="0"/>
              </a:spcBef>
              <a:spcAft>
                <a:spcPts val="0"/>
              </a:spcAft>
              <a:buSzPts val="1400"/>
              <a:buFont typeface="Arial"/>
              <a:buChar char="•"/>
            </a:pPr>
            <a:r>
              <a:rPr lang="en-US" sz="2200">
                <a:latin typeface="Times New Roman"/>
                <a:ea typeface="Times New Roman"/>
                <a:cs typeface="Times New Roman"/>
                <a:sym typeface="Times New Roman"/>
              </a:rPr>
              <a:t>Unit Testing and</a:t>
            </a:r>
            <a:endParaRPr/>
          </a:p>
          <a:p>
            <a:pPr marL="571500" lvl="0" indent="-342900" algn="l" rtl="0">
              <a:lnSpc>
                <a:spcPct val="100000"/>
              </a:lnSpc>
              <a:spcBef>
                <a:spcPts val="0"/>
              </a:spcBef>
              <a:spcAft>
                <a:spcPts val="0"/>
              </a:spcAft>
              <a:buSzPts val="1400"/>
              <a:buFont typeface="Arial"/>
              <a:buChar char="•"/>
            </a:pPr>
            <a:r>
              <a:rPr lang="en-US" sz="2200">
                <a:latin typeface="Times New Roman"/>
                <a:ea typeface="Times New Roman"/>
                <a:cs typeface="Times New Roman"/>
                <a:sym typeface="Times New Roman"/>
              </a:rPr>
              <a:t>Acceptance Testing.</a:t>
            </a:r>
            <a:endParaRPr/>
          </a:p>
          <a:p>
            <a:pPr marL="457200" lvl="0" indent="-228600" algn="l" rtl="0">
              <a:lnSpc>
                <a:spcPct val="100000"/>
              </a:lnSpc>
              <a:spcBef>
                <a:spcPts val="0"/>
              </a:spcBef>
              <a:spcAft>
                <a:spcPts val="0"/>
              </a:spcAft>
              <a:buSzPts val="1400"/>
              <a:buNone/>
            </a:pPr>
            <a:endParaRPr>
              <a:latin typeface="Times New Roman"/>
              <a:ea typeface="Times New Roman"/>
              <a:cs typeface="Times New Roman"/>
              <a:sym typeface="Times New Roman"/>
            </a:endParaRP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879"/>
        <p:cNvGrpSpPr/>
        <p:nvPr/>
      </p:nvGrpSpPr>
      <p:grpSpPr>
        <a:xfrm>
          <a:off x="0" y="0"/>
          <a:ext cx="0" cy="0"/>
          <a:chOff x="0" y="0"/>
          <a:chExt cx="0" cy="0"/>
        </a:xfrm>
      </p:grpSpPr>
      <p:sp>
        <p:nvSpPr>
          <p:cNvPr id="880" name="Google Shape;880;p134"/>
          <p:cNvSpPr txBox="1">
            <a:spLocks noGrp="1"/>
          </p:cNvSpPr>
          <p:nvPr>
            <p:ph type="title"/>
          </p:nvPr>
        </p:nvSpPr>
        <p:spPr>
          <a:xfrm>
            <a:off x="423334" y="228600"/>
            <a:ext cx="8014064" cy="553998"/>
          </a:xfrm>
          <a:prstGeom prst="rect">
            <a:avLst/>
          </a:prstGeom>
          <a:noFill/>
          <a:ln>
            <a:noFill/>
          </a:ln>
        </p:spPr>
        <p:txBody>
          <a:bodyPr spcFirstLastPara="1" wrap="square" lIns="0" tIns="0" rIns="0" bIns="0" anchor="t" anchorCtr="0">
            <a:spAutoFit/>
          </a:bodyPr>
          <a:lstStyle/>
          <a:p>
            <a:pPr marL="0" lvl="0" indent="0" algn="ctr" rtl="0">
              <a:lnSpc>
                <a:spcPct val="100000"/>
              </a:lnSpc>
              <a:spcBef>
                <a:spcPts val="0"/>
              </a:spcBef>
              <a:spcAft>
                <a:spcPts val="0"/>
              </a:spcAft>
              <a:buSzPts val="1400"/>
              <a:buNone/>
            </a:pPr>
            <a:r>
              <a:rPr lang="en-US"/>
              <a:t>Agile Method</a:t>
            </a:r>
            <a:endParaRPr/>
          </a:p>
        </p:txBody>
      </p:sp>
      <p:pic>
        <p:nvPicPr>
          <p:cNvPr id="881" name="Google Shape;881;p134"/>
          <p:cNvPicPr preferRelativeResize="0"/>
          <p:nvPr/>
        </p:nvPicPr>
        <p:blipFill rotWithShape="1">
          <a:blip r:embed="rId3">
            <a:alphaModFix/>
          </a:blip>
          <a:srcRect/>
          <a:stretch/>
        </p:blipFill>
        <p:spPr>
          <a:xfrm>
            <a:off x="304799" y="1481666"/>
            <a:ext cx="8221133" cy="4817533"/>
          </a:xfrm>
          <a:prstGeom prst="rect">
            <a:avLst/>
          </a:prstGeom>
          <a:noFill/>
          <a:ln>
            <a:noFill/>
          </a:ln>
        </p:spPr>
      </p:pic>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885"/>
        <p:cNvGrpSpPr/>
        <p:nvPr/>
      </p:nvGrpSpPr>
      <p:grpSpPr>
        <a:xfrm>
          <a:off x="0" y="0"/>
          <a:ext cx="0" cy="0"/>
          <a:chOff x="0" y="0"/>
          <a:chExt cx="0" cy="0"/>
        </a:xfrm>
      </p:grpSpPr>
      <p:sp>
        <p:nvSpPr>
          <p:cNvPr id="886" name="Google Shape;886;p135"/>
          <p:cNvSpPr txBox="1">
            <a:spLocks noGrp="1"/>
          </p:cNvSpPr>
          <p:nvPr>
            <p:ph type="title"/>
          </p:nvPr>
        </p:nvSpPr>
        <p:spPr>
          <a:xfrm>
            <a:off x="508000" y="84667"/>
            <a:ext cx="8060267" cy="523220"/>
          </a:xfrm>
          <a:prstGeom prst="rect">
            <a:avLst/>
          </a:prstGeom>
          <a:noFill/>
          <a:ln>
            <a:noFill/>
          </a:ln>
        </p:spPr>
        <p:txBody>
          <a:bodyPr spcFirstLastPara="1" wrap="square" lIns="0" tIns="0" rIns="0" bIns="0" anchor="t" anchorCtr="0">
            <a:spAutoFit/>
          </a:bodyPr>
          <a:lstStyle/>
          <a:p>
            <a:pPr marL="0" lvl="0" indent="0" algn="ctr" rtl="0">
              <a:lnSpc>
                <a:spcPct val="100000"/>
              </a:lnSpc>
              <a:spcBef>
                <a:spcPts val="0"/>
              </a:spcBef>
              <a:spcAft>
                <a:spcPts val="0"/>
              </a:spcAft>
              <a:buSzPts val="1400"/>
              <a:buNone/>
            </a:pPr>
            <a:r>
              <a:rPr lang="en-US" sz="3400"/>
              <a:t>Advantage of Agile Method</a:t>
            </a:r>
            <a:endParaRPr/>
          </a:p>
        </p:txBody>
      </p:sp>
      <p:sp>
        <p:nvSpPr>
          <p:cNvPr id="887" name="Google Shape;887;p135"/>
          <p:cNvSpPr txBox="1">
            <a:spLocks noGrp="1"/>
          </p:cNvSpPr>
          <p:nvPr>
            <p:ph type="body" idx="1"/>
          </p:nvPr>
        </p:nvSpPr>
        <p:spPr>
          <a:xfrm>
            <a:off x="508000" y="1008630"/>
            <a:ext cx="7137400" cy="4708981"/>
          </a:xfrm>
          <a:prstGeom prst="rect">
            <a:avLst/>
          </a:prstGeom>
          <a:noFill/>
          <a:ln>
            <a:noFill/>
          </a:ln>
        </p:spPr>
        <p:txBody>
          <a:bodyPr spcFirstLastPara="1" wrap="square" lIns="91425" tIns="45700" rIns="91425" bIns="45700" anchor="ctr" anchorCtr="0">
            <a:spAutoFit/>
          </a:bodyPr>
          <a:lstStyle/>
          <a:p>
            <a:pPr marL="0" marR="0" lvl="0" indent="-127000" algn="l" rtl="0">
              <a:lnSpc>
                <a:spcPct val="150000"/>
              </a:lnSpc>
              <a:spcBef>
                <a:spcPts val="0"/>
              </a:spcBef>
              <a:spcAft>
                <a:spcPts val="0"/>
              </a:spcAft>
              <a:buClr>
                <a:schemeClr val="dk1"/>
              </a:buClr>
              <a:buSzPts val="2000"/>
              <a:buFont typeface="Arial"/>
              <a:buChar char="•"/>
            </a:pPr>
            <a:r>
              <a:rPr lang="en-US" sz="2000" b="0" i="0" u="none" strike="noStrike" cap="none">
                <a:solidFill>
                  <a:schemeClr val="dk1"/>
                </a:solidFill>
                <a:latin typeface="Arial"/>
                <a:ea typeface="Arial"/>
                <a:cs typeface="Arial"/>
                <a:sym typeface="Arial"/>
              </a:rPr>
              <a:t>Is a very realistic approach to software development.</a:t>
            </a:r>
            <a:endParaRPr/>
          </a:p>
          <a:p>
            <a:pPr marL="0" marR="0" lvl="0" indent="-127000" algn="l" rtl="0">
              <a:lnSpc>
                <a:spcPct val="150000"/>
              </a:lnSpc>
              <a:spcBef>
                <a:spcPts val="0"/>
              </a:spcBef>
              <a:spcAft>
                <a:spcPts val="0"/>
              </a:spcAft>
              <a:buClr>
                <a:schemeClr val="dk1"/>
              </a:buClr>
              <a:buSzPts val="2000"/>
              <a:buFont typeface="Arial"/>
              <a:buChar char="•"/>
            </a:pPr>
            <a:r>
              <a:rPr lang="en-US" sz="2000" b="0" i="0" u="none" strike="noStrike" cap="none">
                <a:solidFill>
                  <a:schemeClr val="dk1"/>
                </a:solidFill>
                <a:latin typeface="Arial"/>
                <a:ea typeface="Arial"/>
                <a:cs typeface="Arial"/>
                <a:sym typeface="Arial"/>
              </a:rPr>
              <a:t>Promotes teamwork and cross training.</a:t>
            </a:r>
            <a:endParaRPr/>
          </a:p>
          <a:p>
            <a:pPr marL="0" marR="0" lvl="0" indent="-127000" algn="l" rtl="0">
              <a:lnSpc>
                <a:spcPct val="150000"/>
              </a:lnSpc>
              <a:spcBef>
                <a:spcPts val="0"/>
              </a:spcBef>
              <a:spcAft>
                <a:spcPts val="0"/>
              </a:spcAft>
              <a:buClr>
                <a:schemeClr val="dk1"/>
              </a:buClr>
              <a:buSzPts val="2000"/>
              <a:buFont typeface="Arial"/>
              <a:buChar char="•"/>
            </a:pPr>
            <a:r>
              <a:rPr lang="en-US" sz="2000" b="0" i="0" u="none" strike="noStrike" cap="none">
                <a:solidFill>
                  <a:schemeClr val="dk1"/>
                </a:solidFill>
                <a:latin typeface="Arial"/>
                <a:ea typeface="Arial"/>
                <a:cs typeface="Arial"/>
                <a:sym typeface="Arial"/>
              </a:rPr>
              <a:t>Functionality can be developed rapidly.</a:t>
            </a:r>
            <a:endParaRPr/>
          </a:p>
          <a:p>
            <a:pPr marL="0" marR="0" lvl="0" indent="-127000" algn="l" rtl="0">
              <a:lnSpc>
                <a:spcPct val="150000"/>
              </a:lnSpc>
              <a:spcBef>
                <a:spcPts val="0"/>
              </a:spcBef>
              <a:spcAft>
                <a:spcPts val="0"/>
              </a:spcAft>
              <a:buClr>
                <a:schemeClr val="dk1"/>
              </a:buClr>
              <a:buSzPts val="2000"/>
              <a:buFont typeface="Arial"/>
              <a:buChar char="•"/>
            </a:pPr>
            <a:r>
              <a:rPr lang="en-US" sz="2000" b="0" i="0" u="none" strike="noStrike" cap="none">
                <a:solidFill>
                  <a:schemeClr val="dk1"/>
                </a:solidFill>
                <a:latin typeface="Arial"/>
                <a:ea typeface="Arial"/>
                <a:cs typeface="Arial"/>
                <a:sym typeface="Arial"/>
              </a:rPr>
              <a:t>Resource requirements are minimum.</a:t>
            </a:r>
            <a:endParaRPr/>
          </a:p>
          <a:p>
            <a:pPr marL="0" marR="0" lvl="0" indent="-127000" algn="l" rtl="0">
              <a:lnSpc>
                <a:spcPct val="150000"/>
              </a:lnSpc>
              <a:spcBef>
                <a:spcPts val="0"/>
              </a:spcBef>
              <a:spcAft>
                <a:spcPts val="0"/>
              </a:spcAft>
              <a:buClr>
                <a:schemeClr val="dk1"/>
              </a:buClr>
              <a:buSzPts val="2000"/>
              <a:buFont typeface="Arial"/>
              <a:buChar char="•"/>
            </a:pPr>
            <a:r>
              <a:rPr lang="en-US" sz="2000" b="0" i="0" u="none" strike="noStrike" cap="none">
                <a:solidFill>
                  <a:schemeClr val="dk1"/>
                </a:solidFill>
                <a:latin typeface="Arial"/>
                <a:ea typeface="Arial"/>
                <a:cs typeface="Arial"/>
                <a:sym typeface="Arial"/>
              </a:rPr>
              <a:t>Suitable for fixed or changing requirements</a:t>
            </a:r>
            <a:endParaRPr/>
          </a:p>
          <a:p>
            <a:pPr marL="0" marR="0" lvl="0" indent="-127000" algn="l" rtl="0">
              <a:lnSpc>
                <a:spcPct val="150000"/>
              </a:lnSpc>
              <a:spcBef>
                <a:spcPts val="0"/>
              </a:spcBef>
              <a:spcAft>
                <a:spcPts val="0"/>
              </a:spcAft>
              <a:buClr>
                <a:schemeClr val="dk1"/>
              </a:buClr>
              <a:buSzPts val="2000"/>
              <a:buFont typeface="Arial"/>
              <a:buChar char="•"/>
            </a:pPr>
            <a:r>
              <a:rPr lang="en-US" sz="2000" b="0" i="0" u="none" strike="noStrike" cap="none">
                <a:solidFill>
                  <a:schemeClr val="dk1"/>
                </a:solidFill>
                <a:latin typeface="Arial"/>
                <a:ea typeface="Arial"/>
                <a:cs typeface="Arial"/>
                <a:sym typeface="Arial"/>
              </a:rPr>
              <a:t>Delivers early partial working solutions.</a:t>
            </a:r>
            <a:endParaRPr/>
          </a:p>
          <a:p>
            <a:pPr marL="0" marR="0" lvl="0" indent="-127000" algn="l" rtl="0">
              <a:lnSpc>
                <a:spcPct val="150000"/>
              </a:lnSpc>
              <a:spcBef>
                <a:spcPts val="0"/>
              </a:spcBef>
              <a:spcAft>
                <a:spcPts val="0"/>
              </a:spcAft>
              <a:buClr>
                <a:schemeClr val="dk1"/>
              </a:buClr>
              <a:buSzPts val="2000"/>
              <a:buFont typeface="Arial"/>
              <a:buChar char="•"/>
            </a:pPr>
            <a:r>
              <a:rPr lang="en-US" sz="2000" b="0" i="0" u="none" strike="noStrike" cap="none">
                <a:solidFill>
                  <a:schemeClr val="dk1"/>
                </a:solidFill>
                <a:latin typeface="Arial"/>
                <a:ea typeface="Arial"/>
                <a:cs typeface="Arial"/>
                <a:sym typeface="Arial"/>
              </a:rPr>
              <a:t>Good model for environments that change steadily.</a:t>
            </a:r>
            <a:endParaRPr/>
          </a:p>
          <a:p>
            <a:pPr marL="0" marR="0" lvl="0" indent="-127000" algn="l" rtl="0">
              <a:lnSpc>
                <a:spcPct val="150000"/>
              </a:lnSpc>
              <a:spcBef>
                <a:spcPts val="0"/>
              </a:spcBef>
              <a:spcAft>
                <a:spcPts val="0"/>
              </a:spcAft>
              <a:buClr>
                <a:schemeClr val="dk1"/>
              </a:buClr>
              <a:buSzPts val="2000"/>
              <a:buFont typeface="Arial"/>
              <a:buChar char="•"/>
            </a:pPr>
            <a:r>
              <a:rPr lang="en-US" sz="2000" b="0" i="0" u="none" strike="noStrike" cap="none">
                <a:solidFill>
                  <a:schemeClr val="dk1"/>
                </a:solidFill>
                <a:latin typeface="Arial"/>
                <a:ea typeface="Arial"/>
                <a:cs typeface="Arial"/>
                <a:sym typeface="Arial"/>
              </a:rPr>
              <a:t>Little or no planning required.</a:t>
            </a:r>
            <a:endParaRPr/>
          </a:p>
          <a:p>
            <a:pPr marL="0" marR="0" lvl="0" indent="-127000" algn="l" rtl="0">
              <a:lnSpc>
                <a:spcPct val="150000"/>
              </a:lnSpc>
              <a:spcBef>
                <a:spcPts val="0"/>
              </a:spcBef>
              <a:spcAft>
                <a:spcPts val="0"/>
              </a:spcAft>
              <a:buClr>
                <a:schemeClr val="dk1"/>
              </a:buClr>
              <a:buSzPts val="2000"/>
              <a:buFont typeface="Arial"/>
              <a:buChar char="•"/>
            </a:pPr>
            <a:r>
              <a:rPr lang="en-US" sz="2000" b="0" i="0" u="none" strike="noStrike" cap="none">
                <a:solidFill>
                  <a:schemeClr val="dk1"/>
                </a:solidFill>
                <a:latin typeface="Arial"/>
                <a:ea typeface="Arial"/>
                <a:cs typeface="Arial"/>
                <a:sym typeface="Arial"/>
              </a:rPr>
              <a:t>Easy to manage.</a:t>
            </a:r>
            <a:endParaRPr/>
          </a:p>
          <a:p>
            <a:pPr marL="0" marR="0" lvl="0" indent="-127000" algn="l" rtl="0">
              <a:lnSpc>
                <a:spcPct val="150000"/>
              </a:lnSpc>
              <a:spcBef>
                <a:spcPts val="0"/>
              </a:spcBef>
              <a:spcAft>
                <a:spcPts val="0"/>
              </a:spcAft>
              <a:buClr>
                <a:schemeClr val="dk1"/>
              </a:buClr>
              <a:buSzPts val="2000"/>
              <a:buFont typeface="Arial"/>
              <a:buChar char="•"/>
            </a:pPr>
            <a:r>
              <a:rPr lang="en-US" sz="2000" b="0" i="0" u="none" strike="noStrike" cap="none">
                <a:solidFill>
                  <a:schemeClr val="dk1"/>
                </a:solidFill>
                <a:latin typeface="Arial"/>
                <a:ea typeface="Arial"/>
                <a:cs typeface="Arial"/>
                <a:sym typeface="Arial"/>
              </a:rPr>
              <a:t>Gives flexibility to developers.</a:t>
            </a:r>
            <a:endParaRP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891"/>
        <p:cNvGrpSpPr/>
        <p:nvPr/>
      </p:nvGrpSpPr>
      <p:grpSpPr>
        <a:xfrm>
          <a:off x="0" y="0"/>
          <a:ext cx="0" cy="0"/>
          <a:chOff x="0" y="0"/>
          <a:chExt cx="0" cy="0"/>
        </a:xfrm>
      </p:grpSpPr>
      <p:sp>
        <p:nvSpPr>
          <p:cNvPr id="892" name="Google Shape;892;p136"/>
          <p:cNvSpPr txBox="1">
            <a:spLocks noGrp="1"/>
          </p:cNvSpPr>
          <p:nvPr>
            <p:ph type="title"/>
          </p:nvPr>
        </p:nvSpPr>
        <p:spPr>
          <a:xfrm>
            <a:off x="707542" y="101600"/>
            <a:ext cx="7928458" cy="553998"/>
          </a:xfrm>
          <a:prstGeom prst="rect">
            <a:avLst/>
          </a:prstGeom>
          <a:noFill/>
          <a:ln>
            <a:noFill/>
          </a:ln>
        </p:spPr>
        <p:txBody>
          <a:bodyPr spcFirstLastPara="1" wrap="square" lIns="0" tIns="0" rIns="0" bIns="0" anchor="t" anchorCtr="0">
            <a:spAutoFit/>
          </a:bodyPr>
          <a:lstStyle/>
          <a:p>
            <a:pPr marL="0" lvl="0" indent="0" algn="ctr" rtl="0">
              <a:lnSpc>
                <a:spcPct val="100000"/>
              </a:lnSpc>
              <a:spcBef>
                <a:spcPts val="0"/>
              </a:spcBef>
              <a:spcAft>
                <a:spcPts val="0"/>
              </a:spcAft>
              <a:buSzPts val="1400"/>
              <a:buNone/>
            </a:pPr>
            <a:r>
              <a:rPr lang="en-US"/>
              <a:t>Disadvantage of Agile Method</a:t>
            </a:r>
            <a:endParaRPr/>
          </a:p>
        </p:txBody>
      </p:sp>
      <p:sp>
        <p:nvSpPr>
          <p:cNvPr id="893" name="Google Shape;893;p136"/>
          <p:cNvSpPr txBox="1">
            <a:spLocks noGrp="1"/>
          </p:cNvSpPr>
          <p:nvPr>
            <p:ph type="body" idx="1"/>
          </p:nvPr>
        </p:nvSpPr>
        <p:spPr>
          <a:xfrm>
            <a:off x="474133" y="880533"/>
            <a:ext cx="8288867" cy="4985980"/>
          </a:xfrm>
          <a:prstGeom prst="rect">
            <a:avLst/>
          </a:prstGeom>
          <a:noFill/>
          <a:ln>
            <a:noFill/>
          </a:ln>
        </p:spPr>
        <p:txBody>
          <a:bodyPr spcFirstLastPara="1" wrap="square" lIns="0" tIns="0" rIns="0" bIns="0" anchor="t" anchorCtr="0">
            <a:spAutoFit/>
          </a:bodyPr>
          <a:lstStyle/>
          <a:p>
            <a:pPr marL="571500" lvl="0" indent="-342900" algn="l" rtl="0">
              <a:lnSpc>
                <a:spcPct val="150000"/>
              </a:lnSpc>
              <a:spcBef>
                <a:spcPts val="0"/>
              </a:spcBef>
              <a:spcAft>
                <a:spcPts val="0"/>
              </a:spcAft>
              <a:buSzPts val="1400"/>
              <a:buFont typeface="Arial"/>
              <a:buChar char="•"/>
            </a:pPr>
            <a:r>
              <a:rPr lang="en-US" sz="2000"/>
              <a:t>Not suitable for handling complex dependencies.</a:t>
            </a:r>
            <a:endParaRPr/>
          </a:p>
          <a:p>
            <a:pPr marL="571500" lvl="0" indent="-342900" algn="l" rtl="0">
              <a:lnSpc>
                <a:spcPct val="150000"/>
              </a:lnSpc>
              <a:spcBef>
                <a:spcPts val="0"/>
              </a:spcBef>
              <a:spcAft>
                <a:spcPts val="0"/>
              </a:spcAft>
              <a:buSzPts val="1400"/>
              <a:buFont typeface="Arial"/>
              <a:buChar char="•"/>
            </a:pPr>
            <a:r>
              <a:rPr lang="en-US" sz="2000"/>
              <a:t>More risk of sustainability, maintainability and extensibility.</a:t>
            </a:r>
            <a:endParaRPr/>
          </a:p>
          <a:p>
            <a:pPr marL="571500" lvl="0" indent="-342900" algn="l" rtl="0">
              <a:lnSpc>
                <a:spcPct val="150000"/>
              </a:lnSpc>
              <a:spcBef>
                <a:spcPts val="0"/>
              </a:spcBef>
              <a:spcAft>
                <a:spcPts val="0"/>
              </a:spcAft>
              <a:buSzPts val="1400"/>
              <a:buFont typeface="Arial"/>
              <a:buChar char="•"/>
            </a:pPr>
            <a:r>
              <a:rPr lang="en-US" sz="2000"/>
              <a:t>An overall plan, an agile leader and agile PM practice is a must without which it will not work.</a:t>
            </a:r>
            <a:endParaRPr/>
          </a:p>
          <a:p>
            <a:pPr marL="571500" lvl="0" indent="-342900" algn="l" rtl="0">
              <a:lnSpc>
                <a:spcPct val="150000"/>
              </a:lnSpc>
              <a:spcBef>
                <a:spcPts val="0"/>
              </a:spcBef>
              <a:spcAft>
                <a:spcPts val="0"/>
              </a:spcAft>
              <a:buSzPts val="1400"/>
              <a:buFont typeface="Arial"/>
              <a:buChar char="•"/>
            </a:pPr>
            <a:r>
              <a:rPr lang="en-US" sz="2000"/>
              <a:t>Depends heavily on customer interaction, so if customer is not clear, team can be driven in the wrong direction.</a:t>
            </a:r>
            <a:endParaRPr/>
          </a:p>
          <a:p>
            <a:pPr marL="571500" lvl="0" indent="-342900" algn="l" rtl="0">
              <a:lnSpc>
                <a:spcPct val="150000"/>
              </a:lnSpc>
              <a:spcBef>
                <a:spcPts val="0"/>
              </a:spcBef>
              <a:spcAft>
                <a:spcPts val="0"/>
              </a:spcAft>
              <a:buSzPts val="1400"/>
              <a:buFont typeface="Arial"/>
              <a:buChar char="•"/>
            </a:pPr>
            <a:r>
              <a:rPr lang="en-US" sz="2000"/>
              <a:t>There is a very high individual dependency, since there is minimum documentation generated.</a:t>
            </a:r>
            <a:endParaRPr/>
          </a:p>
          <a:p>
            <a:pPr marL="571500" lvl="0" indent="-342900" algn="l" rtl="0">
              <a:lnSpc>
                <a:spcPct val="150000"/>
              </a:lnSpc>
              <a:spcBef>
                <a:spcPts val="0"/>
              </a:spcBef>
              <a:spcAft>
                <a:spcPts val="0"/>
              </a:spcAft>
              <a:buSzPts val="1400"/>
              <a:buFont typeface="Arial"/>
              <a:buChar char="•"/>
            </a:pPr>
            <a:r>
              <a:rPr lang="en-US" sz="2000"/>
              <a:t>Transfer of technology to new team members may be quite challenging due to lack of documentation.</a:t>
            </a:r>
            <a:endParaRPr/>
          </a:p>
          <a:p>
            <a:pPr marL="571500" lvl="0" indent="-254000" algn="l" rtl="0">
              <a:lnSpc>
                <a:spcPct val="100000"/>
              </a:lnSpc>
              <a:spcBef>
                <a:spcPts val="0"/>
              </a:spcBef>
              <a:spcAft>
                <a:spcPts val="0"/>
              </a:spcAft>
              <a:buSzPts val="1400"/>
              <a:buFont typeface="Arial"/>
              <a:buNone/>
            </a:pP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12"/>
          <p:cNvSpPr txBox="1">
            <a:spLocks noGrp="1"/>
          </p:cNvSpPr>
          <p:nvPr>
            <p:ph type="title"/>
          </p:nvPr>
        </p:nvSpPr>
        <p:spPr>
          <a:xfrm>
            <a:off x="2982214" y="463041"/>
            <a:ext cx="3177540" cy="57404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SzPts val="1400"/>
              <a:buNone/>
            </a:pPr>
            <a:r>
              <a:rPr lang="en-US" b="0" dirty="0">
                <a:latin typeface="Arial"/>
                <a:ea typeface="Arial"/>
                <a:cs typeface="Arial"/>
                <a:sym typeface="Arial"/>
              </a:rPr>
              <a:t>IS Components</a:t>
            </a:r>
            <a:endParaRPr dirty="0"/>
          </a:p>
        </p:txBody>
      </p:sp>
      <p:sp>
        <p:nvSpPr>
          <p:cNvPr id="149" name="Google Shape;149;p12"/>
          <p:cNvSpPr txBox="1">
            <a:spLocks noGrp="1"/>
          </p:cNvSpPr>
          <p:nvPr>
            <p:ph type="body" idx="1"/>
          </p:nvPr>
        </p:nvSpPr>
        <p:spPr>
          <a:xfrm>
            <a:off x="0" y="1318437"/>
            <a:ext cx="8697433" cy="4597205"/>
          </a:xfrm>
          <a:prstGeom prst="rect">
            <a:avLst/>
          </a:prstGeom>
          <a:noFill/>
          <a:ln>
            <a:noFill/>
          </a:ln>
        </p:spPr>
        <p:txBody>
          <a:bodyPr spcFirstLastPara="1" wrap="square" lIns="0" tIns="163625" rIns="0" bIns="0" anchor="t" anchorCtr="0">
            <a:spAutoFit/>
          </a:bodyPr>
          <a:lstStyle/>
          <a:p>
            <a:pPr marL="469266" lvl="0" indent="-457200" algn="just">
              <a:lnSpc>
                <a:spcPct val="150000"/>
              </a:lnSpc>
              <a:spcBef>
                <a:spcPts val="0"/>
              </a:spcBef>
              <a:buClr>
                <a:srgbClr val="D9B146"/>
              </a:buClr>
              <a:buSzPts val="3200"/>
              <a:buFont typeface="Arial"/>
              <a:buChar char="•"/>
            </a:pPr>
            <a:r>
              <a:rPr lang="en-US" dirty="0">
                <a:solidFill>
                  <a:schemeClr val="tx1"/>
                </a:solidFill>
                <a:latin typeface="Times New Roman"/>
                <a:cs typeface="Times New Roman"/>
                <a:sym typeface="Arial"/>
              </a:rPr>
              <a:t>Hardware consists of everything in the physical layer of the information system. For example, hardware can  include servers, workstations, networks, telecommunications equipment, fiber-optic cables, mobile  devices, scanners, digital capture devices, and other  technology-based infrastructure.</a:t>
            </a:r>
            <a:endParaRPr dirty="0">
              <a:solidFill>
                <a:schemeClr val="tx1"/>
              </a:solidFill>
              <a:latin typeface="Times New Roman"/>
              <a:cs typeface="Times New Roman"/>
              <a:sym typeface="Arial"/>
            </a:endParaRPr>
          </a:p>
          <a:p>
            <a:pPr marL="469266" lvl="0" indent="-457200" algn="just">
              <a:lnSpc>
                <a:spcPct val="150000"/>
              </a:lnSpc>
              <a:spcBef>
                <a:spcPts val="5"/>
              </a:spcBef>
              <a:buClr>
                <a:srgbClr val="D9B146"/>
              </a:buClr>
              <a:buSzPts val="3200"/>
              <a:buFont typeface="Arial"/>
              <a:buChar char="•"/>
            </a:pPr>
            <a:r>
              <a:rPr lang="en-US" dirty="0">
                <a:solidFill>
                  <a:schemeClr val="tx1"/>
                </a:solidFill>
                <a:latin typeface="Times New Roman"/>
                <a:cs typeface="Times New Roman"/>
                <a:sym typeface="Arial"/>
              </a:rPr>
              <a:t>Software refers to the programs that control the  hardware and produce the desired information or results.</a:t>
            </a:r>
          </a:p>
          <a:p>
            <a:pPr marL="469266" lvl="0" indent="-457200" algn="just">
              <a:lnSpc>
                <a:spcPct val="150000"/>
              </a:lnSpc>
              <a:spcBef>
                <a:spcPts val="5"/>
              </a:spcBef>
              <a:buClr>
                <a:srgbClr val="D9B146"/>
              </a:buClr>
              <a:buSzPts val="3200"/>
              <a:buFont typeface="Arial"/>
              <a:buChar char="•"/>
            </a:pPr>
            <a:r>
              <a:rPr lang="en-US" dirty="0">
                <a:solidFill>
                  <a:schemeClr val="tx1"/>
                </a:solidFill>
                <a:latin typeface="Times New Roman"/>
                <a:cs typeface="Times New Roman"/>
                <a:sym typeface="Arial"/>
              </a:rPr>
              <a:t>Software consists of system software and  application</a:t>
            </a:r>
            <a:endParaRPr dirty="0">
              <a:solidFill>
                <a:schemeClr val="tx1"/>
              </a:solidFill>
              <a:latin typeface="Times New Roman"/>
              <a:cs typeface="Times New Roman"/>
              <a:sym typeface="Arial"/>
            </a:endParaRP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903"/>
        <p:cNvGrpSpPr/>
        <p:nvPr/>
      </p:nvGrpSpPr>
      <p:grpSpPr>
        <a:xfrm>
          <a:off x="0" y="0"/>
          <a:ext cx="0" cy="0"/>
          <a:chOff x="0" y="0"/>
          <a:chExt cx="0" cy="0"/>
        </a:xfrm>
      </p:grpSpPr>
      <p:sp>
        <p:nvSpPr>
          <p:cNvPr id="904" name="Google Shape;904;p138"/>
          <p:cNvSpPr txBox="1">
            <a:spLocks noGrp="1"/>
          </p:cNvSpPr>
          <p:nvPr>
            <p:ph type="title"/>
          </p:nvPr>
        </p:nvSpPr>
        <p:spPr>
          <a:xfrm>
            <a:off x="707543" y="63329"/>
            <a:ext cx="8134454" cy="553998"/>
          </a:xfrm>
        </p:spPr>
        <p:txBody>
          <a:bodyPr/>
          <a:lstStyle/>
          <a:p>
            <a:pPr lvl="0"/>
            <a:r>
              <a:rPr lang="en-US" dirty="0"/>
              <a:t>Extreme Programming (XP)</a:t>
            </a:r>
          </a:p>
        </p:txBody>
      </p:sp>
      <p:sp>
        <p:nvSpPr>
          <p:cNvPr id="905" name="Google Shape;905;p138"/>
          <p:cNvSpPr txBox="1">
            <a:spLocks noGrp="1"/>
          </p:cNvSpPr>
          <p:nvPr>
            <p:ph type="body" idx="1"/>
          </p:nvPr>
        </p:nvSpPr>
        <p:spPr>
          <a:xfrm>
            <a:off x="120313" y="952842"/>
            <a:ext cx="8587460" cy="5078313"/>
          </a:xfrm>
        </p:spPr>
        <p:txBody>
          <a:bodyPr/>
          <a:lstStyle/>
          <a:p>
            <a:pPr marL="571500" lvl="0" indent="-342900" algn="just">
              <a:lnSpc>
                <a:spcPct val="125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Extreme programming (XP) is one of the most important software development frameworks of Agile models. </a:t>
            </a:r>
          </a:p>
          <a:p>
            <a:pPr marL="571500" lvl="0" indent="-342900" algn="just">
              <a:lnSpc>
                <a:spcPct val="125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It is used to improve software quality and responsiveness to customer requirements. </a:t>
            </a:r>
          </a:p>
          <a:p>
            <a:pPr marL="571500" lvl="0" indent="-342900" algn="just">
              <a:lnSpc>
                <a:spcPct val="125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The extreme programming model recommends taking the best practices that have worked well in the past in program development projects to extreme levels. Good practices need to be practiced in extreme programming: </a:t>
            </a:r>
          </a:p>
          <a:p>
            <a:pPr marL="571500" lvl="0" indent="-342900" algn="just">
              <a:lnSpc>
                <a:spcPct val="125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Some of the good practices that have been recognized in the extreme programming model and suggested to maximize their use are given below:</a:t>
            </a: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915"/>
        <p:cNvGrpSpPr/>
        <p:nvPr/>
      </p:nvGrpSpPr>
      <p:grpSpPr>
        <a:xfrm>
          <a:off x="0" y="0"/>
          <a:ext cx="0" cy="0"/>
          <a:chOff x="0" y="0"/>
          <a:chExt cx="0" cy="0"/>
        </a:xfrm>
      </p:grpSpPr>
      <p:sp>
        <p:nvSpPr>
          <p:cNvPr id="916" name="Google Shape;916;p140"/>
          <p:cNvSpPr txBox="1">
            <a:spLocks noGrp="1"/>
          </p:cNvSpPr>
          <p:nvPr>
            <p:ph type="title"/>
          </p:nvPr>
        </p:nvSpPr>
        <p:spPr>
          <a:xfrm>
            <a:off x="707542" y="101600"/>
            <a:ext cx="7928458" cy="553998"/>
          </a:xfrm>
          <a:prstGeom prst="rect">
            <a:avLst/>
          </a:prstGeom>
          <a:noFill/>
          <a:ln>
            <a:noFill/>
          </a:ln>
        </p:spPr>
        <p:txBody>
          <a:bodyPr spcFirstLastPara="1" wrap="square" lIns="0" tIns="0" rIns="0" bIns="0" anchor="t" anchorCtr="0">
            <a:spAutoFit/>
          </a:bodyPr>
          <a:lstStyle/>
          <a:p>
            <a:pPr marL="0" lvl="0" indent="0" algn="ctr" rtl="0">
              <a:lnSpc>
                <a:spcPct val="100000"/>
              </a:lnSpc>
              <a:spcBef>
                <a:spcPts val="0"/>
              </a:spcBef>
              <a:spcAft>
                <a:spcPts val="0"/>
              </a:spcAft>
              <a:buSzPts val="1400"/>
              <a:buNone/>
            </a:pPr>
            <a:r>
              <a:rPr lang="en-US" dirty="0"/>
              <a:t>Extreme Programming (XP)</a:t>
            </a:r>
            <a:endParaRPr dirty="0"/>
          </a:p>
        </p:txBody>
      </p:sp>
      <p:sp>
        <p:nvSpPr>
          <p:cNvPr id="917" name="Google Shape;917;p140"/>
          <p:cNvSpPr txBox="1">
            <a:spLocks noGrp="1"/>
          </p:cNvSpPr>
          <p:nvPr>
            <p:ph type="body" idx="1"/>
          </p:nvPr>
        </p:nvSpPr>
        <p:spPr>
          <a:xfrm>
            <a:off x="1" y="880533"/>
            <a:ext cx="8763000" cy="5539978"/>
          </a:xfrm>
          <a:prstGeom prst="rect">
            <a:avLst/>
          </a:prstGeom>
          <a:noFill/>
          <a:ln>
            <a:noFill/>
          </a:ln>
        </p:spPr>
        <p:txBody>
          <a:bodyPr spcFirstLastPara="1" wrap="square" lIns="0" tIns="0" rIns="0" bIns="0" anchor="t" anchorCtr="0">
            <a:spAutoFit/>
          </a:bodyPr>
          <a:lstStyle/>
          <a:p>
            <a:pPr marL="457200" lvl="0" indent="-228600" algn="just" rtl="0">
              <a:lnSpc>
                <a:spcPct val="125000"/>
              </a:lnSpc>
              <a:spcBef>
                <a:spcPts val="0"/>
              </a:spcBef>
              <a:spcAft>
                <a:spcPts val="0"/>
              </a:spcAft>
              <a:buSzPts val="1400"/>
              <a:buFont typeface="Arial"/>
              <a:buChar char="•"/>
            </a:pPr>
            <a:r>
              <a:rPr lang="en-US" b="1" dirty="0">
                <a:latin typeface="Times New Roman"/>
                <a:ea typeface="Times New Roman"/>
                <a:cs typeface="Times New Roman"/>
                <a:sym typeface="Times New Roman"/>
              </a:rPr>
              <a:t>Code Review:</a:t>
            </a:r>
            <a:r>
              <a:rPr lang="en-US" dirty="0">
                <a:latin typeface="Times New Roman"/>
                <a:ea typeface="Times New Roman"/>
                <a:cs typeface="Times New Roman"/>
                <a:sym typeface="Times New Roman"/>
              </a:rPr>
              <a:t> Code review detects and corrects errors efficiently. It suggests pair programming as coding and reviewing of written code carried out by a pair of programmers who switch their works between them every hour.</a:t>
            </a:r>
            <a:endParaRPr dirty="0"/>
          </a:p>
          <a:p>
            <a:pPr marL="457200" lvl="0" indent="-228600" algn="just" rtl="0">
              <a:lnSpc>
                <a:spcPct val="125000"/>
              </a:lnSpc>
              <a:spcBef>
                <a:spcPts val="0"/>
              </a:spcBef>
              <a:spcAft>
                <a:spcPts val="0"/>
              </a:spcAft>
              <a:buSzPts val="1400"/>
              <a:buFont typeface="Arial"/>
              <a:buChar char="•"/>
            </a:pPr>
            <a:r>
              <a:rPr lang="en-US" b="1" dirty="0">
                <a:latin typeface="Times New Roman"/>
                <a:ea typeface="Times New Roman"/>
                <a:cs typeface="Times New Roman"/>
                <a:sym typeface="Times New Roman"/>
              </a:rPr>
              <a:t>Testing:</a:t>
            </a:r>
            <a:r>
              <a:rPr lang="en-US" dirty="0">
                <a:latin typeface="Times New Roman"/>
                <a:ea typeface="Times New Roman"/>
                <a:cs typeface="Times New Roman"/>
                <a:sym typeface="Times New Roman"/>
              </a:rPr>
              <a:t> Testing code helps to remove errors and improves its reliability. XP suggests test-driven development (TDD) to continually write and execute test cases. In the TDD approach test cases are written even before any code is written.</a:t>
            </a:r>
            <a:endParaRPr dirty="0"/>
          </a:p>
          <a:p>
            <a:pPr marL="457200" lvl="0" indent="-228600" algn="just" rtl="0">
              <a:lnSpc>
                <a:spcPct val="125000"/>
              </a:lnSpc>
              <a:spcBef>
                <a:spcPts val="0"/>
              </a:spcBef>
              <a:spcAft>
                <a:spcPts val="0"/>
              </a:spcAft>
              <a:buSzPts val="1400"/>
              <a:buFont typeface="Arial"/>
              <a:buChar char="•"/>
            </a:pPr>
            <a:r>
              <a:rPr lang="en-US" b="1" dirty="0">
                <a:latin typeface="Times New Roman"/>
                <a:ea typeface="Times New Roman"/>
                <a:cs typeface="Times New Roman"/>
                <a:sym typeface="Times New Roman"/>
              </a:rPr>
              <a:t>Incremental development: </a:t>
            </a:r>
            <a:r>
              <a:rPr lang="en-US" dirty="0">
                <a:latin typeface="Times New Roman"/>
                <a:ea typeface="Times New Roman"/>
                <a:cs typeface="Times New Roman"/>
                <a:sym typeface="Times New Roman"/>
              </a:rPr>
              <a:t>Incremental development is very good because customer feedback is gained and based on this development team come up with new increments every few days after each iteration.</a:t>
            </a:r>
            <a:endParaRPr dirty="0"/>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921"/>
        <p:cNvGrpSpPr/>
        <p:nvPr/>
      </p:nvGrpSpPr>
      <p:grpSpPr>
        <a:xfrm>
          <a:off x="0" y="0"/>
          <a:ext cx="0" cy="0"/>
          <a:chOff x="0" y="0"/>
          <a:chExt cx="0" cy="0"/>
        </a:xfrm>
      </p:grpSpPr>
      <p:sp>
        <p:nvSpPr>
          <p:cNvPr id="922" name="Google Shape;922;p141"/>
          <p:cNvSpPr txBox="1">
            <a:spLocks noGrp="1"/>
          </p:cNvSpPr>
          <p:nvPr>
            <p:ph type="title"/>
          </p:nvPr>
        </p:nvSpPr>
        <p:spPr>
          <a:xfrm>
            <a:off x="707542" y="101600"/>
            <a:ext cx="7928458" cy="553998"/>
          </a:xfrm>
          <a:prstGeom prst="rect">
            <a:avLst/>
          </a:prstGeom>
          <a:noFill/>
          <a:ln>
            <a:noFill/>
          </a:ln>
        </p:spPr>
        <p:txBody>
          <a:bodyPr spcFirstLastPara="1" wrap="square" lIns="0" tIns="0" rIns="0" bIns="0" anchor="t" anchorCtr="0">
            <a:spAutoFit/>
          </a:bodyPr>
          <a:lstStyle/>
          <a:p>
            <a:pPr marL="0" lvl="0" indent="0" algn="ctr" rtl="0">
              <a:lnSpc>
                <a:spcPct val="100000"/>
              </a:lnSpc>
              <a:spcBef>
                <a:spcPts val="0"/>
              </a:spcBef>
              <a:spcAft>
                <a:spcPts val="0"/>
              </a:spcAft>
              <a:buSzPts val="1400"/>
              <a:buNone/>
            </a:pPr>
            <a:r>
              <a:rPr lang="en-US" dirty="0"/>
              <a:t>Extreme Programming (XP)</a:t>
            </a:r>
            <a:endParaRPr dirty="0"/>
          </a:p>
        </p:txBody>
      </p:sp>
      <p:sp>
        <p:nvSpPr>
          <p:cNvPr id="923" name="Google Shape;923;p141"/>
          <p:cNvSpPr txBox="1">
            <a:spLocks noGrp="1"/>
          </p:cNvSpPr>
          <p:nvPr>
            <p:ph type="body" idx="1"/>
          </p:nvPr>
        </p:nvSpPr>
        <p:spPr>
          <a:xfrm>
            <a:off x="1" y="880533"/>
            <a:ext cx="8763000" cy="3693319"/>
          </a:xfrm>
          <a:prstGeom prst="rect">
            <a:avLst/>
          </a:prstGeom>
          <a:noFill/>
          <a:ln>
            <a:noFill/>
          </a:ln>
        </p:spPr>
        <p:txBody>
          <a:bodyPr spcFirstLastPara="1" wrap="square" lIns="0" tIns="0" rIns="0" bIns="0" anchor="t" anchorCtr="0">
            <a:spAutoFit/>
          </a:bodyPr>
          <a:lstStyle/>
          <a:p>
            <a:pPr marL="457200" lvl="0" indent="-228600" algn="just" rtl="0">
              <a:lnSpc>
                <a:spcPct val="125000"/>
              </a:lnSpc>
              <a:spcBef>
                <a:spcPts val="0"/>
              </a:spcBef>
              <a:spcAft>
                <a:spcPts val="0"/>
              </a:spcAft>
              <a:buSzPts val="1400"/>
              <a:buFont typeface="Arial"/>
              <a:buChar char="•"/>
            </a:pPr>
            <a:r>
              <a:rPr lang="en-US" b="1">
                <a:latin typeface="Times New Roman"/>
                <a:ea typeface="Times New Roman"/>
                <a:cs typeface="Times New Roman"/>
                <a:sym typeface="Times New Roman"/>
              </a:rPr>
              <a:t>Simplicity: </a:t>
            </a:r>
            <a:r>
              <a:rPr lang="en-US">
                <a:latin typeface="Times New Roman"/>
                <a:ea typeface="Times New Roman"/>
                <a:cs typeface="Times New Roman"/>
                <a:sym typeface="Times New Roman"/>
              </a:rPr>
              <a:t>Simplicity makes it easier to develop good quality code as well as to test and debug it.</a:t>
            </a:r>
            <a:endParaRPr/>
          </a:p>
          <a:p>
            <a:pPr marL="457200" lvl="0" indent="-228600" algn="just" rtl="0">
              <a:lnSpc>
                <a:spcPct val="125000"/>
              </a:lnSpc>
              <a:spcBef>
                <a:spcPts val="0"/>
              </a:spcBef>
              <a:spcAft>
                <a:spcPts val="0"/>
              </a:spcAft>
              <a:buSzPts val="1400"/>
              <a:buFont typeface="Arial"/>
              <a:buChar char="•"/>
            </a:pPr>
            <a:r>
              <a:rPr lang="en-US" b="1">
                <a:latin typeface="Times New Roman"/>
                <a:ea typeface="Times New Roman"/>
                <a:cs typeface="Times New Roman"/>
                <a:sym typeface="Times New Roman"/>
              </a:rPr>
              <a:t>Design: </a:t>
            </a:r>
            <a:r>
              <a:rPr lang="en-US">
                <a:latin typeface="Times New Roman"/>
                <a:ea typeface="Times New Roman"/>
                <a:cs typeface="Times New Roman"/>
                <a:sym typeface="Times New Roman"/>
              </a:rPr>
              <a:t>Good quality design is important to develop a good quality software. So, everybody should design daily.</a:t>
            </a:r>
            <a:endParaRPr/>
          </a:p>
          <a:p>
            <a:pPr marL="457200" lvl="0" indent="-228600" algn="just" rtl="0">
              <a:lnSpc>
                <a:spcPct val="125000"/>
              </a:lnSpc>
              <a:spcBef>
                <a:spcPts val="0"/>
              </a:spcBef>
              <a:spcAft>
                <a:spcPts val="0"/>
              </a:spcAft>
              <a:buSzPts val="1400"/>
              <a:buFont typeface="Arial"/>
              <a:buChar char="•"/>
            </a:pPr>
            <a:r>
              <a:rPr lang="en-US" b="1">
                <a:latin typeface="Times New Roman"/>
                <a:ea typeface="Times New Roman"/>
                <a:cs typeface="Times New Roman"/>
                <a:sym typeface="Times New Roman"/>
              </a:rPr>
              <a:t>Integration testing:</a:t>
            </a:r>
            <a:r>
              <a:rPr lang="en-US">
                <a:latin typeface="Times New Roman"/>
                <a:ea typeface="Times New Roman"/>
                <a:cs typeface="Times New Roman"/>
                <a:sym typeface="Times New Roman"/>
              </a:rPr>
              <a:t> It helps to identify bugs at the interfaces of different functionalities. Extreme programming suggests that the developers should achieve continuous integration by building and performing integration testing several times a day.</a:t>
            </a:r>
            <a:endParaRP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876F63-2A95-C406-9C71-387934EA077F}"/>
              </a:ext>
            </a:extLst>
          </p:cNvPr>
          <p:cNvSpPr>
            <a:spLocks noGrp="1"/>
          </p:cNvSpPr>
          <p:nvPr>
            <p:ph type="title"/>
          </p:nvPr>
        </p:nvSpPr>
        <p:spPr>
          <a:xfrm>
            <a:off x="763399" y="80107"/>
            <a:ext cx="8053430" cy="430887"/>
          </a:xfrm>
        </p:spPr>
        <p:txBody>
          <a:bodyPr/>
          <a:lstStyle/>
          <a:p>
            <a:r>
              <a:rPr lang="en-US" sz="2800" b="1" dirty="0">
                <a:latin typeface="Times New Roman" panose="02020603050405020304" pitchFamily="18" charset="0"/>
                <a:cs typeface="Times New Roman" panose="02020603050405020304" pitchFamily="18" charset="0"/>
              </a:rPr>
              <a:t>Basic principles of </a:t>
            </a:r>
            <a:r>
              <a:rPr lang="en-US" sz="2800" dirty="0"/>
              <a:t>Extreme Programming (XP)</a:t>
            </a:r>
          </a:p>
        </p:txBody>
      </p:sp>
      <p:sp>
        <p:nvSpPr>
          <p:cNvPr id="3" name="Text Placeholder 2">
            <a:extLst>
              <a:ext uri="{FF2B5EF4-FFF2-40B4-BE49-F238E27FC236}">
                <a16:creationId xmlns:a16="http://schemas.microsoft.com/office/drawing/2014/main" id="{27A6F19F-6B87-A6E1-6E2D-C61B88286F09}"/>
              </a:ext>
            </a:extLst>
          </p:cNvPr>
          <p:cNvSpPr>
            <a:spLocks noGrp="1"/>
          </p:cNvSpPr>
          <p:nvPr>
            <p:ph type="body" idx="1"/>
          </p:nvPr>
        </p:nvSpPr>
        <p:spPr>
          <a:xfrm>
            <a:off x="75502" y="776565"/>
            <a:ext cx="8345118" cy="5170646"/>
          </a:xfrm>
        </p:spPr>
        <p:txBody>
          <a:bodyPr/>
          <a:lstStyle/>
          <a:p>
            <a:pPr marL="571500" indent="-34290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XP is based on the frequent iteration through which the developers implement User Stories. User stories are simple and informal statements of the customer about the functionalities needed. </a:t>
            </a:r>
          </a:p>
          <a:p>
            <a:pPr marL="571500" indent="-34290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A User Story is a conventional description by the user of a feature of the required system. It does not mention finer details such as the different scenarios that can occur. </a:t>
            </a:r>
          </a:p>
          <a:p>
            <a:pPr marL="571500" indent="-34290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Based on User stories, the project team proposes Metaphors. Metaphors are a common vision of how the system would work. </a:t>
            </a:r>
          </a:p>
          <a:p>
            <a:pPr marL="571500" indent="-34290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The development team may decide to build a Spike for some features. A Spike is a very simple program that is constructed to explore the suitability of a solution being proposed. It can be considered similar to a prototype. </a:t>
            </a:r>
          </a:p>
        </p:txBody>
      </p:sp>
    </p:spTree>
    <p:extLst>
      <p:ext uri="{BB962C8B-B14F-4D97-AF65-F5344CB8AC3E}">
        <p14:creationId xmlns:p14="http://schemas.microsoft.com/office/powerpoint/2010/main" val="323049889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FFFD7B-3719-8CA5-B21C-C9D9A7390F4D}"/>
              </a:ext>
            </a:extLst>
          </p:cNvPr>
          <p:cNvSpPr>
            <a:spLocks noGrp="1"/>
          </p:cNvSpPr>
          <p:nvPr>
            <p:ph type="title"/>
          </p:nvPr>
        </p:nvSpPr>
        <p:spPr>
          <a:xfrm>
            <a:off x="352338" y="64099"/>
            <a:ext cx="8506436" cy="830997"/>
          </a:xfrm>
        </p:spPr>
        <p:txBody>
          <a:bodyPr/>
          <a:lstStyle/>
          <a:p>
            <a:r>
              <a:rPr lang="en-US" sz="1800" dirty="0">
                <a:latin typeface="Times New Roman" panose="02020603050405020304" pitchFamily="18" charset="0"/>
                <a:cs typeface="Times New Roman" panose="02020603050405020304" pitchFamily="18" charset="0"/>
              </a:rPr>
              <a:t>Some of the basic activities that are followed during software development by using the XP model are given below: </a:t>
            </a:r>
            <a:r>
              <a:rPr lang="en-US" sz="1800" dirty="0"/>
              <a:t>Extreme Programming (XP)</a:t>
            </a:r>
          </a:p>
        </p:txBody>
      </p:sp>
      <p:sp>
        <p:nvSpPr>
          <p:cNvPr id="3" name="Text Placeholder 2">
            <a:extLst>
              <a:ext uri="{FF2B5EF4-FFF2-40B4-BE49-F238E27FC236}">
                <a16:creationId xmlns:a16="http://schemas.microsoft.com/office/drawing/2014/main" id="{9AFD89EF-93BA-DCE4-ED89-BAE5BB2F9938}"/>
              </a:ext>
            </a:extLst>
          </p:cNvPr>
          <p:cNvSpPr>
            <a:spLocks noGrp="1"/>
          </p:cNvSpPr>
          <p:nvPr>
            <p:ph type="body" idx="1"/>
          </p:nvPr>
        </p:nvSpPr>
        <p:spPr>
          <a:xfrm>
            <a:off x="285226" y="869267"/>
            <a:ext cx="8649049" cy="6124754"/>
          </a:xfrm>
        </p:spPr>
        <p:txBody>
          <a:bodyPr/>
          <a:lstStyle/>
          <a:p>
            <a:pPr algn="just">
              <a:buFont typeface="Arial" panose="020B0604020202020204" pitchFamily="34" charset="0"/>
              <a:buChar char="•"/>
            </a:pPr>
            <a:r>
              <a:rPr lang="en-US" sz="1800" b="1" dirty="0">
                <a:latin typeface="Times New Roman" panose="02020603050405020304" pitchFamily="18" charset="0"/>
                <a:cs typeface="Times New Roman" panose="02020603050405020304" pitchFamily="18" charset="0"/>
              </a:rPr>
              <a:t>Coding:</a:t>
            </a:r>
            <a:r>
              <a:rPr lang="en-US" sz="1800" dirty="0">
                <a:latin typeface="Times New Roman" panose="02020603050405020304" pitchFamily="18" charset="0"/>
                <a:cs typeface="Times New Roman" panose="02020603050405020304" pitchFamily="18" charset="0"/>
              </a:rPr>
              <a:t> The concept of coding which is used in the XP model is slightly different from traditional coding. Here, the coding activity includes drawing diagrams (modeling) that will be transformed into code, scripting a web-based system, and choosing among several alternative solutions.</a:t>
            </a:r>
          </a:p>
          <a:p>
            <a:pPr algn="just">
              <a:buFont typeface="Arial" panose="020B0604020202020204" pitchFamily="34" charset="0"/>
              <a:buChar char="•"/>
            </a:pPr>
            <a:r>
              <a:rPr lang="en-US" sz="1800" b="1" dirty="0">
                <a:latin typeface="Times New Roman" panose="02020603050405020304" pitchFamily="18" charset="0"/>
                <a:cs typeface="Times New Roman" panose="02020603050405020304" pitchFamily="18" charset="0"/>
              </a:rPr>
              <a:t>Testing:</a:t>
            </a:r>
            <a:r>
              <a:rPr lang="en-US" sz="1800" dirty="0">
                <a:latin typeface="Times New Roman" panose="02020603050405020304" pitchFamily="18" charset="0"/>
                <a:cs typeface="Times New Roman" panose="02020603050405020304" pitchFamily="18" charset="0"/>
              </a:rPr>
              <a:t> XP model gives high importance to testing and considers it to be the primary factor to develop fault-free software.</a:t>
            </a:r>
          </a:p>
          <a:p>
            <a:pPr algn="just">
              <a:buFont typeface="Arial" panose="020B0604020202020204" pitchFamily="34" charset="0"/>
              <a:buChar char="•"/>
            </a:pPr>
            <a:r>
              <a:rPr lang="en-US" sz="1800" b="1" dirty="0">
                <a:latin typeface="Times New Roman" panose="02020603050405020304" pitchFamily="18" charset="0"/>
                <a:cs typeface="Times New Roman" panose="02020603050405020304" pitchFamily="18" charset="0"/>
              </a:rPr>
              <a:t>Listening:</a:t>
            </a:r>
            <a:r>
              <a:rPr lang="en-US" sz="1800" dirty="0">
                <a:latin typeface="Times New Roman" panose="02020603050405020304" pitchFamily="18" charset="0"/>
                <a:cs typeface="Times New Roman" panose="02020603050405020304" pitchFamily="18" charset="0"/>
              </a:rPr>
              <a:t> The developers need to carefully listen to the customers if they have to develop good quality software. Sometimes programmers may not have the depth knowledge of the system to be developed. So, the programmers should understand properly the functionality of the system and they have to listen to the customers.</a:t>
            </a:r>
          </a:p>
          <a:p>
            <a:pPr algn="just">
              <a:buFont typeface="Arial" panose="020B0604020202020204" pitchFamily="34" charset="0"/>
              <a:buChar char="•"/>
            </a:pPr>
            <a:r>
              <a:rPr lang="en-US" sz="1800" b="1" dirty="0">
                <a:latin typeface="Times New Roman" panose="02020603050405020304" pitchFamily="18" charset="0"/>
                <a:cs typeface="Times New Roman" panose="02020603050405020304" pitchFamily="18" charset="0"/>
              </a:rPr>
              <a:t>Designing:</a:t>
            </a:r>
            <a:r>
              <a:rPr lang="en-US" sz="1800" dirty="0">
                <a:latin typeface="Times New Roman" panose="02020603050405020304" pitchFamily="18" charset="0"/>
                <a:cs typeface="Times New Roman" panose="02020603050405020304" pitchFamily="18" charset="0"/>
              </a:rPr>
              <a:t> Without a proper design, a system implementation becomes too complex and very difficult to understand the solution, thus making maintenance expensive. A good design results elimination of complex dependencies within a system. So, effective use of suitable design is emphasized.</a:t>
            </a:r>
          </a:p>
          <a:p>
            <a:pPr algn="just">
              <a:buFont typeface="Arial" panose="020B0604020202020204" pitchFamily="34" charset="0"/>
              <a:buChar char="•"/>
            </a:pPr>
            <a:r>
              <a:rPr lang="en-US" sz="1800" b="1" dirty="0">
                <a:latin typeface="Times New Roman" panose="02020603050405020304" pitchFamily="18" charset="0"/>
                <a:cs typeface="Times New Roman" panose="02020603050405020304" pitchFamily="18" charset="0"/>
              </a:rPr>
              <a:t>Feedback:</a:t>
            </a:r>
            <a:r>
              <a:rPr lang="en-US" sz="1800" dirty="0">
                <a:latin typeface="Times New Roman" panose="02020603050405020304" pitchFamily="18" charset="0"/>
                <a:cs typeface="Times New Roman" panose="02020603050405020304" pitchFamily="18" charset="0"/>
              </a:rPr>
              <a:t> One of the most important aspects of the XP model is to gain feedback to understand the exact customer needs. Frequent contact with the customer makes the development effective.</a:t>
            </a:r>
          </a:p>
          <a:p>
            <a:pPr algn="just">
              <a:buFont typeface="Arial" panose="020B0604020202020204" pitchFamily="34" charset="0"/>
              <a:buChar char="•"/>
            </a:pPr>
            <a:r>
              <a:rPr lang="en-US" sz="1800" b="1" dirty="0">
                <a:latin typeface="Times New Roman" panose="02020603050405020304" pitchFamily="18" charset="0"/>
                <a:cs typeface="Times New Roman" panose="02020603050405020304" pitchFamily="18" charset="0"/>
              </a:rPr>
              <a:t>Simplicity:</a:t>
            </a:r>
            <a:r>
              <a:rPr lang="en-US" sz="1800" dirty="0">
                <a:latin typeface="Times New Roman" panose="02020603050405020304" pitchFamily="18" charset="0"/>
                <a:cs typeface="Times New Roman" panose="02020603050405020304" pitchFamily="18" charset="0"/>
              </a:rPr>
              <a:t> The main principle of the XP model is to develop a simple system that will work efficiently in the present time, rather than trying to build something that would take time and may never be used. It focuses on some specific features that are immediately needed, rather than engaging time and effort on speculations of future requirements.</a:t>
            </a:r>
          </a:p>
          <a:p>
            <a:endParaRPr lang="en-US" sz="2000" dirty="0"/>
          </a:p>
        </p:txBody>
      </p:sp>
    </p:spTree>
    <p:extLst>
      <p:ext uri="{BB962C8B-B14F-4D97-AF65-F5344CB8AC3E}">
        <p14:creationId xmlns:p14="http://schemas.microsoft.com/office/powerpoint/2010/main" val="295745391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927"/>
        <p:cNvGrpSpPr/>
        <p:nvPr/>
      </p:nvGrpSpPr>
      <p:grpSpPr>
        <a:xfrm>
          <a:off x="0" y="0"/>
          <a:ext cx="0" cy="0"/>
          <a:chOff x="0" y="0"/>
          <a:chExt cx="0" cy="0"/>
        </a:xfrm>
      </p:grpSpPr>
      <p:sp>
        <p:nvSpPr>
          <p:cNvPr id="928" name="Google Shape;928;p142"/>
          <p:cNvSpPr txBox="1">
            <a:spLocks noGrp="1"/>
          </p:cNvSpPr>
          <p:nvPr>
            <p:ph type="title"/>
          </p:nvPr>
        </p:nvSpPr>
        <p:spPr>
          <a:xfrm>
            <a:off x="707542" y="101600"/>
            <a:ext cx="7928458" cy="1107996"/>
          </a:xfrm>
          <a:prstGeom prst="rect">
            <a:avLst/>
          </a:prstGeom>
          <a:noFill/>
          <a:ln>
            <a:noFill/>
          </a:ln>
        </p:spPr>
        <p:txBody>
          <a:bodyPr spcFirstLastPara="1" wrap="square" lIns="0" tIns="0" rIns="0" bIns="0" anchor="t" anchorCtr="0">
            <a:spAutoFit/>
          </a:bodyPr>
          <a:lstStyle/>
          <a:p>
            <a:pPr marL="0" lvl="0" indent="0" algn="ctr" rtl="0">
              <a:lnSpc>
                <a:spcPct val="100000"/>
              </a:lnSpc>
              <a:spcBef>
                <a:spcPts val="0"/>
              </a:spcBef>
              <a:spcAft>
                <a:spcPts val="0"/>
              </a:spcAft>
              <a:buSzPts val="1400"/>
              <a:buNone/>
            </a:pPr>
            <a:r>
              <a:rPr lang="en-US"/>
              <a:t>Application of Extreme Programming (XP)</a:t>
            </a:r>
            <a:endParaRPr/>
          </a:p>
        </p:txBody>
      </p:sp>
      <p:sp>
        <p:nvSpPr>
          <p:cNvPr id="929" name="Google Shape;929;p142"/>
          <p:cNvSpPr txBox="1">
            <a:spLocks noGrp="1"/>
          </p:cNvSpPr>
          <p:nvPr>
            <p:ph type="body" idx="1"/>
          </p:nvPr>
        </p:nvSpPr>
        <p:spPr>
          <a:xfrm>
            <a:off x="190500" y="1582340"/>
            <a:ext cx="8763000" cy="4431983"/>
          </a:xfrm>
          <a:prstGeom prst="rect">
            <a:avLst/>
          </a:prstGeom>
          <a:noFill/>
          <a:ln>
            <a:noFill/>
          </a:ln>
        </p:spPr>
        <p:txBody>
          <a:bodyPr spcFirstLastPara="1" wrap="square" lIns="0" tIns="0" rIns="0" bIns="0" anchor="t" anchorCtr="0">
            <a:spAutoFit/>
          </a:bodyPr>
          <a:lstStyle/>
          <a:p>
            <a:pPr marL="457200" lvl="0" indent="-228600" algn="just" rtl="0">
              <a:lnSpc>
                <a:spcPct val="150000"/>
              </a:lnSpc>
              <a:spcBef>
                <a:spcPts val="0"/>
              </a:spcBef>
              <a:spcAft>
                <a:spcPts val="0"/>
              </a:spcAft>
              <a:buSzPts val="1400"/>
              <a:buNone/>
            </a:pPr>
            <a:r>
              <a:rPr lang="en-US">
                <a:latin typeface="Times New Roman"/>
                <a:ea typeface="Times New Roman"/>
                <a:cs typeface="Times New Roman"/>
                <a:sym typeface="Times New Roman"/>
              </a:rPr>
              <a:t>Some of the projects that are suitable to develop using XP model are given below:</a:t>
            </a:r>
            <a:endParaRPr/>
          </a:p>
          <a:p>
            <a:pPr marL="457200" lvl="0" indent="-228600" algn="just" rtl="0">
              <a:lnSpc>
                <a:spcPct val="150000"/>
              </a:lnSpc>
              <a:spcBef>
                <a:spcPts val="0"/>
              </a:spcBef>
              <a:spcAft>
                <a:spcPts val="0"/>
              </a:spcAft>
              <a:buSzPts val="1400"/>
              <a:buFont typeface="Arial"/>
              <a:buChar char="•"/>
            </a:pPr>
            <a:r>
              <a:rPr lang="en-US" b="1">
                <a:latin typeface="Times New Roman"/>
                <a:ea typeface="Times New Roman"/>
                <a:cs typeface="Times New Roman"/>
                <a:sym typeface="Times New Roman"/>
              </a:rPr>
              <a:t>Small projects:</a:t>
            </a:r>
            <a:r>
              <a:rPr lang="en-US">
                <a:latin typeface="Times New Roman"/>
                <a:ea typeface="Times New Roman"/>
                <a:cs typeface="Times New Roman"/>
                <a:sym typeface="Times New Roman"/>
              </a:rPr>
              <a:t> XP model is very useful in small projects consisting of small teams as face to face meeting is easier to achieve.</a:t>
            </a:r>
            <a:endParaRPr/>
          </a:p>
          <a:p>
            <a:pPr marL="457200" lvl="0" indent="-228600" algn="just" rtl="0">
              <a:lnSpc>
                <a:spcPct val="150000"/>
              </a:lnSpc>
              <a:spcBef>
                <a:spcPts val="0"/>
              </a:spcBef>
              <a:spcAft>
                <a:spcPts val="0"/>
              </a:spcAft>
              <a:buSzPts val="1400"/>
              <a:buFont typeface="Arial"/>
              <a:buChar char="•"/>
            </a:pPr>
            <a:r>
              <a:rPr lang="en-US" b="1">
                <a:latin typeface="Times New Roman"/>
                <a:ea typeface="Times New Roman"/>
                <a:cs typeface="Times New Roman"/>
                <a:sym typeface="Times New Roman"/>
              </a:rPr>
              <a:t>Projects involving new technology or Research projects:</a:t>
            </a:r>
            <a:r>
              <a:rPr lang="en-US">
                <a:latin typeface="Times New Roman"/>
                <a:ea typeface="Times New Roman"/>
                <a:cs typeface="Times New Roman"/>
                <a:sym typeface="Times New Roman"/>
              </a:rPr>
              <a:t> This type of projects face changing of requirements rapidly and technical problems. So XP model is used to complete this type of projects.</a:t>
            </a:r>
            <a:endParaRP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Shape 933"/>
        <p:cNvGrpSpPr/>
        <p:nvPr/>
      </p:nvGrpSpPr>
      <p:grpSpPr>
        <a:xfrm>
          <a:off x="0" y="0"/>
          <a:ext cx="0" cy="0"/>
          <a:chOff x="0" y="0"/>
          <a:chExt cx="0" cy="0"/>
        </a:xfrm>
      </p:grpSpPr>
      <p:sp>
        <p:nvSpPr>
          <p:cNvPr id="934" name="Google Shape;934;p117"/>
          <p:cNvSpPr txBox="1">
            <a:spLocks noGrp="1"/>
          </p:cNvSpPr>
          <p:nvPr>
            <p:ph type="title"/>
          </p:nvPr>
        </p:nvSpPr>
        <p:spPr>
          <a:xfrm>
            <a:off x="457200" y="381000"/>
            <a:ext cx="8153399" cy="553998"/>
          </a:xfrm>
          <a:prstGeom prst="rect">
            <a:avLst/>
          </a:prstGeom>
          <a:noFill/>
          <a:ln>
            <a:noFill/>
          </a:ln>
        </p:spPr>
        <p:txBody>
          <a:bodyPr spcFirstLastPara="1" wrap="square" lIns="0" tIns="0" rIns="0" bIns="0" anchor="t" anchorCtr="0">
            <a:spAutoFit/>
          </a:bodyPr>
          <a:lstStyle/>
          <a:p>
            <a:pPr marL="0" lvl="0" indent="0" algn="ctr" rtl="0">
              <a:lnSpc>
                <a:spcPct val="100000"/>
              </a:lnSpc>
              <a:spcBef>
                <a:spcPts val="0"/>
              </a:spcBef>
              <a:spcAft>
                <a:spcPts val="0"/>
              </a:spcAft>
              <a:buSzPts val="1400"/>
              <a:buNone/>
            </a:pPr>
            <a:r>
              <a:rPr lang="en-US"/>
              <a:t>Service-Oriented Architecture</a:t>
            </a:r>
            <a:endParaRPr/>
          </a:p>
        </p:txBody>
      </p:sp>
      <p:sp>
        <p:nvSpPr>
          <p:cNvPr id="935" name="Google Shape;935;p117"/>
          <p:cNvSpPr txBox="1">
            <a:spLocks noGrp="1"/>
          </p:cNvSpPr>
          <p:nvPr>
            <p:ph type="body" idx="1"/>
          </p:nvPr>
        </p:nvSpPr>
        <p:spPr>
          <a:xfrm>
            <a:off x="304800" y="1322273"/>
            <a:ext cx="8610600" cy="5747727"/>
          </a:xfrm>
          <a:prstGeom prst="rect">
            <a:avLst/>
          </a:prstGeom>
          <a:noFill/>
          <a:ln>
            <a:noFill/>
          </a:ln>
        </p:spPr>
        <p:txBody>
          <a:bodyPr spcFirstLastPara="1" wrap="square" lIns="0" tIns="0" rIns="0" bIns="0" anchor="t" anchorCtr="0">
            <a:spAutoFit/>
          </a:bodyPr>
          <a:lstStyle/>
          <a:p>
            <a:pPr marL="342900" lvl="0" indent="-342900" algn="just" rtl="0">
              <a:lnSpc>
                <a:spcPct val="150000"/>
              </a:lnSpc>
              <a:spcBef>
                <a:spcPts val="0"/>
              </a:spcBef>
              <a:spcAft>
                <a:spcPts val="0"/>
              </a:spcAft>
              <a:buClr>
                <a:srgbClr val="252525"/>
              </a:buClr>
              <a:buSzPts val="2400"/>
              <a:buFont typeface="Arial"/>
              <a:buChar char="•"/>
            </a:pPr>
            <a:r>
              <a:rPr lang="en-US"/>
              <a:t>Service-Oriented Architecture (SOA) is an architectural approach in which applications make use of services available in the network. In this architecture, services are provided to form applications, through a communication call over the internet. </a:t>
            </a:r>
            <a:endParaRPr/>
          </a:p>
          <a:p>
            <a:pPr marL="800100" lvl="1" indent="-342900" algn="just" rtl="0">
              <a:lnSpc>
                <a:spcPct val="125000"/>
              </a:lnSpc>
              <a:spcBef>
                <a:spcPts val="0"/>
              </a:spcBef>
              <a:spcAft>
                <a:spcPts val="0"/>
              </a:spcAft>
              <a:buSzPts val="1800"/>
              <a:buFont typeface="Arial"/>
              <a:buChar char="•"/>
            </a:pPr>
            <a:r>
              <a:rPr lang="en-US">
                <a:latin typeface="Times New Roman"/>
                <a:ea typeface="Times New Roman"/>
                <a:cs typeface="Times New Roman"/>
                <a:sym typeface="Times New Roman"/>
              </a:rPr>
              <a:t>SOA allows users to combine a large number of facilities from existing services to form applications.</a:t>
            </a:r>
            <a:endParaRPr/>
          </a:p>
          <a:p>
            <a:pPr marL="800100" lvl="1" indent="-342900" algn="just" rtl="0">
              <a:lnSpc>
                <a:spcPct val="125000"/>
              </a:lnSpc>
              <a:spcBef>
                <a:spcPts val="0"/>
              </a:spcBef>
              <a:spcAft>
                <a:spcPts val="0"/>
              </a:spcAft>
              <a:buSzPts val="1800"/>
              <a:buFont typeface="Arial"/>
              <a:buChar char="•"/>
            </a:pPr>
            <a:r>
              <a:rPr lang="en-US">
                <a:latin typeface="Times New Roman"/>
                <a:ea typeface="Times New Roman"/>
                <a:cs typeface="Times New Roman"/>
                <a:sym typeface="Times New Roman"/>
              </a:rPr>
              <a:t>SOA encompasses a set of design principles that structure system development and provide means for integrating components into a coherent and decentralized system.</a:t>
            </a:r>
            <a:endParaRPr/>
          </a:p>
          <a:p>
            <a:pPr marL="800100" lvl="1" indent="-342900" algn="just" rtl="0">
              <a:lnSpc>
                <a:spcPct val="125000"/>
              </a:lnSpc>
              <a:spcBef>
                <a:spcPts val="0"/>
              </a:spcBef>
              <a:spcAft>
                <a:spcPts val="0"/>
              </a:spcAft>
              <a:buSzPts val="1800"/>
              <a:buFont typeface="Arial"/>
              <a:buChar char="•"/>
            </a:pPr>
            <a:r>
              <a:rPr lang="en-US">
                <a:latin typeface="Times New Roman"/>
                <a:ea typeface="Times New Roman"/>
                <a:cs typeface="Times New Roman"/>
                <a:sym typeface="Times New Roman"/>
              </a:rPr>
              <a:t>SOA based computing packages functionalities into a set of interoperable services, which can be integrated into different software systems belonging to separate business domains.</a:t>
            </a:r>
            <a:endParaRPr/>
          </a:p>
          <a:p>
            <a:pPr marL="342900" lvl="0" indent="-190500" algn="just" rtl="0">
              <a:lnSpc>
                <a:spcPct val="150000"/>
              </a:lnSpc>
              <a:spcBef>
                <a:spcPts val="0"/>
              </a:spcBef>
              <a:spcAft>
                <a:spcPts val="0"/>
              </a:spcAft>
              <a:buClr>
                <a:srgbClr val="252525"/>
              </a:buClr>
              <a:buSzPts val="2400"/>
              <a:buFont typeface="Arial"/>
              <a:buNone/>
            </a:pPr>
            <a:endParaRP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Shape 939"/>
        <p:cNvGrpSpPr/>
        <p:nvPr/>
      </p:nvGrpSpPr>
      <p:grpSpPr>
        <a:xfrm>
          <a:off x="0" y="0"/>
          <a:ext cx="0" cy="0"/>
          <a:chOff x="0" y="0"/>
          <a:chExt cx="0" cy="0"/>
        </a:xfrm>
      </p:grpSpPr>
      <p:sp>
        <p:nvSpPr>
          <p:cNvPr id="940" name="Google Shape;940;p118"/>
          <p:cNvSpPr txBox="1">
            <a:spLocks noGrp="1"/>
          </p:cNvSpPr>
          <p:nvPr>
            <p:ph type="title"/>
          </p:nvPr>
        </p:nvSpPr>
        <p:spPr>
          <a:xfrm>
            <a:off x="457200" y="381000"/>
            <a:ext cx="8153399" cy="553998"/>
          </a:xfrm>
          <a:prstGeom prst="rect">
            <a:avLst/>
          </a:prstGeom>
          <a:noFill/>
          <a:ln>
            <a:noFill/>
          </a:ln>
        </p:spPr>
        <p:txBody>
          <a:bodyPr spcFirstLastPara="1" wrap="square" lIns="0" tIns="0" rIns="0" bIns="0" anchor="t" anchorCtr="0">
            <a:spAutoFit/>
          </a:bodyPr>
          <a:lstStyle/>
          <a:p>
            <a:pPr marL="0" lvl="0" indent="0" algn="ctr" rtl="0">
              <a:lnSpc>
                <a:spcPct val="100000"/>
              </a:lnSpc>
              <a:spcBef>
                <a:spcPts val="0"/>
              </a:spcBef>
              <a:spcAft>
                <a:spcPts val="0"/>
              </a:spcAft>
              <a:buSzPts val="1400"/>
              <a:buNone/>
            </a:pPr>
            <a:r>
              <a:rPr lang="en-US"/>
              <a:t>Service-Oriented Architecture</a:t>
            </a:r>
            <a:endParaRPr/>
          </a:p>
        </p:txBody>
      </p:sp>
      <p:sp>
        <p:nvSpPr>
          <p:cNvPr id="941" name="Google Shape;941;p118"/>
          <p:cNvSpPr txBox="1">
            <a:spLocks noGrp="1"/>
          </p:cNvSpPr>
          <p:nvPr>
            <p:ph type="body" idx="1"/>
          </p:nvPr>
        </p:nvSpPr>
        <p:spPr>
          <a:xfrm>
            <a:off x="304800" y="1371600"/>
            <a:ext cx="8610600" cy="4339650"/>
          </a:xfrm>
          <a:prstGeom prst="rect">
            <a:avLst/>
          </a:prstGeom>
          <a:noFill/>
          <a:ln>
            <a:noFill/>
          </a:ln>
        </p:spPr>
        <p:txBody>
          <a:bodyPr spcFirstLastPara="1" wrap="square" lIns="0" tIns="0" rIns="0" bIns="0" anchor="t" anchorCtr="0">
            <a:spAutoFit/>
          </a:bodyPr>
          <a:lstStyle/>
          <a:p>
            <a:pPr marL="342900" lvl="0" indent="-342900" algn="just" rtl="0">
              <a:lnSpc>
                <a:spcPct val="150000"/>
              </a:lnSpc>
              <a:spcBef>
                <a:spcPts val="0"/>
              </a:spcBef>
              <a:spcAft>
                <a:spcPts val="0"/>
              </a:spcAft>
              <a:buClr>
                <a:srgbClr val="252525"/>
              </a:buClr>
              <a:buSzPts val="2400"/>
              <a:buFont typeface="Arial"/>
              <a:buChar char="•"/>
            </a:pPr>
            <a:r>
              <a:rPr lang="en-US">
                <a:latin typeface="Times New Roman"/>
                <a:ea typeface="Times New Roman"/>
                <a:cs typeface="Times New Roman"/>
                <a:sym typeface="Times New Roman"/>
              </a:rPr>
              <a:t>There are two major roles within Service-oriented Architecture: </a:t>
            </a:r>
            <a:endParaRPr/>
          </a:p>
          <a:p>
            <a:pPr marL="342900" lvl="0" indent="-342900" algn="just" rtl="0">
              <a:lnSpc>
                <a:spcPct val="150000"/>
              </a:lnSpc>
              <a:spcBef>
                <a:spcPts val="0"/>
              </a:spcBef>
              <a:spcAft>
                <a:spcPts val="0"/>
              </a:spcAft>
              <a:buClr>
                <a:srgbClr val="252525"/>
              </a:buClr>
              <a:buSzPts val="2400"/>
              <a:buFont typeface="Arial"/>
              <a:buChar char="•"/>
            </a:pPr>
            <a:r>
              <a:rPr lang="en-US"/>
              <a:t> </a:t>
            </a:r>
            <a:r>
              <a:rPr lang="en-US" sz="2000" b="1">
                <a:latin typeface="Times New Roman"/>
                <a:ea typeface="Times New Roman"/>
                <a:cs typeface="Times New Roman"/>
                <a:sym typeface="Times New Roman"/>
              </a:rPr>
              <a:t>Service provider:</a:t>
            </a:r>
            <a:r>
              <a:rPr lang="en-US" sz="2000">
                <a:latin typeface="Times New Roman"/>
                <a:ea typeface="Times New Roman"/>
                <a:cs typeface="Times New Roman"/>
                <a:sym typeface="Times New Roman"/>
              </a:rPr>
              <a:t> The service provider is the maintainer of the service and the organization that makes available one or more services for others to use. To advertise services, the provider can publish them in a registry, together with a service contract that specifies the nature of the service, how to use it, the requirements for the service, and the fees charged.</a:t>
            </a:r>
            <a:endParaRPr/>
          </a:p>
          <a:p>
            <a:pPr marL="342900" lvl="0" indent="-342900" algn="just" rtl="0">
              <a:lnSpc>
                <a:spcPct val="150000"/>
              </a:lnSpc>
              <a:spcBef>
                <a:spcPts val="0"/>
              </a:spcBef>
              <a:spcAft>
                <a:spcPts val="0"/>
              </a:spcAft>
              <a:buClr>
                <a:srgbClr val="252525"/>
              </a:buClr>
              <a:buSzPts val="2000"/>
              <a:buFont typeface="Arial"/>
              <a:buChar char="•"/>
            </a:pPr>
            <a:r>
              <a:rPr lang="en-US" sz="2000" b="1">
                <a:latin typeface="Times New Roman"/>
                <a:ea typeface="Times New Roman"/>
                <a:cs typeface="Times New Roman"/>
                <a:sym typeface="Times New Roman"/>
              </a:rPr>
              <a:t>Service consumer: </a:t>
            </a:r>
            <a:r>
              <a:rPr lang="en-US" sz="2000">
                <a:latin typeface="Times New Roman"/>
                <a:ea typeface="Times New Roman"/>
                <a:cs typeface="Times New Roman"/>
                <a:sym typeface="Times New Roman"/>
              </a:rPr>
              <a:t>The service consumer can locate the service metadata in the registry and develop the required client components to bind and use the service.</a:t>
            </a:r>
            <a:endParaRPr/>
          </a:p>
          <a:p>
            <a:pPr marL="0" lvl="0" indent="0" algn="just" rtl="0">
              <a:lnSpc>
                <a:spcPct val="150000"/>
              </a:lnSpc>
              <a:spcBef>
                <a:spcPts val="0"/>
              </a:spcBef>
              <a:spcAft>
                <a:spcPts val="0"/>
              </a:spcAft>
              <a:buSzPts val="1400"/>
              <a:buNone/>
            </a:pPr>
            <a:endParaRPr sz="2000">
              <a:latin typeface="Times New Roman"/>
              <a:ea typeface="Times New Roman"/>
              <a:cs typeface="Times New Roman"/>
              <a:sym typeface="Times New Roman"/>
            </a:endParaRP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Shape 945"/>
        <p:cNvGrpSpPr/>
        <p:nvPr/>
      </p:nvGrpSpPr>
      <p:grpSpPr>
        <a:xfrm>
          <a:off x="0" y="0"/>
          <a:ext cx="0" cy="0"/>
          <a:chOff x="0" y="0"/>
          <a:chExt cx="0" cy="0"/>
        </a:xfrm>
      </p:grpSpPr>
      <p:sp>
        <p:nvSpPr>
          <p:cNvPr id="946" name="Google Shape;946;p119"/>
          <p:cNvSpPr txBox="1">
            <a:spLocks noGrp="1"/>
          </p:cNvSpPr>
          <p:nvPr>
            <p:ph type="title"/>
          </p:nvPr>
        </p:nvSpPr>
        <p:spPr>
          <a:xfrm>
            <a:off x="707542" y="198323"/>
            <a:ext cx="7742365" cy="553998"/>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1400"/>
              <a:buNone/>
            </a:pPr>
            <a:r>
              <a:rPr lang="en-US"/>
              <a:t>Service-Oriented Architecture</a:t>
            </a:r>
            <a:endParaRPr/>
          </a:p>
        </p:txBody>
      </p:sp>
      <p:sp>
        <p:nvSpPr>
          <p:cNvPr id="947" name="Google Shape;947;p119"/>
          <p:cNvSpPr txBox="1">
            <a:spLocks noGrp="1"/>
          </p:cNvSpPr>
          <p:nvPr>
            <p:ph type="body" idx="1"/>
          </p:nvPr>
        </p:nvSpPr>
        <p:spPr>
          <a:xfrm>
            <a:off x="152400" y="1322273"/>
            <a:ext cx="8534400" cy="4985980"/>
          </a:xfrm>
          <a:prstGeom prst="rect">
            <a:avLst/>
          </a:prstGeom>
          <a:noFill/>
          <a:ln>
            <a:noFill/>
          </a:ln>
        </p:spPr>
        <p:txBody>
          <a:bodyPr spcFirstLastPara="1" wrap="square" lIns="0" tIns="0" rIns="0" bIns="0" anchor="t" anchorCtr="0">
            <a:spAutoFit/>
          </a:bodyPr>
          <a:lstStyle/>
          <a:p>
            <a:pPr marL="0" lvl="0" indent="0" algn="just" rtl="0">
              <a:lnSpc>
                <a:spcPct val="150000"/>
              </a:lnSpc>
              <a:spcBef>
                <a:spcPts val="0"/>
              </a:spcBef>
              <a:spcAft>
                <a:spcPts val="0"/>
              </a:spcAft>
              <a:buSzPts val="1400"/>
              <a:buNone/>
            </a:pPr>
            <a:endParaRPr>
              <a:latin typeface="Times New Roman"/>
              <a:ea typeface="Times New Roman"/>
              <a:cs typeface="Times New Roman"/>
              <a:sym typeface="Times New Roman"/>
            </a:endParaRPr>
          </a:p>
          <a:p>
            <a:pPr marL="0" lvl="0" indent="0" algn="just" rtl="0">
              <a:lnSpc>
                <a:spcPct val="150000"/>
              </a:lnSpc>
              <a:spcBef>
                <a:spcPts val="0"/>
              </a:spcBef>
              <a:spcAft>
                <a:spcPts val="0"/>
              </a:spcAft>
              <a:buSzPts val="1400"/>
              <a:buNone/>
            </a:pPr>
            <a:endParaRPr>
              <a:latin typeface="Times New Roman"/>
              <a:ea typeface="Times New Roman"/>
              <a:cs typeface="Times New Roman"/>
              <a:sym typeface="Times New Roman"/>
            </a:endParaRPr>
          </a:p>
          <a:p>
            <a:pPr marL="0" lvl="0" indent="0" algn="just" rtl="0">
              <a:lnSpc>
                <a:spcPct val="150000"/>
              </a:lnSpc>
              <a:spcBef>
                <a:spcPts val="0"/>
              </a:spcBef>
              <a:spcAft>
                <a:spcPts val="0"/>
              </a:spcAft>
              <a:buSzPts val="1400"/>
              <a:buNone/>
            </a:pPr>
            <a:endParaRPr>
              <a:latin typeface="Times New Roman"/>
              <a:ea typeface="Times New Roman"/>
              <a:cs typeface="Times New Roman"/>
              <a:sym typeface="Times New Roman"/>
            </a:endParaRPr>
          </a:p>
          <a:p>
            <a:pPr marL="0" lvl="0" indent="0" algn="just" rtl="0">
              <a:lnSpc>
                <a:spcPct val="150000"/>
              </a:lnSpc>
              <a:spcBef>
                <a:spcPts val="0"/>
              </a:spcBef>
              <a:spcAft>
                <a:spcPts val="0"/>
              </a:spcAft>
              <a:buSzPts val="1400"/>
              <a:buNone/>
            </a:pPr>
            <a:r>
              <a:rPr lang="en-US">
                <a:latin typeface="Times New Roman"/>
                <a:ea typeface="Times New Roman"/>
                <a:cs typeface="Times New Roman"/>
                <a:sym typeface="Times New Roman"/>
              </a:rPr>
              <a:t>Services might aggregate information and data retrieved from other services or create workflows of services to satisfy the request of a given service consumer. This practice is known as service orchestration Another important interaction pattern is service choreography, which is the coordinated interaction of services without a single point of control. </a:t>
            </a:r>
            <a:endParaRPr/>
          </a:p>
        </p:txBody>
      </p:sp>
      <p:pic>
        <p:nvPicPr>
          <p:cNvPr id="948" name="Google Shape;948;p119"/>
          <p:cNvPicPr preferRelativeResize="0"/>
          <p:nvPr/>
        </p:nvPicPr>
        <p:blipFill rotWithShape="1">
          <a:blip r:embed="rId3">
            <a:alphaModFix/>
          </a:blip>
          <a:srcRect/>
          <a:stretch/>
        </p:blipFill>
        <p:spPr>
          <a:xfrm>
            <a:off x="157418" y="1322273"/>
            <a:ext cx="8842612" cy="1743137"/>
          </a:xfrm>
          <a:prstGeom prst="rect">
            <a:avLst/>
          </a:prstGeom>
          <a:noFill/>
          <a:ln>
            <a:noFill/>
          </a:ln>
        </p:spPr>
      </p:pic>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Shape 952"/>
        <p:cNvGrpSpPr/>
        <p:nvPr/>
      </p:nvGrpSpPr>
      <p:grpSpPr>
        <a:xfrm>
          <a:off x="0" y="0"/>
          <a:ext cx="0" cy="0"/>
          <a:chOff x="0" y="0"/>
          <a:chExt cx="0" cy="0"/>
        </a:xfrm>
      </p:grpSpPr>
      <p:sp>
        <p:nvSpPr>
          <p:cNvPr id="953" name="Google Shape;953;p120"/>
          <p:cNvSpPr txBox="1">
            <a:spLocks noGrp="1"/>
          </p:cNvSpPr>
          <p:nvPr>
            <p:ph type="title"/>
          </p:nvPr>
        </p:nvSpPr>
        <p:spPr>
          <a:xfrm>
            <a:off x="707542" y="198323"/>
            <a:ext cx="7742365" cy="553998"/>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1400"/>
              <a:buNone/>
            </a:pPr>
            <a:r>
              <a:rPr lang="en-US"/>
              <a:t>Service-Oriented Architecture</a:t>
            </a:r>
            <a:endParaRPr/>
          </a:p>
        </p:txBody>
      </p:sp>
      <p:sp>
        <p:nvSpPr>
          <p:cNvPr id="954" name="Google Shape;954;p120"/>
          <p:cNvSpPr txBox="1">
            <a:spLocks noGrp="1"/>
          </p:cNvSpPr>
          <p:nvPr>
            <p:ph type="body" idx="1"/>
          </p:nvPr>
        </p:nvSpPr>
        <p:spPr>
          <a:xfrm>
            <a:off x="152400" y="1322273"/>
            <a:ext cx="8534400" cy="4985980"/>
          </a:xfrm>
          <a:prstGeom prst="rect">
            <a:avLst/>
          </a:prstGeom>
          <a:noFill/>
          <a:ln>
            <a:noFill/>
          </a:ln>
        </p:spPr>
        <p:txBody>
          <a:bodyPr spcFirstLastPara="1" wrap="square" lIns="0" tIns="0" rIns="0" bIns="0" anchor="t" anchorCtr="0">
            <a:spAutoFit/>
          </a:bodyPr>
          <a:lstStyle/>
          <a:p>
            <a:pPr marL="0" lvl="0" indent="0" algn="just" rtl="0">
              <a:lnSpc>
                <a:spcPct val="150000"/>
              </a:lnSpc>
              <a:spcBef>
                <a:spcPts val="0"/>
              </a:spcBef>
              <a:spcAft>
                <a:spcPts val="0"/>
              </a:spcAft>
              <a:buSzPts val="1400"/>
              <a:buNone/>
            </a:pPr>
            <a:endParaRPr>
              <a:latin typeface="Times New Roman"/>
              <a:ea typeface="Times New Roman"/>
              <a:cs typeface="Times New Roman"/>
              <a:sym typeface="Times New Roman"/>
            </a:endParaRPr>
          </a:p>
          <a:p>
            <a:pPr marL="0" lvl="0" indent="0" algn="just" rtl="0">
              <a:lnSpc>
                <a:spcPct val="150000"/>
              </a:lnSpc>
              <a:spcBef>
                <a:spcPts val="0"/>
              </a:spcBef>
              <a:spcAft>
                <a:spcPts val="0"/>
              </a:spcAft>
              <a:buSzPts val="1400"/>
              <a:buNone/>
            </a:pPr>
            <a:endParaRPr>
              <a:latin typeface="Times New Roman"/>
              <a:ea typeface="Times New Roman"/>
              <a:cs typeface="Times New Roman"/>
              <a:sym typeface="Times New Roman"/>
            </a:endParaRPr>
          </a:p>
          <a:p>
            <a:pPr marL="0" lvl="0" indent="0" algn="just" rtl="0">
              <a:lnSpc>
                <a:spcPct val="150000"/>
              </a:lnSpc>
              <a:spcBef>
                <a:spcPts val="0"/>
              </a:spcBef>
              <a:spcAft>
                <a:spcPts val="0"/>
              </a:spcAft>
              <a:buSzPts val="1400"/>
              <a:buNone/>
            </a:pPr>
            <a:endParaRPr>
              <a:latin typeface="Times New Roman"/>
              <a:ea typeface="Times New Roman"/>
              <a:cs typeface="Times New Roman"/>
              <a:sym typeface="Times New Roman"/>
            </a:endParaRPr>
          </a:p>
          <a:p>
            <a:pPr marL="0" lvl="0" indent="0" algn="just" rtl="0">
              <a:lnSpc>
                <a:spcPct val="150000"/>
              </a:lnSpc>
              <a:spcBef>
                <a:spcPts val="0"/>
              </a:spcBef>
              <a:spcAft>
                <a:spcPts val="0"/>
              </a:spcAft>
              <a:buSzPts val="1400"/>
              <a:buNone/>
            </a:pPr>
            <a:r>
              <a:rPr lang="en-US">
                <a:latin typeface="Times New Roman"/>
                <a:ea typeface="Times New Roman"/>
                <a:cs typeface="Times New Roman"/>
                <a:sym typeface="Times New Roman"/>
              </a:rPr>
              <a:t>Services might aggregate information and data retrieved from other services or create workflows of services to satisfy the request of a given service consumer. This practice is known as service orchestration Another important interaction pattern is service choreography, which is the coordinated interaction of services without a single point of control. </a:t>
            </a:r>
            <a:endParaRPr/>
          </a:p>
        </p:txBody>
      </p:sp>
      <p:pic>
        <p:nvPicPr>
          <p:cNvPr id="955" name="Google Shape;955;p120"/>
          <p:cNvPicPr preferRelativeResize="0"/>
          <p:nvPr/>
        </p:nvPicPr>
        <p:blipFill rotWithShape="1">
          <a:blip r:embed="rId3">
            <a:alphaModFix/>
          </a:blip>
          <a:srcRect/>
          <a:stretch/>
        </p:blipFill>
        <p:spPr>
          <a:xfrm>
            <a:off x="157418" y="1322273"/>
            <a:ext cx="8842612" cy="1743137"/>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13"/>
          <p:cNvSpPr txBox="1"/>
          <p:nvPr/>
        </p:nvSpPr>
        <p:spPr>
          <a:xfrm>
            <a:off x="153987" y="903069"/>
            <a:ext cx="8766729" cy="5408532"/>
          </a:xfrm>
          <a:prstGeom prst="rect">
            <a:avLst/>
          </a:prstGeom>
          <a:noFill/>
          <a:ln>
            <a:noFill/>
          </a:ln>
        </p:spPr>
        <p:txBody>
          <a:bodyPr spcFirstLastPara="1" wrap="square" lIns="0" tIns="174625" rIns="0" bIns="0" anchor="t" anchorCtr="0">
            <a:spAutoFit/>
          </a:bodyPr>
          <a:lstStyle/>
          <a:p>
            <a:pPr marL="469266" indent="-457200" algn="just">
              <a:lnSpc>
                <a:spcPct val="125000"/>
              </a:lnSpc>
              <a:spcBef>
                <a:spcPts val="0"/>
              </a:spcBef>
              <a:buClr>
                <a:srgbClr val="D9B146"/>
              </a:buClr>
              <a:buSzPts val="3200"/>
              <a:buFont typeface="Arial"/>
              <a:buChar char="•"/>
            </a:pPr>
            <a:r>
              <a:rPr lang="en-US" sz="2400" dirty="0">
                <a:solidFill>
                  <a:schemeClr val="tx1"/>
                </a:solidFill>
                <a:latin typeface="Times New Roman"/>
                <a:cs typeface="Times New Roman"/>
                <a:sym typeface="Helvetica Neue"/>
              </a:rPr>
              <a:t>Data i</a:t>
            </a:r>
            <a:r>
              <a:rPr lang="en-US" sz="2400" dirty="0">
                <a:solidFill>
                  <a:schemeClr val="tx1"/>
                </a:solidFill>
                <a:latin typeface="Times New Roman"/>
                <a:cs typeface="Times New Roman"/>
                <a:sym typeface="Times New Roman"/>
              </a:rPr>
              <a:t>s </a:t>
            </a:r>
            <a:r>
              <a:rPr lang="en-US" sz="2400" dirty="0">
                <a:solidFill>
                  <a:schemeClr val="tx1"/>
                </a:solidFill>
                <a:latin typeface="Times New Roman"/>
                <a:cs typeface="Times New Roman"/>
                <a:sym typeface="Helvetica Neue"/>
              </a:rPr>
              <a:t>the </a:t>
            </a:r>
            <a:r>
              <a:rPr lang="en-US" sz="2400" dirty="0">
                <a:solidFill>
                  <a:schemeClr val="tx1"/>
                </a:solidFill>
                <a:latin typeface="Times New Roman"/>
                <a:cs typeface="Times New Roman"/>
                <a:sym typeface="Times New Roman"/>
              </a:rPr>
              <a:t>raw information that </a:t>
            </a:r>
            <a:r>
              <a:rPr lang="en-US" sz="2400" dirty="0">
                <a:solidFill>
                  <a:schemeClr val="tx1"/>
                </a:solidFill>
                <a:latin typeface="Times New Roman"/>
                <a:cs typeface="Times New Roman"/>
                <a:sym typeface="Helvetica Neue"/>
              </a:rPr>
              <a:t>an</a:t>
            </a:r>
            <a:r>
              <a:rPr lang="en-US" sz="2400" dirty="0">
                <a:solidFill>
                  <a:schemeClr val="tx1"/>
                </a:solidFill>
                <a:latin typeface="Times New Roman"/>
                <a:cs typeface="Times New Roman"/>
                <a:sym typeface="Times New Roman"/>
              </a:rPr>
              <a:t> </a:t>
            </a:r>
            <a:r>
              <a:rPr lang="en-US" sz="2400" dirty="0">
                <a:solidFill>
                  <a:schemeClr val="tx1"/>
                </a:solidFill>
                <a:latin typeface="Times New Roman"/>
                <a:cs typeface="Times New Roman"/>
                <a:sym typeface="Helvetica Neue"/>
              </a:rPr>
              <a:t>inf</a:t>
            </a:r>
            <a:r>
              <a:rPr lang="en-US" sz="2400" dirty="0">
                <a:solidFill>
                  <a:schemeClr val="tx1"/>
                </a:solidFill>
                <a:latin typeface="Times New Roman"/>
                <a:cs typeface="Times New Roman"/>
                <a:sym typeface="Times New Roman"/>
              </a:rPr>
              <a:t>or</a:t>
            </a:r>
            <a:r>
              <a:rPr lang="en-US" sz="2400" dirty="0">
                <a:solidFill>
                  <a:schemeClr val="tx1"/>
                </a:solidFill>
                <a:latin typeface="Times New Roman"/>
                <a:cs typeface="Times New Roman"/>
                <a:sym typeface="Helvetica Neue"/>
              </a:rPr>
              <a:t>m</a:t>
            </a:r>
            <a:r>
              <a:rPr lang="en-US" sz="2400" dirty="0">
                <a:solidFill>
                  <a:schemeClr val="tx1"/>
                </a:solidFill>
                <a:latin typeface="Times New Roman"/>
                <a:cs typeface="Times New Roman"/>
                <a:sym typeface="Times New Roman"/>
              </a:rPr>
              <a:t>ation </a:t>
            </a:r>
            <a:r>
              <a:rPr lang="en-US" sz="2400" dirty="0">
                <a:solidFill>
                  <a:schemeClr val="tx1"/>
                </a:solidFill>
                <a:latin typeface="Times New Roman"/>
                <a:cs typeface="Times New Roman"/>
                <a:sym typeface="Helvetica Neue"/>
              </a:rPr>
              <a:t>system  transforms into useful information.</a:t>
            </a:r>
            <a:endParaRPr sz="2400" dirty="0">
              <a:solidFill>
                <a:schemeClr val="tx1"/>
              </a:solidFill>
              <a:latin typeface="Times New Roman"/>
              <a:cs typeface="Times New Roman"/>
              <a:sym typeface="Helvetica Neue"/>
            </a:endParaRPr>
          </a:p>
          <a:p>
            <a:pPr marL="469266" indent="-457200" algn="just">
              <a:lnSpc>
                <a:spcPct val="125000"/>
              </a:lnSpc>
              <a:spcBef>
                <a:spcPts val="1225"/>
              </a:spcBef>
              <a:buClr>
                <a:srgbClr val="D9B146"/>
              </a:buClr>
              <a:buSzPts val="3200"/>
              <a:buFont typeface="Arial"/>
              <a:buChar char="•"/>
            </a:pPr>
            <a:r>
              <a:rPr lang="en-US" sz="2400" dirty="0">
                <a:solidFill>
                  <a:schemeClr val="tx1"/>
                </a:solidFill>
                <a:latin typeface="Times New Roman"/>
                <a:cs typeface="Times New Roman"/>
                <a:sym typeface="Helvetica Neue"/>
              </a:rPr>
              <a:t>An information system can store data in various locations,  called tables. By linking the</a:t>
            </a:r>
            <a:endParaRPr sz="2400" dirty="0">
              <a:solidFill>
                <a:schemeClr val="tx1"/>
              </a:solidFill>
              <a:latin typeface="Times New Roman"/>
              <a:cs typeface="Times New Roman"/>
              <a:sym typeface="Helvetica Neue"/>
            </a:endParaRPr>
          </a:p>
          <a:p>
            <a:pPr marL="469266" indent="-457200" algn="just">
              <a:lnSpc>
                <a:spcPct val="125000"/>
              </a:lnSpc>
              <a:spcBef>
                <a:spcPts val="600"/>
              </a:spcBef>
              <a:buClr>
                <a:srgbClr val="D9B146"/>
              </a:buClr>
              <a:buSzPts val="3200"/>
              <a:buFont typeface="Arial"/>
              <a:buChar char="•"/>
            </a:pPr>
            <a:r>
              <a:rPr lang="en-US" sz="2400" dirty="0">
                <a:solidFill>
                  <a:schemeClr val="tx1"/>
                </a:solidFill>
                <a:latin typeface="Times New Roman"/>
                <a:cs typeface="Times New Roman"/>
                <a:sym typeface="Helvetica Neue"/>
              </a:rPr>
              <a:t>tables, the system can extract specific information.</a:t>
            </a:r>
            <a:endParaRPr sz="2400" dirty="0">
              <a:solidFill>
                <a:schemeClr val="tx1"/>
              </a:solidFill>
              <a:latin typeface="Times New Roman"/>
              <a:cs typeface="Times New Roman"/>
              <a:sym typeface="Helvetica Neue"/>
            </a:endParaRPr>
          </a:p>
          <a:p>
            <a:pPr marL="469266" indent="-457200" algn="just">
              <a:lnSpc>
                <a:spcPct val="125000"/>
              </a:lnSpc>
              <a:spcBef>
                <a:spcPts val="1225"/>
              </a:spcBef>
              <a:buClr>
                <a:srgbClr val="D9B146"/>
              </a:buClr>
              <a:buSzPts val="3200"/>
              <a:buFont typeface="Arial"/>
              <a:buChar char="•"/>
            </a:pPr>
            <a:r>
              <a:rPr lang="en-US" sz="2400" dirty="0">
                <a:solidFill>
                  <a:schemeClr val="tx1"/>
                </a:solidFill>
                <a:latin typeface="Times New Roman"/>
                <a:cs typeface="Times New Roman"/>
                <a:sym typeface="Helvetica Neue"/>
              </a:rPr>
              <a:t>Processes describe the tasks and business functions that  users, managers, and IT staff</a:t>
            </a:r>
            <a:endParaRPr sz="2400" dirty="0">
              <a:solidFill>
                <a:schemeClr val="tx1"/>
              </a:solidFill>
              <a:latin typeface="Times New Roman"/>
              <a:cs typeface="Times New Roman"/>
              <a:sym typeface="Helvetica Neue"/>
            </a:endParaRPr>
          </a:p>
          <a:p>
            <a:pPr marL="469266" indent="-457200" algn="just">
              <a:lnSpc>
                <a:spcPct val="125000"/>
              </a:lnSpc>
              <a:spcBef>
                <a:spcPts val="600"/>
              </a:spcBef>
              <a:buClr>
                <a:srgbClr val="D9B146"/>
              </a:buClr>
              <a:buSzPts val="3200"/>
              <a:buFont typeface="Arial"/>
              <a:buChar char="•"/>
            </a:pPr>
            <a:r>
              <a:rPr lang="en-US" sz="2400" dirty="0">
                <a:solidFill>
                  <a:schemeClr val="tx1"/>
                </a:solidFill>
                <a:latin typeface="Times New Roman"/>
                <a:cs typeface="Times New Roman"/>
                <a:sym typeface="Helvetica Neue"/>
              </a:rPr>
              <a:t>members perform to achieve specific results.</a:t>
            </a:r>
            <a:endParaRPr sz="2400" dirty="0">
              <a:solidFill>
                <a:schemeClr val="tx1"/>
              </a:solidFill>
              <a:latin typeface="Times New Roman"/>
              <a:cs typeface="Times New Roman"/>
              <a:sym typeface="Helvetica Neue"/>
            </a:endParaRPr>
          </a:p>
          <a:p>
            <a:pPr marL="469266" indent="-457200" algn="just">
              <a:lnSpc>
                <a:spcPct val="125000"/>
              </a:lnSpc>
              <a:spcBef>
                <a:spcPts val="1225"/>
              </a:spcBef>
              <a:buClr>
                <a:srgbClr val="D9B146"/>
              </a:buClr>
              <a:buSzPts val="3200"/>
              <a:buFont typeface="Arial"/>
              <a:buChar char="•"/>
            </a:pPr>
            <a:r>
              <a:rPr lang="en-US" sz="2400" dirty="0">
                <a:solidFill>
                  <a:schemeClr val="tx1"/>
                </a:solidFill>
                <a:latin typeface="Times New Roman"/>
                <a:cs typeface="Times New Roman"/>
                <a:sym typeface="Helvetica Neue"/>
              </a:rPr>
              <a:t>Processes are the building blocks of an information system  because they represent actual day-to-day business  operations.</a:t>
            </a:r>
            <a:endParaRPr sz="2400" dirty="0">
              <a:solidFill>
                <a:schemeClr val="tx1"/>
              </a:solidFill>
              <a:latin typeface="Times New Roman"/>
              <a:cs typeface="Times New Roman"/>
              <a:sym typeface="Helvetica Neue"/>
            </a:endParaRPr>
          </a:p>
        </p:txBody>
      </p:sp>
      <p:sp>
        <p:nvSpPr>
          <p:cNvPr id="3" name="Google Shape;148;p12">
            <a:extLst>
              <a:ext uri="{FF2B5EF4-FFF2-40B4-BE49-F238E27FC236}">
                <a16:creationId xmlns:a16="http://schemas.microsoft.com/office/drawing/2014/main" id="{5C514C43-DCD4-4169-B242-3D20C709D25B}"/>
              </a:ext>
            </a:extLst>
          </p:cNvPr>
          <p:cNvSpPr txBox="1">
            <a:spLocks/>
          </p:cNvSpPr>
          <p:nvPr/>
        </p:nvSpPr>
        <p:spPr>
          <a:xfrm>
            <a:off x="1796903" y="0"/>
            <a:ext cx="5266619" cy="566822"/>
          </a:xfrm>
          <a:prstGeom prst="rect">
            <a:avLst/>
          </a:prstGeom>
          <a:noFill/>
          <a:ln>
            <a:noFill/>
          </a:ln>
        </p:spPr>
        <p:txBody>
          <a:bodyPr spcFirstLastPara="1" wrap="square" lIns="0" tIns="1270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2700" algn="ctr">
              <a:buSzPts val="1400"/>
            </a:pPr>
            <a:r>
              <a:rPr lang="en-US" sz="3600" b="1" dirty="0">
                <a:solidFill>
                  <a:srgbClr val="FF0000"/>
                </a:solidFill>
              </a:rPr>
              <a:t>IS Components</a:t>
            </a: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Shape 959"/>
        <p:cNvGrpSpPr/>
        <p:nvPr/>
      </p:nvGrpSpPr>
      <p:grpSpPr>
        <a:xfrm>
          <a:off x="0" y="0"/>
          <a:ext cx="0" cy="0"/>
          <a:chOff x="0" y="0"/>
          <a:chExt cx="0" cy="0"/>
        </a:xfrm>
      </p:grpSpPr>
      <p:sp>
        <p:nvSpPr>
          <p:cNvPr id="960" name="Google Shape;960;p121"/>
          <p:cNvSpPr txBox="1">
            <a:spLocks noGrp="1"/>
          </p:cNvSpPr>
          <p:nvPr>
            <p:ph type="title"/>
          </p:nvPr>
        </p:nvSpPr>
        <p:spPr>
          <a:xfrm>
            <a:off x="1524000" y="152400"/>
            <a:ext cx="6100571" cy="553998"/>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1400"/>
              <a:buNone/>
            </a:pPr>
            <a:r>
              <a:rPr lang="en-US"/>
              <a:t>Advantages of SOA: </a:t>
            </a:r>
            <a:endParaRPr/>
          </a:p>
        </p:txBody>
      </p:sp>
      <p:sp>
        <p:nvSpPr>
          <p:cNvPr id="961" name="Google Shape;961;p121"/>
          <p:cNvSpPr txBox="1">
            <a:spLocks noGrp="1"/>
          </p:cNvSpPr>
          <p:nvPr>
            <p:ph type="body" idx="1"/>
          </p:nvPr>
        </p:nvSpPr>
        <p:spPr>
          <a:xfrm>
            <a:off x="228600" y="965750"/>
            <a:ext cx="8534400" cy="5739850"/>
          </a:xfrm>
          <a:prstGeom prst="rect">
            <a:avLst/>
          </a:prstGeom>
          <a:noFill/>
          <a:ln>
            <a:noFill/>
          </a:ln>
        </p:spPr>
        <p:txBody>
          <a:bodyPr spcFirstLastPara="1" wrap="square" lIns="0" tIns="0" rIns="0" bIns="0" anchor="t" anchorCtr="0">
            <a:spAutoFit/>
          </a:bodyPr>
          <a:lstStyle/>
          <a:p>
            <a:pPr marL="342900" lvl="0" indent="-342900" algn="just" rtl="0">
              <a:lnSpc>
                <a:spcPct val="125000"/>
              </a:lnSpc>
              <a:spcBef>
                <a:spcPts val="0"/>
              </a:spcBef>
              <a:spcAft>
                <a:spcPts val="0"/>
              </a:spcAft>
              <a:buClr>
                <a:srgbClr val="252525"/>
              </a:buClr>
              <a:buSzPts val="2200"/>
              <a:buFont typeface="Arial"/>
              <a:buChar char="•"/>
            </a:pPr>
            <a:r>
              <a:rPr lang="en-US" sz="2200" b="1">
                <a:latin typeface="Times New Roman"/>
                <a:ea typeface="Times New Roman"/>
                <a:cs typeface="Times New Roman"/>
                <a:sym typeface="Times New Roman"/>
              </a:rPr>
              <a:t>Service reusability:</a:t>
            </a:r>
            <a:r>
              <a:rPr lang="en-US" sz="2200">
                <a:latin typeface="Times New Roman"/>
                <a:ea typeface="Times New Roman"/>
                <a:cs typeface="Times New Roman"/>
                <a:sym typeface="Times New Roman"/>
              </a:rPr>
              <a:t> In SOA, applications are made from existing services. Thus, services can be reused to make many applications.</a:t>
            </a:r>
            <a:endParaRPr/>
          </a:p>
          <a:p>
            <a:pPr marL="342900" lvl="0" indent="-342900" algn="just" rtl="0">
              <a:lnSpc>
                <a:spcPct val="125000"/>
              </a:lnSpc>
              <a:spcBef>
                <a:spcPts val="0"/>
              </a:spcBef>
              <a:spcAft>
                <a:spcPts val="0"/>
              </a:spcAft>
              <a:buClr>
                <a:srgbClr val="252525"/>
              </a:buClr>
              <a:buSzPts val="2200"/>
              <a:buFont typeface="Arial"/>
              <a:buChar char="•"/>
            </a:pPr>
            <a:r>
              <a:rPr lang="en-US" sz="2200" b="1">
                <a:latin typeface="Times New Roman"/>
                <a:ea typeface="Times New Roman"/>
                <a:cs typeface="Times New Roman"/>
                <a:sym typeface="Times New Roman"/>
              </a:rPr>
              <a:t>Easy maintenance:</a:t>
            </a:r>
            <a:r>
              <a:rPr lang="en-US" sz="2200">
                <a:latin typeface="Times New Roman"/>
                <a:ea typeface="Times New Roman"/>
                <a:cs typeface="Times New Roman"/>
                <a:sym typeface="Times New Roman"/>
              </a:rPr>
              <a:t> As services are independent of each other they can be updated and modified easily without affecting other services.</a:t>
            </a:r>
            <a:endParaRPr/>
          </a:p>
          <a:p>
            <a:pPr marL="342900" lvl="0" indent="-342900" algn="just" rtl="0">
              <a:lnSpc>
                <a:spcPct val="125000"/>
              </a:lnSpc>
              <a:spcBef>
                <a:spcPts val="0"/>
              </a:spcBef>
              <a:spcAft>
                <a:spcPts val="0"/>
              </a:spcAft>
              <a:buClr>
                <a:srgbClr val="252525"/>
              </a:buClr>
              <a:buSzPts val="2200"/>
              <a:buFont typeface="Arial"/>
              <a:buChar char="•"/>
            </a:pPr>
            <a:r>
              <a:rPr lang="en-US" sz="2200" b="1">
                <a:latin typeface="Times New Roman"/>
                <a:ea typeface="Times New Roman"/>
                <a:cs typeface="Times New Roman"/>
                <a:sym typeface="Times New Roman"/>
              </a:rPr>
              <a:t>Platform independent:</a:t>
            </a:r>
            <a:r>
              <a:rPr lang="en-US" sz="2200">
                <a:latin typeface="Times New Roman"/>
                <a:ea typeface="Times New Roman"/>
                <a:cs typeface="Times New Roman"/>
                <a:sym typeface="Times New Roman"/>
              </a:rPr>
              <a:t> SOA allows making a complex application by combining services picked from different sources, independent of the platform.</a:t>
            </a:r>
            <a:endParaRPr/>
          </a:p>
          <a:p>
            <a:pPr marL="342900" lvl="0" indent="-342900" algn="just" rtl="0">
              <a:lnSpc>
                <a:spcPct val="125000"/>
              </a:lnSpc>
              <a:spcBef>
                <a:spcPts val="0"/>
              </a:spcBef>
              <a:spcAft>
                <a:spcPts val="0"/>
              </a:spcAft>
              <a:buClr>
                <a:srgbClr val="252525"/>
              </a:buClr>
              <a:buSzPts val="2200"/>
              <a:buFont typeface="Arial"/>
              <a:buChar char="•"/>
            </a:pPr>
            <a:r>
              <a:rPr lang="en-US" sz="2200" b="1">
                <a:latin typeface="Times New Roman"/>
                <a:ea typeface="Times New Roman"/>
                <a:cs typeface="Times New Roman"/>
                <a:sym typeface="Times New Roman"/>
              </a:rPr>
              <a:t>Availability:</a:t>
            </a:r>
            <a:r>
              <a:rPr lang="en-US" sz="2200">
                <a:latin typeface="Times New Roman"/>
                <a:ea typeface="Times New Roman"/>
                <a:cs typeface="Times New Roman"/>
                <a:sym typeface="Times New Roman"/>
              </a:rPr>
              <a:t> SOA facilities are easily available to anyone on request.</a:t>
            </a:r>
            <a:endParaRPr/>
          </a:p>
          <a:p>
            <a:pPr marL="342900" lvl="0" indent="-342900" algn="just" rtl="0">
              <a:lnSpc>
                <a:spcPct val="125000"/>
              </a:lnSpc>
              <a:spcBef>
                <a:spcPts val="0"/>
              </a:spcBef>
              <a:spcAft>
                <a:spcPts val="0"/>
              </a:spcAft>
              <a:buClr>
                <a:srgbClr val="252525"/>
              </a:buClr>
              <a:buSzPts val="2200"/>
              <a:buFont typeface="Arial"/>
              <a:buChar char="•"/>
            </a:pPr>
            <a:r>
              <a:rPr lang="en-US" sz="2200" b="1">
                <a:latin typeface="Times New Roman"/>
                <a:ea typeface="Times New Roman"/>
                <a:cs typeface="Times New Roman"/>
                <a:sym typeface="Times New Roman"/>
              </a:rPr>
              <a:t>Reliability:</a:t>
            </a:r>
            <a:r>
              <a:rPr lang="en-US" sz="2200">
                <a:latin typeface="Times New Roman"/>
                <a:ea typeface="Times New Roman"/>
                <a:cs typeface="Times New Roman"/>
                <a:sym typeface="Times New Roman"/>
              </a:rPr>
              <a:t> SOA applications are more reliable because it is easy to debug small services rather than huge codes</a:t>
            </a:r>
            <a:endParaRPr/>
          </a:p>
          <a:p>
            <a:pPr marL="342900" lvl="0" indent="-342900" algn="just" rtl="0">
              <a:lnSpc>
                <a:spcPct val="125000"/>
              </a:lnSpc>
              <a:spcBef>
                <a:spcPts val="0"/>
              </a:spcBef>
              <a:spcAft>
                <a:spcPts val="0"/>
              </a:spcAft>
              <a:buClr>
                <a:srgbClr val="252525"/>
              </a:buClr>
              <a:buSzPts val="2200"/>
              <a:buFont typeface="Arial"/>
              <a:buChar char="•"/>
            </a:pPr>
            <a:r>
              <a:rPr lang="en-US" sz="2200" b="1">
                <a:latin typeface="Times New Roman"/>
                <a:ea typeface="Times New Roman"/>
                <a:cs typeface="Times New Roman"/>
                <a:sym typeface="Times New Roman"/>
              </a:rPr>
              <a:t>Scalability: </a:t>
            </a:r>
            <a:r>
              <a:rPr lang="en-US" sz="2200">
                <a:latin typeface="Times New Roman"/>
                <a:ea typeface="Times New Roman"/>
                <a:cs typeface="Times New Roman"/>
                <a:sym typeface="Times New Roman"/>
              </a:rPr>
              <a:t>Services can run on different servers within an environment, this increases scalability</a:t>
            </a:r>
            <a:endParaRPr/>
          </a:p>
          <a:p>
            <a:pPr marL="0" lvl="0" indent="0" algn="l" rtl="0">
              <a:lnSpc>
                <a:spcPct val="100000"/>
              </a:lnSpc>
              <a:spcBef>
                <a:spcPts val="0"/>
              </a:spcBef>
              <a:spcAft>
                <a:spcPts val="0"/>
              </a:spcAft>
              <a:buSzPts val="1400"/>
              <a:buNone/>
            </a:pPr>
            <a:endParaRPr sz="2200"/>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Shape 965"/>
        <p:cNvGrpSpPr/>
        <p:nvPr/>
      </p:nvGrpSpPr>
      <p:grpSpPr>
        <a:xfrm>
          <a:off x="0" y="0"/>
          <a:ext cx="0" cy="0"/>
          <a:chOff x="0" y="0"/>
          <a:chExt cx="0" cy="0"/>
        </a:xfrm>
      </p:grpSpPr>
      <p:sp>
        <p:nvSpPr>
          <p:cNvPr id="966" name="Google Shape;966;p122"/>
          <p:cNvSpPr txBox="1">
            <a:spLocks noGrp="1"/>
          </p:cNvSpPr>
          <p:nvPr>
            <p:ph type="title"/>
          </p:nvPr>
        </p:nvSpPr>
        <p:spPr>
          <a:xfrm>
            <a:off x="1524000" y="152400"/>
            <a:ext cx="6100571" cy="553998"/>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1400"/>
              <a:buNone/>
            </a:pPr>
            <a:r>
              <a:rPr lang="en-US"/>
              <a:t>Disadvantages of SOA: </a:t>
            </a:r>
            <a:endParaRPr/>
          </a:p>
        </p:txBody>
      </p:sp>
      <p:sp>
        <p:nvSpPr>
          <p:cNvPr id="967" name="Google Shape;967;p122"/>
          <p:cNvSpPr txBox="1">
            <a:spLocks noGrp="1"/>
          </p:cNvSpPr>
          <p:nvPr>
            <p:ph type="body" idx="1"/>
          </p:nvPr>
        </p:nvSpPr>
        <p:spPr>
          <a:xfrm>
            <a:off x="228600" y="965750"/>
            <a:ext cx="8763000" cy="5739850"/>
          </a:xfrm>
          <a:prstGeom prst="rect">
            <a:avLst/>
          </a:prstGeom>
          <a:noFill/>
          <a:ln>
            <a:noFill/>
          </a:ln>
        </p:spPr>
        <p:txBody>
          <a:bodyPr spcFirstLastPara="1" wrap="square" lIns="0" tIns="0" rIns="0" bIns="0" anchor="t" anchorCtr="0">
            <a:spAutoFit/>
          </a:bodyPr>
          <a:lstStyle/>
          <a:p>
            <a:pPr marL="0" lvl="0" indent="0" algn="l" rtl="0">
              <a:lnSpc>
                <a:spcPct val="150000"/>
              </a:lnSpc>
              <a:spcBef>
                <a:spcPts val="0"/>
              </a:spcBef>
              <a:spcAft>
                <a:spcPts val="0"/>
              </a:spcAft>
              <a:buSzPts val="1400"/>
              <a:buNone/>
            </a:pPr>
            <a:r>
              <a:rPr lang="en-US" b="1">
                <a:latin typeface="Times New Roman"/>
                <a:ea typeface="Times New Roman"/>
                <a:cs typeface="Times New Roman"/>
                <a:sym typeface="Times New Roman"/>
              </a:rPr>
              <a:t>High overhead:</a:t>
            </a:r>
            <a:r>
              <a:rPr lang="en-US">
                <a:latin typeface="Times New Roman"/>
                <a:ea typeface="Times New Roman"/>
                <a:cs typeface="Times New Roman"/>
                <a:sym typeface="Times New Roman"/>
              </a:rPr>
              <a:t> A validation of input parameters of services is done whenever services interact this decreases performance as it increases load and response time.</a:t>
            </a:r>
            <a:endParaRPr/>
          </a:p>
          <a:p>
            <a:pPr marL="0" lvl="0" indent="0" algn="just" rtl="0">
              <a:lnSpc>
                <a:spcPct val="150000"/>
              </a:lnSpc>
              <a:spcBef>
                <a:spcPts val="0"/>
              </a:spcBef>
              <a:spcAft>
                <a:spcPts val="0"/>
              </a:spcAft>
              <a:buSzPts val="1400"/>
              <a:buNone/>
            </a:pPr>
            <a:r>
              <a:rPr lang="en-US" b="1">
                <a:latin typeface="Times New Roman"/>
                <a:ea typeface="Times New Roman"/>
                <a:cs typeface="Times New Roman"/>
                <a:sym typeface="Times New Roman"/>
              </a:rPr>
              <a:t>High investment:</a:t>
            </a:r>
            <a:r>
              <a:rPr lang="en-US">
                <a:latin typeface="Times New Roman"/>
                <a:ea typeface="Times New Roman"/>
                <a:cs typeface="Times New Roman"/>
                <a:sym typeface="Times New Roman"/>
              </a:rPr>
              <a:t> A huge initial investment is required for SOA.</a:t>
            </a:r>
            <a:endParaRPr/>
          </a:p>
          <a:p>
            <a:pPr marL="0" lvl="0" indent="0" algn="just" rtl="0">
              <a:lnSpc>
                <a:spcPct val="150000"/>
              </a:lnSpc>
              <a:spcBef>
                <a:spcPts val="0"/>
              </a:spcBef>
              <a:spcAft>
                <a:spcPts val="0"/>
              </a:spcAft>
              <a:buSzPts val="1400"/>
              <a:buNone/>
            </a:pPr>
            <a:r>
              <a:rPr lang="en-US" b="1">
                <a:latin typeface="Times New Roman"/>
                <a:ea typeface="Times New Roman"/>
                <a:cs typeface="Times New Roman"/>
                <a:sym typeface="Times New Roman"/>
              </a:rPr>
              <a:t>Complex service management:</a:t>
            </a:r>
            <a:r>
              <a:rPr lang="en-US">
                <a:latin typeface="Times New Roman"/>
                <a:ea typeface="Times New Roman"/>
                <a:cs typeface="Times New Roman"/>
                <a:sym typeface="Times New Roman"/>
              </a:rPr>
              <a:t> When services interact they exchange messages to tasks. the number of messages may go in millions. It becomes a cumbersome task to handle a large number of messages.</a:t>
            </a:r>
            <a:endParaRPr/>
          </a:p>
          <a:p>
            <a:pPr marL="0" lvl="0" indent="0" algn="l" rtl="0">
              <a:lnSpc>
                <a:spcPct val="100000"/>
              </a:lnSpc>
              <a:spcBef>
                <a:spcPts val="0"/>
              </a:spcBef>
              <a:spcAft>
                <a:spcPts val="0"/>
              </a:spcAft>
              <a:buSzPts val="1400"/>
              <a:buNone/>
            </a:pPr>
            <a:endParaRPr sz="2200"/>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Shape 971"/>
        <p:cNvGrpSpPr/>
        <p:nvPr/>
      </p:nvGrpSpPr>
      <p:grpSpPr>
        <a:xfrm>
          <a:off x="0" y="0"/>
          <a:ext cx="0" cy="0"/>
          <a:chOff x="0" y="0"/>
          <a:chExt cx="0" cy="0"/>
        </a:xfrm>
      </p:grpSpPr>
      <p:sp>
        <p:nvSpPr>
          <p:cNvPr id="972" name="Google Shape;972;p143"/>
          <p:cNvSpPr txBox="1">
            <a:spLocks noGrp="1"/>
          </p:cNvSpPr>
          <p:nvPr>
            <p:ph type="title"/>
          </p:nvPr>
        </p:nvSpPr>
        <p:spPr>
          <a:xfrm>
            <a:off x="425302" y="152400"/>
            <a:ext cx="8566298" cy="553998"/>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1400"/>
              <a:buNone/>
            </a:pPr>
            <a:r>
              <a:rPr lang="en-US"/>
              <a:t>Object Oriented Analysis and Design</a:t>
            </a:r>
            <a:endParaRPr/>
          </a:p>
        </p:txBody>
      </p:sp>
      <p:sp>
        <p:nvSpPr>
          <p:cNvPr id="973" name="Google Shape;973;p143"/>
          <p:cNvSpPr txBox="1">
            <a:spLocks noGrp="1"/>
          </p:cNvSpPr>
          <p:nvPr>
            <p:ph type="body" idx="1"/>
          </p:nvPr>
        </p:nvSpPr>
        <p:spPr>
          <a:xfrm>
            <a:off x="90376" y="951398"/>
            <a:ext cx="8763000" cy="4431983"/>
          </a:xfrm>
          <a:prstGeom prst="rect">
            <a:avLst/>
          </a:prstGeom>
          <a:noFill/>
          <a:ln>
            <a:noFill/>
          </a:ln>
        </p:spPr>
        <p:txBody>
          <a:bodyPr spcFirstLastPara="1" wrap="square" lIns="0" tIns="0" rIns="0" bIns="0" anchor="t" anchorCtr="0">
            <a:spAutoFit/>
          </a:bodyPr>
          <a:lstStyle/>
          <a:p>
            <a:pPr marL="571500" lvl="0" indent="-342900" algn="just" rtl="0">
              <a:lnSpc>
                <a:spcPct val="200000"/>
              </a:lnSpc>
              <a:spcBef>
                <a:spcPts val="0"/>
              </a:spcBef>
              <a:spcAft>
                <a:spcPts val="0"/>
              </a:spcAft>
              <a:buSzPts val="1400"/>
              <a:buFont typeface="Arial"/>
              <a:buChar char="•"/>
            </a:pPr>
            <a:r>
              <a:rPr lang="en-US">
                <a:latin typeface="Times New Roman"/>
                <a:ea typeface="Times New Roman"/>
                <a:cs typeface="Times New Roman"/>
                <a:sym typeface="Times New Roman"/>
              </a:rPr>
              <a:t>During the software development life cycle, development is typically broken up into stages, which are loose, abstract concepts used to separate the activities taking place within each phase of development. Often, these stages might include requirements, planning, design, coding/development, testing, deployment, maintenance, and so forth.</a:t>
            </a:r>
            <a:endParaRPr/>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Shape 977"/>
        <p:cNvGrpSpPr/>
        <p:nvPr/>
      </p:nvGrpSpPr>
      <p:grpSpPr>
        <a:xfrm>
          <a:off x="0" y="0"/>
          <a:ext cx="0" cy="0"/>
          <a:chOff x="0" y="0"/>
          <a:chExt cx="0" cy="0"/>
        </a:xfrm>
      </p:grpSpPr>
      <p:sp>
        <p:nvSpPr>
          <p:cNvPr id="978" name="Google Shape;978;p144"/>
          <p:cNvSpPr txBox="1">
            <a:spLocks noGrp="1"/>
          </p:cNvSpPr>
          <p:nvPr>
            <p:ph type="title"/>
          </p:nvPr>
        </p:nvSpPr>
        <p:spPr>
          <a:xfrm>
            <a:off x="425302" y="152400"/>
            <a:ext cx="8566298" cy="553998"/>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1400"/>
              <a:buNone/>
            </a:pPr>
            <a:r>
              <a:rPr lang="en-US"/>
              <a:t>Object Oriented Analysis and Design</a:t>
            </a:r>
            <a:endParaRPr/>
          </a:p>
        </p:txBody>
      </p:sp>
      <p:sp>
        <p:nvSpPr>
          <p:cNvPr id="979" name="Google Shape;979;p144"/>
          <p:cNvSpPr txBox="1">
            <a:spLocks noGrp="1"/>
          </p:cNvSpPr>
          <p:nvPr>
            <p:ph type="body" idx="1"/>
          </p:nvPr>
        </p:nvSpPr>
        <p:spPr>
          <a:xfrm>
            <a:off x="90376" y="951398"/>
            <a:ext cx="8763000" cy="4802400"/>
          </a:xfrm>
          <a:prstGeom prst="rect">
            <a:avLst/>
          </a:prstGeom>
          <a:noFill/>
          <a:ln>
            <a:noFill/>
          </a:ln>
        </p:spPr>
        <p:txBody>
          <a:bodyPr spcFirstLastPara="1" wrap="square" lIns="0" tIns="0" rIns="0" bIns="0" anchor="t" anchorCtr="0">
            <a:spAutoFit/>
          </a:bodyPr>
          <a:lstStyle/>
          <a:p>
            <a:pPr marL="571500" lvl="0" indent="-342900" algn="just" rtl="0">
              <a:lnSpc>
                <a:spcPct val="150000"/>
              </a:lnSpc>
              <a:spcBef>
                <a:spcPts val="0"/>
              </a:spcBef>
              <a:spcAft>
                <a:spcPts val="0"/>
              </a:spcAft>
              <a:buSzPts val="1400"/>
              <a:buFont typeface="Arial"/>
              <a:buChar char="•"/>
            </a:pPr>
            <a:r>
              <a:rPr lang="en-US">
                <a:latin typeface="Times New Roman"/>
                <a:ea typeface="Times New Roman"/>
                <a:cs typeface="Times New Roman"/>
                <a:sym typeface="Times New Roman"/>
              </a:rPr>
              <a:t>In the case of strict development methodologies, such as the waterfall method, these stages are sequential and intended to be completely separate from one another. Thus, when creating an application using the waterfall method, it’s unlikely that discoveries made during the testing or deployment phases can impact the decisions already made during the planning or design phases. These limitations, along with the strict step-by-step staging process of waterfall-esque models, led to the rise of iterative models like object-oriented analysis and design.</a:t>
            </a:r>
            <a:endParaRP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Shape 983"/>
        <p:cNvGrpSpPr/>
        <p:nvPr/>
      </p:nvGrpSpPr>
      <p:grpSpPr>
        <a:xfrm>
          <a:off x="0" y="0"/>
          <a:ext cx="0" cy="0"/>
          <a:chOff x="0" y="0"/>
          <a:chExt cx="0" cy="0"/>
        </a:xfrm>
      </p:grpSpPr>
      <p:sp>
        <p:nvSpPr>
          <p:cNvPr id="984" name="Google Shape;984;p145"/>
          <p:cNvSpPr txBox="1">
            <a:spLocks noGrp="1"/>
          </p:cNvSpPr>
          <p:nvPr>
            <p:ph type="title"/>
          </p:nvPr>
        </p:nvSpPr>
        <p:spPr>
          <a:xfrm>
            <a:off x="425302" y="152400"/>
            <a:ext cx="8566298" cy="553998"/>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1400"/>
              <a:buNone/>
            </a:pPr>
            <a:r>
              <a:rPr lang="en-US"/>
              <a:t>Object Oriented Analysis and Design</a:t>
            </a:r>
            <a:endParaRPr/>
          </a:p>
        </p:txBody>
      </p:sp>
      <p:sp>
        <p:nvSpPr>
          <p:cNvPr id="985" name="Google Shape;985;p145"/>
          <p:cNvSpPr txBox="1">
            <a:spLocks noGrp="1"/>
          </p:cNvSpPr>
          <p:nvPr>
            <p:ph type="body" idx="1"/>
          </p:nvPr>
        </p:nvSpPr>
        <p:spPr>
          <a:xfrm>
            <a:off x="90376" y="951398"/>
            <a:ext cx="8763000" cy="4985980"/>
          </a:xfrm>
          <a:prstGeom prst="rect">
            <a:avLst/>
          </a:prstGeom>
          <a:noFill/>
          <a:ln>
            <a:noFill/>
          </a:ln>
        </p:spPr>
        <p:txBody>
          <a:bodyPr spcFirstLastPara="1" wrap="square" lIns="0" tIns="0" rIns="0" bIns="0" anchor="t" anchorCtr="0">
            <a:spAutoFit/>
          </a:bodyPr>
          <a:lstStyle/>
          <a:p>
            <a:pPr marL="571500" lvl="0" indent="-342900" algn="just" rtl="0">
              <a:lnSpc>
                <a:spcPct val="150000"/>
              </a:lnSpc>
              <a:spcBef>
                <a:spcPts val="0"/>
              </a:spcBef>
              <a:spcAft>
                <a:spcPts val="0"/>
              </a:spcAft>
              <a:buSzPts val="1400"/>
              <a:buFont typeface="Arial"/>
              <a:buChar char="•"/>
            </a:pPr>
            <a:r>
              <a:rPr lang="en-US">
                <a:latin typeface="Times New Roman"/>
                <a:ea typeface="Times New Roman"/>
                <a:cs typeface="Times New Roman"/>
                <a:sym typeface="Times New Roman"/>
              </a:rPr>
              <a:t>In the case of stringent development methodologies, such as the waterfall method, these stages are sequential and intended to be completely separate from one another. Thus, when creating an application using the waterfall method, it’s unlikely that discoveries made during the testing or deployment phases can impact the decisions already made during the planning or design phases. These limitations, along with the strict step-by-step staging process of waterfall-esque models, led to the rise of iterative models like object-oriented analysis and design.</a:t>
            </a:r>
            <a:endParaRPr/>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Shape 989"/>
        <p:cNvGrpSpPr/>
        <p:nvPr/>
      </p:nvGrpSpPr>
      <p:grpSpPr>
        <a:xfrm>
          <a:off x="0" y="0"/>
          <a:ext cx="0" cy="0"/>
          <a:chOff x="0" y="0"/>
          <a:chExt cx="0" cy="0"/>
        </a:xfrm>
      </p:grpSpPr>
      <p:sp>
        <p:nvSpPr>
          <p:cNvPr id="990" name="Google Shape;990;p146"/>
          <p:cNvSpPr txBox="1">
            <a:spLocks noGrp="1"/>
          </p:cNvSpPr>
          <p:nvPr>
            <p:ph type="title"/>
          </p:nvPr>
        </p:nvSpPr>
        <p:spPr>
          <a:xfrm>
            <a:off x="425302" y="152400"/>
            <a:ext cx="8566298" cy="553998"/>
          </a:xfrm>
          <a:prstGeom prst="rect">
            <a:avLst/>
          </a:prstGeom>
          <a:noFill/>
          <a:ln>
            <a:noFill/>
          </a:ln>
        </p:spPr>
        <p:txBody>
          <a:bodyPr spcFirstLastPara="1" wrap="square" lIns="0" tIns="0" rIns="0" bIns="0" anchor="t" anchorCtr="0">
            <a:spAutoFit/>
          </a:bodyPr>
          <a:lstStyle/>
          <a:p>
            <a:pPr marL="0" lvl="0" indent="0" algn="ctr" rtl="0">
              <a:lnSpc>
                <a:spcPct val="100000"/>
              </a:lnSpc>
              <a:spcBef>
                <a:spcPts val="0"/>
              </a:spcBef>
              <a:spcAft>
                <a:spcPts val="0"/>
              </a:spcAft>
              <a:buSzPts val="1400"/>
              <a:buNone/>
            </a:pPr>
            <a:r>
              <a:rPr lang="en-US"/>
              <a:t>Object Oriented Analysis</a:t>
            </a:r>
            <a:endParaRPr/>
          </a:p>
        </p:txBody>
      </p:sp>
      <p:sp>
        <p:nvSpPr>
          <p:cNvPr id="991" name="Google Shape;991;p146"/>
          <p:cNvSpPr txBox="1">
            <a:spLocks noGrp="1"/>
          </p:cNvSpPr>
          <p:nvPr>
            <p:ph type="body" idx="1"/>
          </p:nvPr>
        </p:nvSpPr>
        <p:spPr>
          <a:xfrm>
            <a:off x="90376" y="951398"/>
            <a:ext cx="8763000" cy="4985980"/>
          </a:xfrm>
          <a:prstGeom prst="rect">
            <a:avLst/>
          </a:prstGeom>
          <a:noFill/>
          <a:ln>
            <a:noFill/>
          </a:ln>
        </p:spPr>
        <p:txBody>
          <a:bodyPr spcFirstLastPara="1" wrap="square" lIns="0" tIns="0" rIns="0" bIns="0" anchor="t" anchorCtr="0">
            <a:spAutoFit/>
          </a:bodyPr>
          <a:lstStyle/>
          <a:p>
            <a:pPr marL="571500" lvl="0" indent="-342900" algn="just" rtl="0">
              <a:lnSpc>
                <a:spcPct val="150000"/>
              </a:lnSpc>
              <a:spcBef>
                <a:spcPts val="0"/>
              </a:spcBef>
              <a:spcAft>
                <a:spcPts val="0"/>
              </a:spcAft>
              <a:buSzPts val="1400"/>
              <a:buFont typeface="Arial"/>
              <a:buChar char="•"/>
            </a:pPr>
            <a:r>
              <a:rPr lang="en-US">
                <a:latin typeface="Times New Roman"/>
                <a:ea typeface="Times New Roman"/>
                <a:cs typeface="Times New Roman"/>
                <a:sym typeface="Times New Roman"/>
              </a:rPr>
              <a:t>Object-oriented analysis and design (OOAD) is a technological approach to analyze, design a software system or business by using Object Oriented (OO) concept</a:t>
            </a:r>
            <a:endParaRPr/>
          </a:p>
          <a:p>
            <a:pPr marL="571500" lvl="0" indent="-342900" algn="just" rtl="0">
              <a:lnSpc>
                <a:spcPct val="150000"/>
              </a:lnSpc>
              <a:spcBef>
                <a:spcPts val="0"/>
              </a:spcBef>
              <a:spcAft>
                <a:spcPts val="0"/>
              </a:spcAft>
              <a:buSzPts val="1400"/>
              <a:buFont typeface="Arial"/>
              <a:buChar char="•"/>
            </a:pPr>
            <a:r>
              <a:rPr lang="en-US">
                <a:latin typeface="Times New Roman"/>
                <a:ea typeface="Times New Roman"/>
                <a:cs typeface="Times New Roman"/>
                <a:sym typeface="Times New Roman"/>
              </a:rPr>
              <a:t>The most important purpose of OO analysis is to identify the objects of a system that have to be implemented. This analysis can also perform for an existing system. An efficient analysis is only possible when we think in a way where objects can be identified. After identifying the objects the relationships between them are identified and finally the design is produced.</a:t>
            </a:r>
            <a:endParaRPr>
              <a:latin typeface="Times New Roman"/>
              <a:ea typeface="Times New Roman"/>
              <a:cs typeface="Times New Roman"/>
              <a:sym typeface="Times New Roman"/>
            </a:endParaRP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Shape 995"/>
        <p:cNvGrpSpPr/>
        <p:nvPr/>
      </p:nvGrpSpPr>
      <p:grpSpPr>
        <a:xfrm>
          <a:off x="0" y="0"/>
          <a:ext cx="0" cy="0"/>
          <a:chOff x="0" y="0"/>
          <a:chExt cx="0" cy="0"/>
        </a:xfrm>
      </p:grpSpPr>
      <p:sp>
        <p:nvSpPr>
          <p:cNvPr id="996" name="Google Shape;996;p147"/>
          <p:cNvSpPr txBox="1">
            <a:spLocks noGrp="1"/>
          </p:cNvSpPr>
          <p:nvPr>
            <p:ph type="title"/>
          </p:nvPr>
        </p:nvSpPr>
        <p:spPr>
          <a:xfrm>
            <a:off x="425302" y="152400"/>
            <a:ext cx="8566298" cy="553998"/>
          </a:xfrm>
          <a:prstGeom prst="rect">
            <a:avLst/>
          </a:prstGeom>
          <a:noFill/>
          <a:ln>
            <a:noFill/>
          </a:ln>
        </p:spPr>
        <p:txBody>
          <a:bodyPr spcFirstLastPara="1" wrap="square" lIns="0" tIns="0" rIns="0" bIns="0" anchor="t" anchorCtr="0">
            <a:spAutoFit/>
          </a:bodyPr>
          <a:lstStyle/>
          <a:p>
            <a:pPr marL="0" lvl="0" indent="0" algn="ctr" rtl="0">
              <a:lnSpc>
                <a:spcPct val="100000"/>
              </a:lnSpc>
              <a:spcBef>
                <a:spcPts val="0"/>
              </a:spcBef>
              <a:spcAft>
                <a:spcPts val="0"/>
              </a:spcAft>
              <a:buSzPts val="1400"/>
              <a:buNone/>
            </a:pPr>
            <a:r>
              <a:rPr lang="en-US" b="1">
                <a:latin typeface="Times New Roman"/>
                <a:ea typeface="Times New Roman"/>
                <a:cs typeface="Times New Roman"/>
                <a:sym typeface="Times New Roman"/>
              </a:rPr>
              <a:t>Purpose of OO Analysis and Design </a:t>
            </a:r>
            <a:endParaRPr/>
          </a:p>
        </p:txBody>
      </p:sp>
      <p:sp>
        <p:nvSpPr>
          <p:cNvPr id="997" name="Google Shape;997;p147"/>
          <p:cNvSpPr txBox="1">
            <a:spLocks noGrp="1"/>
          </p:cNvSpPr>
          <p:nvPr>
            <p:ph type="body" idx="1"/>
          </p:nvPr>
        </p:nvSpPr>
        <p:spPr>
          <a:xfrm>
            <a:off x="0" y="887600"/>
            <a:ext cx="8882100" cy="3694200"/>
          </a:xfrm>
          <a:prstGeom prst="rect">
            <a:avLst/>
          </a:prstGeom>
          <a:noFill/>
          <a:ln>
            <a:noFill/>
          </a:ln>
        </p:spPr>
        <p:txBody>
          <a:bodyPr spcFirstLastPara="1" wrap="square" lIns="0" tIns="0" rIns="0" bIns="0" anchor="t" anchorCtr="0">
            <a:spAutoFit/>
          </a:bodyPr>
          <a:lstStyle/>
          <a:p>
            <a:pPr marL="457200" lvl="0" indent="-228600" algn="l" rtl="0">
              <a:lnSpc>
                <a:spcPct val="150000"/>
              </a:lnSpc>
              <a:spcBef>
                <a:spcPts val="0"/>
              </a:spcBef>
              <a:spcAft>
                <a:spcPts val="0"/>
              </a:spcAft>
              <a:buSzPts val="1400"/>
              <a:buNone/>
            </a:pPr>
            <a:br>
              <a:rPr lang="en-US">
                <a:latin typeface="Times New Roman"/>
                <a:ea typeface="Times New Roman"/>
                <a:cs typeface="Times New Roman"/>
                <a:sym typeface="Times New Roman"/>
              </a:rPr>
            </a:br>
            <a:r>
              <a:rPr lang="en-US">
                <a:latin typeface="Times New Roman"/>
                <a:ea typeface="Times New Roman"/>
                <a:cs typeface="Times New Roman"/>
                <a:sym typeface="Times New Roman"/>
              </a:rPr>
              <a:t>We can summarize the purpose of OO analysis and design in the following way:</a:t>
            </a:r>
            <a:endParaRPr/>
          </a:p>
          <a:p>
            <a:pPr marL="457200" lvl="0" indent="-228600" algn="l" rtl="0">
              <a:lnSpc>
                <a:spcPct val="150000"/>
              </a:lnSpc>
              <a:spcBef>
                <a:spcPts val="0"/>
              </a:spcBef>
              <a:spcAft>
                <a:spcPts val="0"/>
              </a:spcAft>
              <a:buSzPts val="1400"/>
              <a:buFont typeface="Arial"/>
              <a:buChar char="•"/>
            </a:pPr>
            <a:r>
              <a:rPr lang="en-US">
                <a:latin typeface="Times New Roman"/>
                <a:ea typeface="Times New Roman"/>
                <a:cs typeface="Times New Roman"/>
                <a:sym typeface="Times New Roman"/>
              </a:rPr>
              <a:t>Identifying the objects of a system</a:t>
            </a:r>
            <a:endParaRPr/>
          </a:p>
          <a:p>
            <a:pPr marL="457200" lvl="0" indent="-228600" algn="l" rtl="0">
              <a:lnSpc>
                <a:spcPct val="150000"/>
              </a:lnSpc>
              <a:spcBef>
                <a:spcPts val="0"/>
              </a:spcBef>
              <a:spcAft>
                <a:spcPts val="0"/>
              </a:spcAft>
              <a:buSzPts val="1400"/>
              <a:buFont typeface="Arial"/>
              <a:buChar char="•"/>
            </a:pPr>
            <a:r>
              <a:rPr lang="en-US">
                <a:latin typeface="Times New Roman"/>
                <a:ea typeface="Times New Roman"/>
                <a:cs typeface="Times New Roman"/>
                <a:sym typeface="Times New Roman"/>
              </a:rPr>
              <a:t>Identify their relationships</a:t>
            </a:r>
            <a:endParaRPr/>
          </a:p>
          <a:p>
            <a:pPr marL="457200" lvl="0" indent="-228600" algn="l" rtl="0">
              <a:lnSpc>
                <a:spcPct val="150000"/>
              </a:lnSpc>
              <a:spcBef>
                <a:spcPts val="0"/>
              </a:spcBef>
              <a:spcAft>
                <a:spcPts val="0"/>
              </a:spcAft>
              <a:buSzPts val="1400"/>
              <a:buFont typeface="Arial"/>
              <a:buChar char="•"/>
            </a:pPr>
            <a:r>
              <a:rPr lang="en-US">
                <a:latin typeface="Times New Roman"/>
                <a:ea typeface="Times New Roman"/>
                <a:cs typeface="Times New Roman"/>
                <a:sym typeface="Times New Roman"/>
              </a:rPr>
              <a:t>Generate a design which can be converted into applications using OO languages</a:t>
            </a:r>
            <a:endParaRPr/>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Shape 1001"/>
        <p:cNvGrpSpPr/>
        <p:nvPr/>
      </p:nvGrpSpPr>
      <p:grpSpPr>
        <a:xfrm>
          <a:off x="0" y="0"/>
          <a:ext cx="0" cy="0"/>
          <a:chOff x="0" y="0"/>
          <a:chExt cx="0" cy="0"/>
        </a:xfrm>
      </p:grpSpPr>
      <p:sp>
        <p:nvSpPr>
          <p:cNvPr id="1002" name="Google Shape;1002;p148"/>
          <p:cNvSpPr txBox="1">
            <a:spLocks noGrp="1"/>
          </p:cNvSpPr>
          <p:nvPr>
            <p:ph type="title"/>
          </p:nvPr>
        </p:nvSpPr>
        <p:spPr>
          <a:xfrm>
            <a:off x="425302" y="152400"/>
            <a:ext cx="8566298" cy="553998"/>
          </a:xfrm>
          <a:prstGeom prst="rect">
            <a:avLst/>
          </a:prstGeom>
          <a:noFill/>
          <a:ln>
            <a:noFill/>
          </a:ln>
        </p:spPr>
        <p:txBody>
          <a:bodyPr spcFirstLastPara="1" wrap="square" lIns="0" tIns="0" rIns="0" bIns="0" anchor="t" anchorCtr="0">
            <a:spAutoFit/>
          </a:bodyPr>
          <a:lstStyle/>
          <a:p>
            <a:pPr marL="0" lvl="0" indent="0" algn="ctr" rtl="0">
              <a:lnSpc>
                <a:spcPct val="100000"/>
              </a:lnSpc>
              <a:spcBef>
                <a:spcPts val="0"/>
              </a:spcBef>
              <a:spcAft>
                <a:spcPts val="0"/>
              </a:spcAft>
              <a:buSzPts val="1400"/>
              <a:buNone/>
            </a:pPr>
            <a:r>
              <a:rPr lang="en-US"/>
              <a:t>Object Oriented Analysis</a:t>
            </a:r>
            <a:endParaRPr/>
          </a:p>
        </p:txBody>
      </p:sp>
      <p:sp>
        <p:nvSpPr>
          <p:cNvPr id="1003" name="Google Shape;1003;p148"/>
          <p:cNvSpPr txBox="1">
            <a:spLocks noGrp="1"/>
          </p:cNvSpPr>
          <p:nvPr>
            <p:ph type="body" idx="1"/>
          </p:nvPr>
        </p:nvSpPr>
        <p:spPr>
          <a:xfrm>
            <a:off x="90376" y="951398"/>
            <a:ext cx="8763000" cy="5539978"/>
          </a:xfrm>
          <a:prstGeom prst="rect">
            <a:avLst/>
          </a:prstGeom>
          <a:noFill/>
          <a:ln>
            <a:noFill/>
          </a:ln>
        </p:spPr>
        <p:txBody>
          <a:bodyPr spcFirstLastPara="1" wrap="square" lIns="0" tIns="0" rIns="0" bIns="0" anchor="t" anchorCtr="0">
            <a:spAutoFit/>
          </a:bodyPr>
          <a:lstStyle/>
          <a:p>
            <a:pPr marL="571500" lvl="0" indent="-342900" algn="l" rtl="0">
              <a:lnSpc>
                <a:spcPct val="150000"/>
              </a:lnSpc>
              <a:spcBef>
                <a:spcPts val="0"/>
              </a:spcBef>
              <a:spcAft>
                <a:spcPts val="0"/>
              </a:spcAft>
              <a:buSzPts val="1400"/>
              <a:buFont typeface="Arial"/>
              <a:buChar char="•"/>
            </a:pPr>
            <a:r>
              <a:rPr lang="en-US">
                <a:latin typeface="Times New Roman"/>
                <a:ea typeface="Times New Roman"/>
                <a:cs typeface="Times New Roman"/>
                <a:sym typeface="Times New Roman"/>
              </a:rPr>
              <a:t>The first phase is OO analysis. In OO analysis the most important purpose is to identify objects and describes them in a proper way.</a:t>
            </a:r>
            <a:endParaRPr/>
          </a:p>
          <a:p>
            <a:pPr marL="571500" lvl="0" indent="-342900" algn="l" rtl="0">
              <a:lnSpc>
                <a:spcPct val="150000"/>
              </a:lnSpc>
              <a:spcBef>
                <a:spcPts val="0"/>
              </a:spcBef>
              <a:spcAft>
                <a:spcPts val="0"/>
              </a:spcAft>
              <a:buSzPts val="1400"/>
              <a:buFont typeface="Arial"/>
              <a:buChar char="•"/>
            </a:pPr>
            <a:r>
              <a:rPr lang="en-US">
                <a:latin typeface="Times New Roman"/>
                <a:ea typeface="Times New Roman"/>
                <a:cs typeface="Times New Roman"/>
                <a:sym typeface="Times New Roman"/>
              </a:rPr>
              <a:t>If the objects are identified efficiently then the next task of design will be easy. </a:t>
            </a:r>
            <a:endParaRPr/>
          </a:p>
          <a:p>
            <a:pPr marL="571500" lvl="0" indent="-342900" algn="l" rtl="0">
              <a:lnSpc>
                <a:spcPct val="150000"/>
              </a:lnSpc>
              <a:spcBef>
                <a:spcPts val="0"/>
              </a:spcBef>
              <a:spcAft>
                <a:spcPts val="0"/>
              </a:spcAft>
              <a:buSzPts val="1400"/>
              <a:buFont typeface="Arial"/>
              <a:buChar char="•"/>
            </a:pPr>
            <a:r>
              <a:rPr lang="en-US">
                <a:latin typeface="Times New Roman"/>
                <a:ea typeface="Times New Roman"/>
                <a:cs typeface="Times New Roman"/>
                <a:sym typeface="Times New Roman"/>
              </a:rPr>
              <a:t>The objects should be identified with their responsibilities. </a:t>
            </a:r>
            <a:endParaRPr/>
          </a:p>
          <a:p>
            <a:pPr marL="571500" lvl="0" indent="-342900" algn="l" rtl="0">
              <a:lnSpc>
                <a:spcPct val="150000"/>
              </a:lnSpc>
              <a:spcBef>
                <a:spcPts val="0"/>
              </a:spcBef>
              <a:spcAft>
                <a:spcPts val="0"/>
              </a:spcAft>
              <a:buSzPts val="1400"/>
              <a:buFont typeface="Arial"/>
              <a:buChar char="•"/>
            </a:pPr>
            <a:r>
              <a:rPr lang="en-US">
                <a:latin typeface="Times New Roman"/>
                <a:ea typeface="Times New Roman"/>
                <a:cs typeface="Times New Roman"/>
                <a:sym typeface="Times New Roman"/>
              </a:rPr>
              <a:t>The responsibilities are the functions or jobs performed by the object. </a:t>
            </a:r>
            <a:endParaRPr/>
          </a:p>
          <a:p>
            <a:pPr marL="571500" lvl="0" indent="-342900" algn="l" rtl="0">
              <a:lnSpc>
                <a:spcPct val="150000"/>
              </a:lnSpc>
              <a:spcBef>
                <a:spcPts val="0"/>
              </a:spcBef>
              <a:spcAft>
                <a:spcPts val="0"/>
              </a:spcAft>
              <a:buSzPts val="1400"/>
              <a:buFont typeface="Arial"/>
              <a:buChar char="•"/>
            </a:pPr>
            <a:r>
              <a:rPr lang="en-US">
                <a:latin typeface="Times New Roman"/>
                <a:ea typeface="Times New Roman"/>
                <a:cs typeface="Times New Roman"/>
                <a:sym typeface="Times New Roman"/>
              </a:rPr>
              <a:t>We know every object have to perform some responsibilities.</a:t>
            </a:r>
            <a:endParaRPr/>
          </a:p>
          <a:p>
            <a:pPr marL="571500" lvl="0" indent="-342900" algn="l" rtl="0">
              <a:lnSpc>
                <a:spcPct val="150000"/>
              </a:lnSpc>
              <a:spcBef>
                <a:spcPts val="0"/>
              </a:spcBef>
              <a:spcAft>
                <a:spcPts val="0"/>
              </a:spcAft>
              <a:buSzPts val="1400"/>
              <a:buFont typeface="Arial"/>
              <a:buChar char="•"/>
            </a:pPr>
            <a:r>
              <a:rPr lang="en-US">
                <a:latin typeface="Times New Roman"/>
                <a:ea typeface="Times New Roman"/>
                <a:cs typeface="Times New Roman"/>
                <a:sym typeface="Times New Roman"/>
              </a:rPr>
              <a:t>When these responsibilities are collaborates accurately the purpose of the system is fulfilled.</a:t>
            </a:r>
            <a:endParaRPr>
              <a:latin typeface="Times New Roman"/>
              <a:ea typeface="Times New Roman"/>
              <a:cs typeface="Times New Roman"/>
              <a:sym typeface="Times New Roman"/>
            </a:endParaRPr>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Shape 1007"/>
        <p:cNvGrpSpPr/>
        <p:nvPr/>
      </p:nvGrpSpPr>
      <p:grpSpPr>
        <a:xfrm>
          <a:off x="0" y="0"/>
          <a:ext cx="0" cy="0"/>
          <a:chOff x="0" y="0"/>
          <a:chExt cx="0" cy="0"/>
        </a:xfrm>
      </p:grpSpPr>
      <p:sp>
        <p:nvSpPr>
          <p:cNvPr id="1008" name="Google Shape;1008;p149"/>
          <p:cNvSpPr txBox="1">
            <a:spLocks noGrp="1"/>
          </p:cNvSpPr>
          <p:nvPr>
            <p:ph type="title"/>
          </p:nvPr>
        </p:nvSpPr>
        <p:spPr>
          <a:xfrm>
            <a:off x="425302" y="152400"/>
            <a:ext cx="8566298" cy="553998"/>
          </a:xfrm>
          <a:prstGeom prst="rect">
            <a:avLst/>
          </a:prstGeom>
          <a:noFill/>
          <a:ln>
            <a:noFill/>
          </a:ln>
        </p:spPr>
        <p:txBody>
          <a:bodyPr spcFirstLastPara="1" wrap="square" lIns="0" tIns="0" rIns="0" bIns="0" anchor="t" anchorCtr="0">
            <a:spAutoFit/>
          </a:bodyPr>
          <a:lstStyle/>
          <a:p>
            <a:pPr marL="0" lvl="0" indent="0" algn="ctr" rtl="0">
              <a:lnSpc>
                <a:spcPct val="100000"/>
              </a:lnSpc>
              <a:spcBef>
                <a:spcPts val="0"/>
              </a:spcBef>
              <a:spcAft>
                <a:spcPts val="0"/>
              </a:spcAft>
              <a:buSzPts val="1400"/>
              <a:buNone/>
            </a:pPr>
            <a:r>
              <a:rPr lang="en-US"/>
              <a:t>Object Oriented Analysis</a:t>
            </a:r>
            <a:endParaRPr/>
          </a:p>
        </p:txBody>
      </p:sp>
      <p:sp>
        <p:nvSpPr>
          <p:cNvPr id="1009" name="Google Shape;1009;p149"/>
          <p:cNvSpPr txBox="1">
            <a:spLocks noGrp="1"/>
          </p:cNvSpPr>
          <p:nvPr>
            <p:ph type="body" idx="1"/>
          </p:nvPr>
        </p:nvSpPr>
        <p:spPr>
          <a:xfrm>
            <a:off x="90376" y="951398"/>
            <a:ext cx="8763000" cy="5539978"/>
          </a:xfrm>
          <a:prstGeom prst="rect">
            <a:avLst/>
          </a:prstGeom>
          <a:noFill/>
          <a:ln>
            <a:noFill/>
          </a:ln>
        </p:spPr>
        <p:txBody>
          <a:bodyPr spcFirstLastPara="1" wrap="square" lIns="0" tIns="0" rIns="0" bIns="0" anchor="t" anchorCtr="0">
            <a:spAutoFit/>
          </a:bodyPr>
          <a:lstStyle/>
          <a:p>
            <a:pPr marL="571500" lvl="0" indent="-342900" algn="l" rtl="0">
              <a:lnSpc>
                <a:spcPct val="150000"/>
              </a:lnSpc>
              <a:spcBef>
                <a:spcPts val="0"/>
              </a:spcBef>
              <a:spcAft>
                <a:spcPts val="0"/>
              </a:spcAft>
              <a:buSzPts val="1400"/>
              <a:buFont typeface="Arial"/>
              <a:buChar char="•"/>
            </a:pPr>
            <a:r>
              <a:rPr lang="en-US">
                <a:latin typeface="Times New Roman"/>
                <a:ea typeface="Times New Roman"/>
                <a:cs typeface="Times New Roman"/>
                <a:sym typeface="Times New Roman"/>
              </a:rPr>
              <a:t>The first phase is OO analysis. In OO analysis the most important purpose is to identify objects and describes them in a proper way.</a:t>
            </a:r>
            <a:endParaRPr/>
          </a:p>
          <a:p>
            <a:pPr marL="571500" lvl="0" indent="-342900" algn="l" rtl="0">
              <a:lnSpc>
                <a:spcPct val="150000"/>
              </a:lnSpc>
              <a:spcBef>
                <a:spcPts val="0"/>
              </a:spcBef>
              <a:spcAft>
                <a:spcPts val="0"/>
              </a:spcAft>
              <a:buSzPts val="1400"/>
              <a:buFont typeface="Arial"/>
              <a:buChar char="•"/>
            </a:pPr>
            <a:r>
              <a:rPr lang="en-US">
                <a:latin typeface="Times New Roman"/>
                <a:ea typeface="Times New Roman"/>
                <a:cs typeface="Times New Roman"/>
                <a:sym typeface="Times New Roman"/>
              </a:rPr>
              <a:t>If the objects are identified efficiently then the next task of design will be easy. </a:t>
            </a:r>
            <a:endParaRPr/>
          </a:p>
          <a:p>
            <a:pPr marL="571500" lvl="0" indent="-342900" algn="l" rtl="0">
              <a:lnSpc>
                <a:spcPct val="150000"/>
              </a:lnSpc>
              <a:spcBef>
                <a:spcPts val="0"/>
              </a:spcBef>
              <a:spcAft>
                <a:spcPts val="0"/>
              </a:spcAft>
              <a:buSzPts val="1400"/>
              <a:buFont typeface="Arial"/>
              <a:buChar char="•"/>
            </a:pPr>
            <a:r>
              <a:rPr lang="en-US">
                <a:latin typeface="Times New Roman"/>
                <a:ea typeface="Times New Roman"/>
                <a:cs typeface="Times New Roman"/>
                <a:sym typeface="Times New Roman"/>
              </a:rPr>
              <a:t>The objects should be identified with their responsibilities. </a:t>
            </a:r>
            <a:endParaRPr/>
          </a:p>
          <a:p>
            <a:pPr marL="571500" lvl="0" indent="-342900" algn="l" rtl="0">
              <a:lnSpc>
                <a:spcPct val="150000"/>
              </a:lnSpc>
              <a:spcBef>
                <a:spcPts val="0"/>
              </a:spcBef>
              <a:spcAft>
                <a:spcPts val="0"/>
              </a:spcAft>
              <a:buSzPts val="1400"/>
              <a:buFont typeface="Arial"/>
              <a:buChar char="•"/>
            </a:pPr>
            <a:r>
              <a:rPr lang="en-US">
                <a:latin typeface="Times New Roman"/>
                <a:ea typeface="Times New Roman"/>
                <a:cs typeface="Times New Roman"/>
                <a:sym typeface="Times New Roman"/>
              </a:rPr>
              <a:t>The responsibilities are the functions or jobs performed by the object. </a:t>
            </a:r>
            <a:endParaRPr/>
          </a:p>
          <a:p>
            <a:pPr marL="571500" lvl="0" indent="-342900" algn="l" rtl="0">
              <a:lnSpc>
                <a:spcPct val="150000"/>
              </a:lnSpc>
              <a:spcBef>
                <a:spcPts val="0"/>
              </a:spcBef>
              <a:spcAft>
                <a:spcPts val="0"/>
              </a:spcAft>
              <a:buSzPts val="1400"/>
              <a:buFont typeface="Arial"/>
              <a:buChar char="•"/>
            </a:pPr>
            <a:r>
              <a:rPr lang="en-US">
                <a:latin typeface="Times New Roman"/>
                <a:ea typeface="Times New Roman"/>
                <a:cs typeface="Times New Roman"/>
                <a:sym typeface="Times New Roman"/>
              </a:rPr>
              <a:t>We know every object have to perform some responsibilities.</a:t>
            </a:r>
            <a:endParaRPr/>
          </a:p>
          <a:p>
            <a:pPr marL="571500" lvl="0" indent="-342900" algn="l" rtl="0">
              <a:lnSpc>
                <a:spcPct val="150000"/>
              </a:lnSpc>
              <a:spcBef>
                <a:spcPts val="0"/>
              </a:spcBef>
              <a:spcAft>
                <a:spcPts val="0"/>
              </a:spcAft>
              <a:buSzPts val="1400"/>
              <a:buFont typeface="Arial"/>
              <a:buChar char="•"/>
            </a:pPr>
            <a:r>
              <a:rPr lang="en-US">
                <a:latin typeface="Times New Roman"/>
                <a:ea typeface="Times New Roman"/>
                <a:cs typeface="Times New Roman"/>
                <a:sym typeface="Times New Roman"/>
              </a:rPr>
              <a:t>When these responsibilities are collaborates accurately the purpose of the system is fulfilled.</a:t>
            </a:r>
            <a:endParaRPr>
              <a:latin typeface="Times New Roman"/>
              <a:ea typeface="Times New Roman"/>
              <a:cs typeface="Times New Roman"/>
              <a:sym typeface="Times New Roman"/>
            </a:endParaRPr>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Shape 1013"/>
        <p:cNvGrpSpPr/>
        <p:nvPr/>
      </p:nvGrpSpPr>
      <p:grpSpPr>
        <a:xfrm>
          <a:off x="0" y="0"/>
          <a:ext cx="0" cy="0"/>
          <a:chOff x="0" y="0"/>
          <a:chExt cx="0" cy="0"/>
        </a:xfrm>
      </p:grpSpPr>
      <p:sp>
        <p:nvSpPr>
          <p:cNvPr id="1014" name="Google Shape;1014;p150"/>
          <p:cNvSpPr txBox="1">
            <a:spLocks noGrp="1"/>
          </p:cNvSpPr>
          <p:nvPr>
            <p:ph type="title"/>
          </p:nvPr>
        </p:nvSpPr>
        <p:spPr>
          <a:xfrm>
            <a:off x="425302" y="152400"/>
            <a:ext cx="8566298" cy="553998"/>
          </a:xfrm>
          <a:prstGeom prst="rect">
            <a:avLst/>
          </a:prstGeom>
          <a:noFill/>
          <a:ln>
            <a:noFill/>
          </a:ln>
        </p:spPr>
        <p:txBody>
          <a:bodyPr spcFirstLastPara="1" wrap="square" lIns="0" tIns="0" rIns="0" bIns="0" anchor="t" anchorCtr="0">
            <a:spAutoFit/>
          </a:bodyPr>
          <a:lstStyle/>
          <a:p>
            <a:pPr marL="0" lvl="0" indent="0" algn="ctr" rtl="0">
              <a:lnSpc>
                <a:spcPct val="100000"/>
              </a:lnSpc>
              <a:spcBef>
                <a:spcPts val="0"/>
              </a:spcBef>
              <a:spcAft>
                <a:spcPts val="0"/>
              </a:spcAft>
              <a:buSzPts val="1400"/>
              <a:buNone/>
            </a:pPr>
            <a:r>
              <a:rPr lang="en-US"/>
              <a:t>Object Oriented Design</a:t>
            </a:r>
            <a:endParaRPr/>
          </a:p>
        </p:txBody>
      </p:sp>
      <p:sp>
        <p:nvSpPr>
          <p:cNvPr id="1015" name="Google Shape;1015;p150"/>
          <p:cNvSpPr txBox="1">
            <a:spLocks noGrp="1"/>
          </p:cNvSpPr>
          <p:nvPr>
            <p:ph type="body" idx="1"/>
          </p:nvPr>
        </p:nvSpPr>
        <p:spPr>
          <a:xfrm>
            <a:off x="-3545" y="1249110"/>
            <a:ext cx="8763000" cy="3877985"/>
          </a:xfrm>
          <a:prstGeom prst="rect">
            <a:avLst/>
          </a:prstGeom>
          <a:noFill/>
          <a:ln>
            <a:noFill/>
          </a:ln>
        </p:spPr>
        <p:txBody>
          <a:bodyPr spcFirstLastPara="1" wrap="square" lIns="0" tIns="0" rIns="0" bIns="0" anchor="t" anchorCtr="0">
            <a:spAutoFit/>
          </a:bodyPr>
          <a:lstStyle/>
          <a:p>
            <a:pPr marL="571500" lvl="0" indent="-342900" algn="just" rtl="0">
              <a:lnSpc>
                <a:spcPct val="150000"/>
              </a:lnSpc>
              <a:spcBef>
                <a:spcPts val="0"/>
              </a:spcBef>
              <a:spcAft>
                <a:spcPts val="0"/>
              </a:spcAft>
              <a:buSzPts val="1400"/>
              <a:buFont typeface="Arial"/>
              <a:buChar char="•"/>
            </a:pPr>
            <a:r>
              <a:rPr lang="en-US">
                <a:latin typeface="Times New Roman"/>
                <a:ea typeface="Times New Roman"/>
                <a:cs typeface="Times New Roman"/>
                <a:sym typeface="Times New Roman"/>
              </a:rPr>
              <a:t>The second phase is OO design. This phase highlights on the requirements and their fulfillment or completion. </a:t>
            </a:r>
            <a:endParaRPr/>
          </a:p>
          <a:p>
            <a:pPr marL="571500" lvl="0" indent="-342900" algn="just" rtl="0">
              <a:lnSpc>
                <a:spcPct val="150000"/>
              </a:lnSpc>
              <a:spcBef>
                <a:spcPts val="0"/>
              </a:spcBef>
              <a:spcAft>
                <a:spcPts val="0"/>
              </a:spcAft>
              <a:buSzPts val="1400"/>
              <a:buFont typeface="Arial"/>
              <a:buChar char="•"/>
            </a:pPr>
            <a:r>
              <a:rPr lang="en-US">
                <a:latin typeface="Times New Roman"/>
                <a:ea typeface="Times New Roman"/>
                <a:cs typeface="Times New Roman"/>
                <a:sym typeface="Times New Roman"/>
              </a:rPr>
              <a:t>In this phase all the objects are collaborated according to their projected relationships. After the completion of relationships the design is completed.</a:t>
            </a:r>
            <a:endParaRPr/>
          </a:p>
          <a:p>
            <a:pPr marL="571500" lvl="0" indent="-342900" algn="just" rtl="0">
              <a:lnSpc>
                <a:spcPct val="150000"/>
              </a:lnSpc>
              <a:spcBef>
                <a:spcPts val="0"/>
              </a:spcBef>
              <a:spcAft>
                <a:spcPts val="0"/>
              </a:spcAft>
              <a:buSzPts val="1400"/>
              <a:buFont typeface="Arial"/>
              <a:buChar char="•"/>
            </a:pPr>
            <a:r>
              <a:rPr lang="en-US">
                <a:latin typeface="Times New Roman"/>
                <a:ea typeface="Times New Roman"/>
                <a:cs typeface="Times New Roman"/>
                <a:sym typeface="Times New Roman"/>
              </a:rPr>
              <a:t>The third phase is OO implementation. In this phase the above design is implemented using OO languages like C#, Java, C++ etc.</a:t>
            </a:r>
            <a:endParaRPr>
              <a:latin typeface="Times New Roman"/>
              <a:ea typeface="Times New Roman"/>
              <a:cs typeface="Times New Roman"/>
              <a:sym typeface="Times New Roman"/>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14"/>
          <p:cNvSpPr txBox="1">
            <a:spLocks noGrp="1"/>
          </p:cNvSpPr>
          <p:nvPr>
            <p:ph type="title"/>
          </p:nvPr>
        </p:nvSpPr>
        <p:spPr>
          <a:xfrm>
            <a:off x="616688" y="175005"/>
            <a:ext cx="7011949" cy="627721"/>
          </a:xfrm>
          <a:prstGeom prst="rect">
            <a:avLst/>
          </a:prstGeom>
          <a:noFill/>
          <a:ln>
            <a:noFill/>
          </a:ln>
        </p:spPr>
        <p:txBody>
          <a:bodyPr spcFirstLastPara="1" wrap="square" lIns="0" tIns="12050" rIns="0" bIns="0" anchor="t" anchorCtr="0">
            <a:spAutoFit/>
          </a:bodyPr>
          <a:lstStyle/>
          <a:p>
            <a:pPr marL="12700" lvl="0" indent="0" algn="ctr" rtl="0">
              <a:lnSpc>
                <a:spcPct val="100000"/>
              </a:lnSpc>
              <a:spcBef>
                <a:spcPts val="0"/>
              </a:spcBef>
              <a:spcAft>
                <a:spcPts val="0"/>
              </a:spcAft>
              <a:buSzPts val="1400"/>
              <a:buNone/>
            </a:pPr>
            <a:r>
              <a:rPr lang="en-US" sz="4000" dirty="0"/>
              <a:t>IS Components</a:t>
            </a:r>
            <a:endParaRPr sz="4000" dirty="0"/>
          </a:p>
        </p:txBody>
      </p:sp>
      <p:sp>
        <p:nvSpPr>
          <p:cNvPr id="161" name="Google Shape;161;p14"/>
          <p:cNvSpPr txBox="1"/>
          <p:nvPr/>
        </p:nvSpPr>
        <p:spPr>
          <a:xfrm>
            <a:off x="404038" y="1473835"/>
            <a:ext cx="8229600" cy="4205623"/>
          </a:xfrm>
          <a:prstGeom prst="rect">
            <a:avLst/>
          </a:prstGeom>
          <a:noFill/>
          <a:ln>
            <a:noFill/>
          </a:ln>
        </p:spPr>
        <p:txBody>
          <a:bodyPr spcFirstLastPara="1" wrap="square" lIns="0" tIns="12050" rIns="0" bIns="0" anchor="t" anchorCtr="0">
            <a:spAutoFit/>
          </a:bodyPr>
          <a:lstStyle/>
          <a:p>
            <a:pPr marL="469266" lvl="0" indent="-457200" algn="just">
              <a:lnSpc>
                <a:spcPct val="125000"/>
              </a:lnSpc>
              <a:spcBef>
                <a:spcPts val="0"/>
              </a:spcBef>
              <a:buClr>
                <a:srgbClr val="D9B146"/>
              </a:buClr>
              <a:buSzPts val="3200"/>
              <a:buFont typeface="Arial"/>
              <a:buChar char="•"/>
            </a:pPr>
            <a:r>
              <a:rPr lang="en-US" sz="2400" b="1" dirty="0">
                <a:solidFill>
                  <a:srgbClr val="FF0000"/>
                </a:solidFill>
                <a:latin typeface="Times New Roman"/>
                <a:cs typeface="Times New Roman"/>
                <a:sym typeface="Helvetica Neue"/>
              </a:rPr>
              <a:t>People</a:t>
            </a:r>
            <a:r>
              <a:rPr lang="en-US" sz="2400" dirty="0">
                <a:solidFill>
                  <a:schemeClr val="tx1"/>
                </a:solidFill>
                <a:latin typeface="Times New Roman"/>
                <a:cs typeface="Times New Roman"/>
                <a:sym typeface="Helvetica Neue"/>
              </a:rPr>
              <a:t> who have an interest in an information system  are called </a:t>
            </a:r>
            <a:r>
              <a:rPr lang="en-US" sz="2400" dirty="0">
                <a:solidFill>
                  <a:schemeClr val="tx1"/>
                </a:solidFill>
                <a:latin typeface="Times New Roman"/>
                <a:cs typeface="Times New Roman"/>
              </a:rPr>
              <a:t>stakeholders.</a:t>
            </a:r>
            <a:endParaRPr sz="2400" dirty="0">
              <a:solidFill>
                <a:schemeClr val="tx1"/>
              </a:solidFill>
              <a:latin typeface="Times New Roman"/>
              <a:cs typeface="Times New Roman"/>
            </a:endParaRPr>
          </a:p>
          <a:p>
            <a:pPr marL="469266" lvl="0" indent="-457200" algn="just">
              <a:lnSpc>
                <a:spcPct val="125000"/>
              </a:lnSpc>
              <a:spcBef>
                <a:spcPts val="1270"/>
              </a:spcBef>
              <a:buClr>
                <a:srgbClr val="D9B146"/>
              </a:buClr>
              <a:buSzPts val="3200"/>
              <a:buFont typeface="Arial"/>
              <a:buChar char="•"/>
            </a:pPr>
            <a:r>
              <a:rPr lang="en-US" sz="2400" b="1" dirty="0">
                <a:solidFill>
                  <a:srgbClr val="FF0000"/>
                </a:solidFill>
                <a:latin typeface="Times New Roman"/>
                <a:cs typeface="Times New Roman"/>
                <a:sym typeface="Helvetica Neue"/>
              </a:rPr>
              <a:t>Stakeholders</a:t>
            </a:r>
            <a:r>
              <a:rPr lang="en-US" sz="2400" dirty="0">
                <a:solidFill>
                  <a:schemeClr val="tx1"/>
                </a:solidFill>
                <a:latin typeface="Times New Roman"/>
                <a:cs typeface="Times New Roman"/>
                <a:sym typeface="Helvetica Neue"/>
              </a:rPr>
              <a:t> include the management group responsible  for the system, the </a:t>
            </a:r>
            <a:r>
              <a:rPr lang="en-US" sz="2400" dirty="0">
                <a:solidFill>
                  <a:schemeClr val="tx1"/>
                </a:solidFill>
                <a:latin typeface="Times New Roman"/>
                <a:cs typeface="Times New Roman"/>
              </a:rPr>
              <a:t>users </a:t>
            </a:r>
            <a:r>
              <a:rPr lang="en-US" sz="2400" dirty="0">
                <a:solidFill>
                  <a:schemeClr val="tx1"/>
                </a:solidFill>
                <a:latin typeface="Times New Roman"/>
                <a:cs typeface="Times New Roman"/>
                <a:sym typeface="Helvetica Neue"/>
              </a:rPr>
              <a:t>(sometimes called </a:t>
            </a:r>
            <a:r>
              <a:rPr lang="en-US" sz="2400" dirty="0">
                <a:solidFill>
                  <a:schemeClr val="tx1"/>
                </a:solidFill>
                <a:latin typeface="Times New Roman"/>
                <a:cs typeface="Times New Roman"/>
              </a:rPr>
              <a:t>end users)  </a:t>
            </a:r>
            <a:r>
              <a:rPr lang="en-US" sz="2400" dirty="0">
                <a:solidFill>
                  <a:schemeClr val="tx1"/>
                </a:solidFill>
                <a:latin typeface="Times New Roman"/>
                <a:cs typeface="Times New Roman"/>
                <a:sym typeface="Helvetica Neue"/>
              </a:rPr>
              <a:t>inside and outside the company who will interact with</a:t>
            </a:r>
            <a:endParaRPr sz="2400" dirty="0">
              <a:solidFill>
                <a:schemeClr val="tx1"/>
              </a:solidFill>
              <a:latin typeface="Times New Roman"/>
              <a:cs typeface="Times New Roman"/>
              <a:sym typeface="Helvetica Neue"/>
            </a:endParaRPr>
          </a:p>
          <a:p>
            <a:pPr marL="469266" lvl="0" indent="-457200" algn="just">
              <a:lnSpc>
                <a:spcPct val="125000"/>
              </a:lnSpc>
              <a:spcBef>
                <a:spcPts val="1280"/>
              </a:spcBef>
              <a:buClr>
                <a:srgbClr val="D9B146"/>
              </a:buClr>
              <a:buSzPts val="3200"/>
              <a:buFont typeface="Arial"/>
              <a:buChar char="•"/>
            </a:pPr>
            <a:r>
              <a:rPr lang="en-US" sz="2400" dirty="0">
                <a:solidFill>
                  <a:schemeClr val="tx1"/>
                </a:solidFill>
                <a:latin typeface="Times New Roman"/>
                <a:cs typeface="Times New Roman"/>
                <a:sym typeface="Helvetica Neue"/>
              </a:rPr>
              <a:t>the system, and IT staff members, such as systems  analysts, programmers, and network</a:t>
            </a:r>
            <a:endParaRPr sz="2400" dirty="0">
              <a:solidFill>
                <a:schemeClr val="tx1"/>
              </a:solidFill>
              <a:latin typeface="Times New Roman"/>
              <a:cs typeface="Times New Roman"/>
              <a:sym typeface="Helvetica Neue"/>
            </a:endParaRPr>
          </a:p>
          <a:p>
            <a:pPr marL="469266" lvl="0" indent="-457200" algn="just">
              <a:lnSpc>
                <a:spcPct val="125000"/>
              </a:lnSpc>
              <a:spcBef>
                <a:spcPts val="1270"/>
              </a:spcBef>
              <a:buClr>
                <a:srgbClr val="D9B146"/>
              </a:buClr>
              <a:buSzPts val="3200"/>
              <a:buFont typeface="Arial"/>
              <a:buChar char="•"/>
            </a:pPr>
            <a:r>
              <a:rPr lang="en-US" sz="2400" dirty="0">
                <a:solidFill>
                  <a:schemeClr val="tx1"/>
                </a:solidFill>
                <a:latin typeface="Times New Roman"/>
                <a:cs typeface="Times New Roman"/>
                <a:sym typeface="Helvetica Neue"/>
              </a:rPr>
              <a:t>administrators who develop and support the system.</a:t>
            </a:r>
            <a:endParaRPr sz="2400" dirty="0">
              <a:solidFill>
                <a:schemeClr val="tx1"/>
              </a:solidFill>
              <a:latin typeface="Times New Roman"/>
              <a:cs typeface="Times New Roman"/>
              <a:sym typeface="Helvetica Neue"/>
            </a:endParaRPr>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Shape 1019"/>
        <p:cNvGrpSpPr/>
        <p:nvPr/>
      </p:nvGrpSpPr>
      <p:grpSpPr>
        <a:xfrm>
          <a:off x="0" y="0"/>
          <a:ext cx="0" cy="0"/>
          <a:chOff x="0" y="0"/>
          <a:chExt cx="0" cy="0"/>
        </a:xfrm>
      </p:grpSpPr>
      <p:sp>
        <p:nvSpPr>
          <p:cNvPr id="1020" name="Google Shape;1020;p151"/>
          <p:cNvSpPr txBox="1">
            <a:spLocks noGrp="1"/>
          </p:cNvSpPr>
          <p:nvPr>
            <p:ph type="title"/>
          </p:nvPr>
        </p:nvSpPr>
        <p:spPr>
          <a:xfrm>
            <a:off x="377456" y="337388"/>
            <a:ext cx="8389088" cy="984885"/>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1400"/>
              <a:buNone/>
            </a:pPr>
            <a:r>
              <a:rPr lang="en-US" sz="2800" b="1"/>
              <a:t>Advantages of Object-Oriented Analysis and Design</a:t>
            </a:r>
            <a:br>
              <a:rPr lang="en-US" b="1"/>
            </a:br>
            <a:endParaRPr/>
          </a:p>
        </p:txBody>
      </p:sp>
      <p:sp>
        <p:nvSpPr>
          <p:cNvPr id="1021" name="Google Shape;1021;p151"/>
          <p:cNvSpPr txBox="1">
            <a:spLocks noGrp="1"/>
          </p:cNvSpPr>
          <p:nvPr>
            <p:ph type="body" idx="1"/>
          </p:nvPr>
        </p:nvSpPr>
        <p:spPr>
          <a:xfrm>
            <a:off x="377456" y="1343539"/>
            <a:ext cx="8479465" cy="4844611"/>
          </a:xfrm>
          <a:prstGeom prst="rect">
            <a:avLst/>
          </a:prstGeom>
          <a:noFill/>
          <a:ln>
            <a:noFill/>
          </a:ln>
        </p:spPr>
        <p:txBody>
          <a:bodyPr spcFirstLastPara="1" wrap="square" lIns="0" tIns="0" rIns="0" bIns="0" anchor="t" anchorCtr="0">
            <a:spAutoFit/>
          </a:bodyPr>
          <a:lstStyle/>
          <a:p>
            <a:pPr marL="571500" lvl="0" indent="-342900" algn="l" rtl="0">
              <a:lnSpc>
                <a:spcPct val="150000"/>
              </a:lnSpc>
              <a:spcBef>
                <a:spcPts val="0"/>
              </a:spcBef>
              <a:spcAft>
                <a:spcPts val="0"/>
              </a:spcAft>
              <a:buSzPts val="1400"/>
              <a:buFont typeface="Arial"/>
              <a:buChar char="•"/>
            </a:pPr>
            <a:r>
              <a:rPr lang="en-US">
                <a:latin typeface="Times New Roman"/>
                <a:ea typeface="Times New Roman"/>
                <a:cs typeface="Times New Roman"/>
                <a:sym typeface="Times New Roman"/>
              </a:rPr>
              <a:t>It is easy to understand.</a:t>
            </a:r>
            <a:endParaRPr/>
          </a:p>
          <a:p>
            <a:pPr marL="571500" lvl="0" indent="-342900" algn="l" rtl="0">
              <a:lnSpc>
                <a:spcPct val="150000"/>
              </a:lnSpc>
              <a:spcBef>
                <a:spcPts val="0"/>
              </a:spcBef>
              <a:spcAft>
                <a:spcPts val="0"/>
              </a:spcAft>
              <a:buSzPts val="1400"/>
              <a:buFont typeface="Arial"/>
              <a:buChar char="•"/>
            </a:pPr>
            <a:r>
              <a:rPr lang="en-US">
                <a:latin typeface="Times New Roman"/>
                <a:ea typeface="Times New Roman"/>
                <a:cs typeface="Times New Roman"/>
                <a:sym typeface="Times New Roman"/>
              </a:rPr>
              <a:t>It is easy to maintain. Due to its maintainability OOAD is becoming more popular day by day</a:t>
            </a:r>
            <a:endParaRPr/>
          </a:p>
          <a:p>
            <a:pPr marL="571500" lvl="0" indent="-342900" algn="l" rtl="0">
              <a:lnSpc>
                <a:spcPct val="150000"/>
              </a:lnSpc>
              <a:spcBef>
                <a:spcPts val="0"/>
              </a:spcBef>
              <a:spcAft>
                <a:spcPts val="0"/>
              </a:spcAft>
              <a:buSzPts val="1400"/>
              <a:buFont typeface="Arial"/>
              <a:buChar char="•"/>
            </a:pPr>
            <a:r>
              <a:rPr lang="en-US">
                <a:latin typeface="Times New Roman"/>
                <a:ea typeface="Times New Roman"/>
                <a:cs typeface="Times New Roman"/>
                <a:sym typeface="Times New Roman"/>
              </a:rPr>
              <a:t>It provides re-usability</a:t>
            </a:r>
            <a:endParaRPr/>
          </a:p>
          <a:p>
            <a:pPr marL="571500" lvl="0" indent="-342900" algn="l" rtl="0">
              <a:lnSpc>
                <a:spcPct val="150000"/>
              </a:lnSpc>
              <a:spcBef>
                <a:spcPts val="0"/>
              </a:spcBef>
              <a:spcAft>
                <a:spcPts val="0"/>
              </a:spcAft>
              <a:buSzPts val="1400"/>
              <a:buFont typeface="Arial"/>
              <a:buChar char="•"/>
            </a:pPr>
            <a:r>
              <a:rPr lang="en-US">
                <a:latin typeface="Times New Roman"/>
                <a:ea typeface="Times New Roman"/>
                <a:cs typeface="Times New Roman"/>
                <a:sym typeface="Times New Roman"/>
              </a:rPr>
              <a:t>It reduce the development time &amp; cost</a:t>
            </a:r>
            <a:endParaRPr/>
          </a:p>
          <a:p>
            <a:pPr marL="571500" lvl="0" indent="-342900" algn="l" rtl="0">
              <a:lnSpc>
                <a:spcPct val="150000"/>
              </a:lnSpc>
              <a:spcBef>
                <a:spcPts val="0"/>
              </a:spcBef>
              <a:spcAft>
                <a:spcPts val="0"/>
              </a:spcAft>
              <a:buSzPts val="1400"/>
              <a:buFont typeface="Arial"/>
              <a:buChar char="•"/>
            </a:pPr>
            <a:r>
              <a:rPr lang="en-US">
                <a:latin typeface="Times New Roman"/>
                <a:ea typeface="Times New Roman"/>
                <a:cs typeface="Times New Roman"/>
                <a:sym typeface="Times New Roman"/>
              </a:rPr>
              <a:t>It improves the quality of the system due to program reuse</a:t>
            </a:r>
            <a:endParaRPr/>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Shape 1025"/>
        <p:cNvGrpSpPr/>
        <p:nvPr/>
      </p:nvGrpSpPr>
      <p:grpSpPr>
        <a:xfrm>
          <a:off x="0" y="0"/>
          <a:ext cx="0" cy="0"/>
          <a:chOff x="0" y="0"/>
          <a:chExt cx="0" cy="0"/>
        </a:xfrm>
      </p:grpSpPr>
      <p:sp>
        <p:nvSpPr>
          <p:cNvPr id="1026" name="Google Shape;1026;p152"/>
          <p:cNvSpPr txBox="1">
            <a:spLocks noGrp="1"/>
          </p:cNvSpPr>
          <p:nvPr>
            <p:ph type="title"/>
          </p:nvPr>
        </p:nvSpPr>
        <p:spPr>
          <a:xfrm>
            <a:off x="340242" y="198323"/>
            <a:ext cx="8686800" cy="11082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1400"/>
              <a:buNone/>
            </a:pPr>
            <a:r>
              <a:rPr lang="en-US" b="1"/>
              <a:t>Difference between Structured and  Object-Oriented Analysis and Design</a:t>
            </a:r>
            <a:endParaRPr/>
          </a:p>
        </p:txBody>
      </p:sp>
      <p:graphicFrame>
        <p:nvGraphicFramePr>
          <p:cNvPr id="1027" name="Google Shape;1027;p152"/>
          <p:cNvGraphicFramePr/>
          <p:nvPr/>
        </p:nvGraphicFramePr>
        <p:xfrm>
          <a:off x="228606" y="1376338"/>
          <a:ext cx="8910100" cy="5546725"/>
        </p:xfrm>
        <a:graphic>
          <a:graphicData uri="http://schemas.openxmlformats.org/drawingml/2006/table">
            <a:tbl>
              <a:tblPr firstRow="1" bandRow="1">
                <a:noFill/>
                <a:tableStyleId>{2C5C2FEC-3308-4D32-A677-E438D5DB771A}</a:tableStyleId>
              </a:tblPr>
              <a:tblGrid>
                <a:gridCol w="4455050">
                  <a:extLst>
                    <a:ext uri="{9D8B030D-6E8A-4147-A177-3AD203B41FA5}">
                      <a16:colId xmlns:a16="http://schemas.microsoft.com/office/drawing/2014/main" val="20000"/>
                    </a:ext>
                  </a:extLst>
                </a:gridCol>
                <a:gridCol w="4455050">
                  <a:extLst>
                    <a:ext uri="{9D8B030D-6E8A-4147-A177-3AD203B41FA5}">
                      <a16:colId xmlns:a16="http://schemas.microsoft.com/office/drawing/2014/main" val="20001"/>
                    </a:ext>
                  </a:extLst>
                </a:gridCol>
              </a:tblGrid>
              <a:tr h="576125">
                <a:tc>
                  <a:txBody>
                    <a:bodyPr/>
                    <a:lstStyle/>
                    <a:p>
                      <a:pPr marL="0" marR="0" lvl="0" indent="0" algn="l" rtl="0">
                        <a:lnSpc>
                          <a:spcPct val="100000"/>
                        </a:lnSpc>
                        <a:spcBef>
                          <a:spcPts val="0"/>
                        </a:spcBef>
                        <a:spcAft>
                          <a:spcPts val="0"/>
                        </a:spcAft>
                        <a:buNone/>
                      </a:pPr>
                      <a:r>
                        <a:rPr lang="en-US" sz="2800" i="1" u="none" strike="noStrike" cap="none">
                          <a:latin typeface="Times New Roman"/>
                          <a:ea typeface="Times New Roman"/>
                          <a:cs typeface="Times New Roman"/>
                          <a:sym typeface="Times New Roman"/>
                        </a:rPr>
                        <a:t>Structured</a:t>
                      </a:r>
                      <a:endParaRPr sz="2800" u="none" strike="noStrike" cap="none">
                        <a:latin typeface="Times New Roman"/>
                        <a:ea typeface="Times New Roman"/>
                        <a:cs typeface="Times New Roman"/>
                        <a:sym typeface="Times New Roman"/>
                      </a:endParaRPr>
                    </a:p>
                  </a:txBody>
                  <a:tcPr marL="91450" marR="91450" marT="45725" marB="45725"/>
                </a:tc>
                <a:tc>
                  <a:txBody>
                    <a:bodyPr/>
                    <a:lstStyle/>
                    <a:p>
                      <a:pPr marL="0" marR="0" lvl="0" indent="0" algn="l" rtl="0">
                        <a:lnSpc>
                          <a:spcPct val="100000"/>
                        </a:lnSpc>
                        <a:spcBef>
                          <a:spcPts val="0"/>
                        </a:spcBef>
                        <a:spcAft>
                          <a:spcPts val="0"/>
                        </a:spcAft>
                        <a:buNone/>
                      </a:pPr>
                      <a:r>
                        <a:rPr lang="en-US" sz="2800" i="1" u="none" strike="noStrike" cap="none">
                          <a:latin typeface="Times New Roman"/>
                          <a:ea typeface="Times New Roman"/>
                          <a:cs typeface="Times New Roman"/>
                          <a:sym typeface="Times New Roman"/>
                        </a:rPr>
                        <a:t>Object-Oriented</a:t>
                      </a:r>
                      <a:endParaRPr sz="2800" u="none" strike="noStrike" cap="none">
                        <a:latin typeface="Times New Roman"/>
                        <a:ea typeface="Times New Roman"/>
                        <a:cs typeface="Times New Roman"/>
                        <a:sym typeface="Times New Roman"/>
                      </a:endParaRPr>
                    </a:p>
                  </a:txBody>
                  <a:tcPr marL="91450" marR="91450" marT="45725" marB="45725"/>
                </a:tc>
                <a:extLst>
                  <a:ext uri="{0D108BD9-81ED-4DB2-BD59-A6C34878D82A}">
                    <a16:rowId xmlns:a16="http://schemas.microsoft.com/office/drawing/2014/main" val="10000"/>
                  </a:ext>
                </a:extLst>
              </a:tr>
              <a:tr h="4905525">
                <a:tc>
                  <a:txBody>
                    <a:bodyPr/>
                    <a:lstStyle/>
                    <a:p>
                      <a:pPr marL="0" marR="0" lvl="0" indent="0" algn="l" rtl="0">
                        <a:lnSpc>
                          <a:spcPct val="150000"/>
                        </a:lnSpc>
                        <a:spcBef>
                          <a:spcPts val="0"/>
                        </a:spcBef>
                        <a:spcAft>
                          <a:spcPts val="0"/>
                        </a:spcAft>
                        <a:buNone/>
                      </a:pPr>
                      <a:r>
                        <a:rPr lang="en-US" sz="2400" u="none" strike="noStrike" cap="none">
                          <a:latin typeface="Times New Roman"/>
                          <a:ea typeface="Times New Roman"/>
                          <a:cs typeface="Times New Roman"/>
                          <a:sym typeface="Times New Roman"/>
                        </a:rPr>
                        <a:t>It is process oriented</a:t>
                      </a:r>
                      <a:endParaRPr/>
                    </a:p>
                    <a:p>
                      <a:pPr marL="0" marR="0" lvl="0" indent="0" algn="l" rtl="0">
                        <a:lnSpc>
                          <a:spcPct val="150000"/>
                        </a:lnSpc>
                        <a:spcBef>
                          <a:spcPts val="0"/>
                        </a:spcBef>
                        <a:spcAft>
                          <a:spcPts val="0"/>
                        </a:spcAft>
                        <a:buNone/>
                      </a:pPr>
                      <a:r>
                        <a:rPr lang="en-US" sz="2400" u="none" strike="noStrike" cap="none">
                          <a:latin typeface="Times New Roman"/>
                          <a:ea typeface="Times New Roman"/>
                          <a:cs typeface="Times New Roman"/>
                          <a:sym typeface="Times New Roman"/>
                        </a:rPr>
                        <a:t>Its main focus is process</a:t>
                      </a:r>
                      <a:endParaRPr/>
                    </a:p>
                    <a:p>
                      <a:pPr marL="0" marR="0" lvl="0" indent="0" algn="l" rtl="0">
                        <a:lnSpc>
                          <a:spcPct val="150000"/>
                        </a:lnSpc>
                        <a:spcBef>
                          <a:spcPts val="0"/>
                        </a:spcBef>
                        <a:spcAft>
                          <a:spcPts val="0"/>
                        </a:spcAft>
                        <a:buNone/>
                      </a:pPr>
                      <a:r>
                        <a:rPr lang="en-US" sz="2400" u="none" strike="noStrike" cap="none">
                          <a:latin typeface="Times New Roman"/>
                          <a:ea typeface="Times New Roman"/>
                          <a:cs typeface="Times New Roman"/>
                          <a:sym typeface="Times New Roman"/>
                        </a:rPr>
                        <a:t>There is a separation of the systems data and processes</a:t>
                      </a:r>
                      <a:endParaRPr/>
                    </a:p>
                    <a:p>
                      <a:pPr marL="0" marR="0" lvl="0" indent="0" algn="l" rtl="0">
                        <a:lnSpc>
                          <a:spcPct val="150000"/>
                        </a:lnSpc>
                        <a:spcBef>
                          <a:spcPts val="0"/>
                        </a:spcBef>
                        <a:spcAft>
                          <a:spcPts val="0"/>
                        </a:spcAft>
                        <a:buNone/>
                      </a:pPr>
                      <a:r>
                        <a:rPr lang="en-US" sz="2400" u="none" strike="noStrike" cap="none">
                          <a:latin typeface="Times New Roman"/>
                          <a:ea typeface="Times New Roman"/>
                          <a:cs typeface="Times New Roman"/>
                          <a:sym typeface="Times New Roman"/>
                        </a:rPr>
                        <a:t>Its risk is high</a:t>
                      </a:r>
                      <a:endParaRPr/>
                    </a:p>
                    <a:p>
                      <a:pPr marL="0" marR="0" lvl="0" indent="0" algn="l" rtl="0">
                        <a:lnSpc>
                          <a:spcPct val="150000"/>
                        </a:lnSpc>
                        <a:spcBef>
                          <a:spcPts val="0"/>
                        </a:spcBef>
                        <a:spcAft>
                          <a:spcPts val="0"/>
                        </a:spcAft>
                        <a:buNone/>
                      </a:pPr>
                      <a:r>
                        <a:rPr lang="en-US" sz="2400" u="none" strike="noStrike" cap="none">
                          <a:latin typeface="Times New Roman"/>
                          <a:ea typeface="Times New Roman"/>
                          <a:cs typeface="Times New Roman"/>
                          <a:sym typeface="Times New Roman"/>
                        </a:rPr>
                        <a:t>It breaks down the system data through the use of Data Flow Diagram (DFD)</a:t>
                      </a:r>
                      <a:endParaRPr/>
                    </a:p>
                    <a:p>
                      <a:pPr marL="0" marR="0" lvl="0" indent="0" algn="l" rtl="0">
                        <a:lnSpc>
                          <a:spcPct val="150000"/>
                        </a:lnSpc>
                        <a:spcBef>
                          <a:spcPts val="0"/>
                        </a:spcBef>
                        <a:spcAft>
                          <a:spcPts val="0"/>
                        </a:spcAft>
                        <a:buNone/>
                      </a:pPr>
                      <a:endParaRPr sz="2400" u="none" strike="noStrike" cap="none">
                        <a:latin typeface="Times New Roman"/>
                        <a:ea typeface="Times New Roman"/>
                        <a:cs typeface="Times New Roman"/>
                        <a:sym typeface="Times New Roman"/>
                      </a:endParaRPr>
                    </a:p>
                  </a:txBody>
                  <a:tcPr marL="91450" marR="91450" marT="45725" marB="45725"/>
                </a:tc>
                <a:tc>
                  <a:txBody>
                    <a:bodyPr/>
                    <a:lstStyle/>
                    <a:p>
                      <a:pPr marL="0" marR="0" lvl="0" indent="0" algn="l" rtl="0">
                        <a:lnSpc>
                          <a:spcPct val="150000"/>
                        </a:lnSpc>
                        <a:spcBef>
                          <a:spcPts val="0"/>
                        </a:spcBef>
                        <a:spcAft>
                          <a:spcPts val="0"/>
                        </a:spcAft>
                        <a:buNone/>
                      </a:pPr>
                      <a:r>
                        <a:rPr lang="en-US" sz="2400" u="none" strike="noStrike" cap="none">
                          <a:latin typeface="Times New Roman"/>
                          <a:ea typeface="Times New Roman"/>
                          <a:cs typeface="Times New Roman"/>
                          <a:sym typeface="Times New Roman"/>
                        </a:rPr>
                        <a:t>It is data oriented</a:t>
                      </a:r>
                      <a:endParaRPr/>
                    </a:p>
                    <a:p>
                      <a:pPr marL="0" marR="0" lvl="0" indent="0" algn="l" rtl="0">
                        <a:lnSpc>
                          <a:spcPct val="150000"/>
                        </a:lnSpc>
                        <a:spcBef>
                          <a:spcPts val="0"/>
                        </a:spcBef>
                        <a:spcAft>
                          <a:spcPts val="0"/>
                        </a:spcAft>
                        <a:buNone/>
                      </a:pPr>
                      <a:r>
                        <a:rPr lang="en-US" sz="2400" u="none" strike="noStrike" cap="none">
                          <a:latin typeface="Times New Roman"/>
                          <a:ea typeface="Times New Roman"/>
                          <a:cs typeface="Times New Roman"/>
                          <a:sym typeface="Times New Roman"/>
                        </a:rPr>
                        <a:t>Its main focus is data</a:t>
                      </a:r>
                      <a:endParaRPr/>
                    </a:p>
                    <a:p>
                      <a:pPr marL="0" marR="0" lvl="0" indent="0" algn="l" rtl="0">
                        <a:lnSpc>
                          <a:spcPct val="150000"/>
                        </a:lnSpc>
                        <a:spcBef>
                          <a:spcPts val="0"/>
                        </a:spcBef>
                        <a:spcAft>
                          <a:spcPts val="0"/>
                        </a:spcAft>
                        <a:buNone/>
                      </a:pPr>
                      <a:r>
                        <a:rPr lang="en-US" sz="2400" u="none" strike="noStrike" cap="none">
                          <a:latin typeface="Times New Roman"/>
                          <a:ea typeface="Times New Roman"/>
                          <a:cs typeface="Times New Roman"/>
                          <a:sym typeface="Times New Roman"/>
                        </a:rPr>
                        <a:t>There is no separation of the systems data and processes. Data and processes are encapsulated into objects</a:t>
                      </a:r>
                      <a:endParaRPr/>
                    </a:p>
                    <a:p>
                      <a:pPr marL="0" marR="0" lvl="0" indent="0" algn="l" rtl="0">
                        <a:lnSpc>
                          <a:spcPct val="150000"/>
                        </a:lnSpc>
                        <a:spcBef>
                          <a:spcPts val="0"/>
                        </a:spcBef>
                        <a:spcAft>
                          <a:spcPts val="0"/>
                        </a:spcAft>
                        <a:buNone/>
                      </a:pPr>
                      <a:r>
                        <a:rPr lang="en-US" sz="2400" u="none" strike="noStrike" cap="none">
                          <a:latin typeface="Times New Roman"/>
                          <a:ea typeface="Times New Roman"/>
                          <a:cs typeface="Times New Roman"/>
                          <a:sym typeface="Times New Roman"/>
                        </a:rPr>
                        <a:t>Its risk is low</a:t>
                      </a:r>
                      <a:endParaRPr/>
                    </a:p>
                    <a:p>
                      <a:pPr marL="0" marR="0" lvl="0" indent="0" algn="l" rtl="0">
                        <a:lnSpc>
                          <a:spcPct val="150000"/>
                        </a:lnSpc>
                        <a:spcBef>
                          <a:spcPts val="0"/>
                        </a:spcBef>
                        <a:spcAft>
                          <a:spcPts val="0"/>
                        </a:spcAft>
                        <a:buNone/>
                      </a:pPr>
                      <a:r>
                        <a:rPr lang="en-US" sz="2400" u="none" strike="noStrike" cap="none">
                          <a:latin typeface="Times New Roman"/>
                          <a:ea typeface="Times New Roman"/>
                          <a:cs typeface="Times New Roman"/>
                          <a:sym typeface="Times New Roman"/>
                        </a:rPr>
                        <a:t>It breaks down the system data through the use of Use Cases.</a:t>
                      </a:r>
                      <a:endParaRPr/>
                    </a:p>
                  </a:txBody>
                  <a:tcPr marL="91450" marR="91450" marT="45725" marB="45725"/>
                </a:tc>
                <a:extLst>
                  <a:ext uri="{0D108BD9-81ED-4DB2-BD59-A6C34878D82A}">
                    <a16:rowId xmlns:a16="http://schemas.microsoft.com/office/drawing/2014/main" val="10001"/>
                  </a:ext>
                </a:extLst>
              </a:tr>
            </a:tbl>
          </a:graphicData>
        </a:graphic>
      </p:graphicFrame>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Shape 1031"/>
        <p:cNvGrpSpPr/>
        <p:nvPr/>
      </p:nvGrpSpPr>
      <p:grpSpPr>
        <a:xfrm>
          <a:off x="0" y="0"/>
          <a:ext cx="0" cy="0"/>
          <a:chOff x="0" y="0"/>
          <a:chExt cx="0" cy="0"/>
        </a:xfrm>
      </p:grpSpPr>
      <p:sp>
        <p:nvSpPr>
          <p:cNvPr id="1032" name="Google Shape;1032;p153"/>
          <p:cNvSpPr txBox="1">
            <a:spLocks noGrp="1"/>
          </p:cNvSpPr>
          <p:nvPr>
            <p:ph type="title"/>
          </p:nvPr>
        </p:nvSpPr>
        <p:spPr>
          <a:xfrm>
            <a:off x="377456" y="337388"/>
            <a:ext cx="8389088" cy="984885"/>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1400"/>
              <a:buNone/>
            </a:pPr>
            <a:r>
              <a:rPr lang="en-US" sz="2800" b="1"/>
              <a:t>Disadvantages of Object-Oriented Analysis and Design</a:t>
            </a:r>
            <a:br>
              <a:rPr lang="en-US" b="1"/>
            </a:br>
            <a:endParaRPr/>
          </a:p>
        </p:txBody>
      </p:sp>
      <p:sp>
        <p:nvSpPr>
          <p:cNvPr id="1033" name="Google Shape;1033;p153"/>
          <p:cNvSpPr txBox="1">
            <a:spLocks noGrp="1"/>
          </p:cNvSpPr>
          <p:nvPr>
            <p:ph type="body" idx="1"/>
          </p:nvPr>
        </p:nvSpPr>
        <p:spPr>
          <a:xfrm>
            <a:off x="377456" y="1322273"/>
            <a:ext cx="8479465" cy="4431983"/>
          </a:xfrm>
          <a:prstGeom prst="rect">
            <a:avLst/>
          </a:prstGeom>
          <a:noFill/>
          <a:ln>
            <a:noFill/>
          </a:ln>
        </p:spPr>
        <p:txBody>
          <a:bodyPr spcFirstLastPara="1" wrap="square" lIns="0" tIns="0" rIns="0" bIns="0" anchor="t" anchorCtr="0">
            <a:spAutoFit/>
          </a:bodyPr>
          <a:lstStyle/>
          <a:p>
            <a:pPr marL="571500" lvl="0" indent="-342900" algn="just" rtl="0">
              <a:lnSpc>
                <a:spcPct val="150000"/>
              </a:lnSpc>
              <a:spcBef>
                <a:spcPts val="0"/>
              </a:spcBef>
              <a:spcAft>
                <a:spcPts val="0"/>
              </a:spcAft>
              <a:buSzPts val="1400"/>
              <a:buFont typeface="Arial"/>
              <a:buChar char="•"/>
            </a:pPr>
            <a:r>
              <a:rPr lang="en-US">
                <a:latin typeface="Times New Roman"/>
                <a:ea typeface="Times New Roman"/>
                <a:cs typeface="Times New Roman"/>
                <a:sym typeface="Times New Roman"/>
              </a:rPr>
              <a:t>In OOAD, all time it is not easy to determine all the necessary classes and objects required for a system</a:t>
            </a:r>
            <a:endParaRPr/>
          </a:p>
          <a:p>
            <a:pPr marL="571500" lvl="0" indent="-342900" algn="just" rtl="0">
              <a:lnSpc>
                <a:spcPct val="150000"/>
              </a:lnSpc>
              <a:spcBef>
                <a:spcPts val="0"/>
              </a:spcBef>
              <a:spcAft>
                <a:spcPts val="0"/>
              </a:spcAft>
              <a:buSzPts val="1400"/>
              <a:buFont typeface="Arial"/>
              <a:buChar char="•"/>
            </a:pPr>
            <a:r>
              <a:rPr lang="en-US">
                <a:latin typeface="Times New Roman"/>
                <a:ea typeface="Times New Roman"/>
                <a:cs typeface="Times New Roman"/>
                <a:sym typeface="Times New Roman"/>
              </a:rPr>
              <a:t>Most of our project development teams are familiar with traditional analysis &amp; design. The OOAD offers a new kind of project management. That’s why it may be difficult to complete a solution within estimated time and budget</a:t>
            </a:r>
            <a:endParaRPr/>
          </a:p>
          <a:p>
            <a:pPr marL="571500" lvl="0" indent="-342900" algn="just" rtl="0">
              <a:lnSpc>
                <a:spcPct val="150000"/>
              </a:lnSpc>
              <a:spcBef>
                <a:spcPts val="0"/>
              </a:spcBef>
              <a:spcAft>
                <a:spcPts val="0"/>
              </a:spcAft>
              <a:buSzPts val="1400"/>
              <a:buFont typeface="Arial"/>
              <a:buChar char="•"/>
            </a:pPr>
            <a:r>
              <a:rPr lang="en-US">
                <a:latin typeface="Times New Roman"/>
                <a:ea typeface="Times New Roman"/>
                <a:cs typeface="Times New Roman"/>
                <a:sym typeface="Times New Roman"/>
              </a:rPr>
              <a:t>Without an explicit reuse procedure this methodology do not lead to successful reuse on a large scale</a:t>
            </a:r>
            <a:endParaRPr/>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Shape 1037"/>
        <p:cNvGrpSpPr/>
        <p:nvPr/>
      </p:nvGrpSpPr>
      <p:grpSpPr>
        <a:xfrm>
          <a:off x="0" y="0"/>
          <a:ext cx="0" cy="0"/>
          <a:chOff x="0" y="0"/>
          <a:chExt cx="0" cy="0"/>
        </a:xfrm>
      </p:grpSpPr>
      <p:sp>
        <p:nvSpPr>
          <p:cNvPr id="1038" name="Google Shape;1038;p154"/>
          <p:cNvSpPr txBox="1">
            <a:spLocks noGrp="1"/>
          </p:cNvSpPr>
          <p:nvPr>
            <p:ph type="title"/>
          </p:nvPr>
        </p:nvSpPr>
        <p:spPr>
          <a:xfrm>
            <a:off x="377456" y="337388"/>
            <a:ext cx="8389200" cy="9849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1400"/>
              <a:buNone/>
            </a:pPr>
            <a:r>
              <a:rPr lang="en-US" sz="2800" b="1"/>
              <a:t>Disadvantages of Object-Oriented Analysis and Design</a:t>
            </a:r>
            <a:br>
              <a:rPr lang="en-US" b="1"/>
            </a:br>
            <a:endParaRPr/>
          </a:p>
        </p:txBody>
      </p:sp>
      <p:sp>
        <p:nvSpPr>
          <p:cNvPr id="1039" name="Google Shape;1039;p154"/>
          <p:cNvSpPr txBox="1">
            <a:spLocks noGrp="1"/>
          </p:cNvSpPr>
          <p:nvPr>
            <p:ph type="body" idx="1"/>
          </p:nvPr>
        </p:nvSpPr>
        <p:spPr>
          <a:xfrm>
            <a:off x="377456" y="1322273"/>
            <a:ext cx="8479500" cy="4986000"/>
          </a:xfrm>
          <a:prstGeom prst="rect">
            <a:avLst/>
          </a:prstGeom>
          <a:noFill/>
          <a:ln>
            <a:noFill/>
          </a:ln>
        </p:spPr>
        <p:txBody>
          <a:bodyPr spcFirstLastPara="1" wrap="square" lIns="0" tIns="0" rIns="0" bIns="0" anchor="t" anchorCtr="0">
            <a:spAutoFit/>
          </a:bodyPr>
          <a:lstStyle/>
          <a:p>
            <a:pPr marL="457200" lvl="0" indent="-228600" algn="l" rtl="0">
              <a:lnSpc>
                <a:spcPct val="150000"/>
              </a:lnSpc>
              <a:spcBef>
                <a:spcPts val="0"/>
              </a:spcBef>
              <a:spcAft>
                <a:spcPts val="0"/>
              </a:spcAft>
              <a:buSzPts val="1400"/>
              <a:buNone/>
            </a:pPr>
            <a:r>
              <a:rPr lang="en-US" b="1">
                <a:solidFill>
                  <a:srgbClr val="FF0000"/>
                </a:solidFill>
                <a:latin typeface="Times New Roman"/>
                <a:ea typeface="Times New Roman"/>
                <a:cs typeface="Times New Roman"/>
                <a:sym typeface="Times New Roman"/>
              </a:rPr>
              <a:t>Too Complex for Simple Applications: </a:t>
            </a:r>
            <a:r>
              <a:rPr lang="en-US">
                <a:solidFill>
                  <a:schemeClr val="dk1"/>
                </a:solidFill>
                <a:latin typeface="Times New Roman"/>
                <a:ea typeface="Times New Roman"/>
                <a:cs typeface="Times New Roman"/>
                <a:sym typeface="Times New Roman"/>
              </a:rPr>
              <a:t>While arguably not a disadvantage that is applicable to all projects, it’s certainly the case that OOAD practices are generally not ideal for simpler projects. Many developers have their own personal hard and fast rules to help when deciding whether a project should be procedural or object-oriented, but in most cases, the more basic the needs of the application, the more likely a less-structured, procedural approach is the best fit. As always, we must always use our own best judgment.</a:t>
            </a:r>
            <a:endParaRPr/>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64229" y="198323"/>
            <a:ext cx="6100571" cy="1123950"/>
          </a:xfrm>
        </p:spPr>
        <p:txBody>
          <a:bodyPr/>
          <a:lstStyle/>
          <a:p>
            <a:pPr algn="ctr"/>
            <a:r>
              <a:rPr lang="en-US" dirty="0"/>
              <a:t>What Is Software?</a:t>
            </a:r>
            <a:br>
              <a:rPr lang="en-US" dirty="0"/>
            </a:br>
            <a:endParaRPr lang="en-US" dirty="0"/>
          </a:p>
        </p:txBody>
      </p:sp>
      <p:sp>
        <p:nvSpPr>
          <p:cNvPr id="3" name="Text Placeholder 2"/>
          <p:cNvSpPr>
            <a:spLocks noGrp="1"/>
          </p:cNvSpPr>
          <p:nvPr>
            <p:ph type="body" idx="1"/>
          </p:nvPr>
        </p:nvSpPr>
        <p:spPr>
          <a:xfrm>
            <a:off x="109330" y="1322273"/>
            <a:ext cx="8841488" cy="4801314"/>
          </a:xfrm>
        </p:spPr>
        <p:txBody>
          <a:bodyPr/>
          <a:lstStyle/>
          <a:p>
            <a:pPr marL="571500" indent="-342900" algn="just">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Simply put, software is the interface between computer systems and the humans who use them. </a:t>
            </a:r>
          </a:p>
          <a:p>
            <a:pPr marL="571500" indent="-342900" algn="just">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Software consists of programming instructions and data that tell the computer how to execute various tasks. </a:t>
            </a:r>
          </a:p>
          <a:p>
            <a:pPr marL="571500" indent="-342900" algn="just">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These days, instructions are generally written in a higher-level language, which is easier to use for human programmers, and then converted into low-level machine code that the computer can directly understand.</a:t>
            </a:r>
          </a:p>
          <a:p>
            <a:endParaRPr lang="en-US" dirty="0"/>
          </a:p>
        </p:txBody>
      </p:sp>
    </p:spTree>
    <p:extLst>
      <p:ext uri="{BB962C8B-B14F-4D97-AF65-F5344CB8AC3E}">
        <p14:creationId xmlns:p14="http://schemas.microsoft.com/office/powerpoint/2010/main" val="3942681142"/>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7577" y="0"/>
            <a:ext cx="8087933" cy="1107996"/>
          </a:xfrm>
        </p:spPr>
        <p:txBody>
          <a:bodyPr/>
          <a:lstStyle/>
          <a:p>
            <a:pPr algn="ctr"/>
            <a:r>
              <a:rPr lang="en-US" dirty="0"/>
              <a:t>The Early Days of Software</a:t>
            </a:r>
            <a:br>
              <a:rPr lang="en-US" dirty="0"/>
            </a:br>
            <a:endParaRPr lang="en-US" dirty="0"/>
          </a:p>
        </p:txBody>
      </p:sp>
      <p:sp>
        <p:nvSpPr>
          <p:cNvPr id="3" name="Text Placeholder 2"/>
          <p:cNvSpPr>
            <a:spLocks noGrp="1"/>
          </p:cNvSpPr>
          <p:nvPr>
            <p:ph type="body" idx="1"/>
          </p:nvPr>
        </p:nvSpPr>
        <p:spPr>
          <a:xfrm>
            <a:off x="257577" y="858632"/>
            <a:ext cx="8487178" cy="5539978"/>
          </a:xfrm>
        </p:spPr>
        <p:txBody>
          <a:bodyPr/>
          <a:lstStyle/>
          <a:p>
            <a:pPr marL="571500" indent="-342900" algn="just">
              <a:lnSpc>
                <a:spcPct val="150000"/>
              </a:lnSpc>
              <a:buSzPct val="10000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Computer scientist Tom Kilburn is responsible for writing the world’s very first piece of software, which was run at 11 a.m. on June 21, 1948, at the University of Manchester in England.</a:t>
            </a:r>
          </a:p>
          <a:p>
            <a:pPr marL="571500" indent="-342900" algn="just">
              <a:lnSpc>
                <a:spcPct val="150000"/>
              </a:lnSpc>
              <a:buSzPct val="10000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Kilburn and his colleague Freddie Williams had built one of the earliest computers, the </a:t>
            </a:r>
            <a:r>
              <a:rPr lang="en-US" b="1" dirty="0">
                <a:solidFill>
                  <a:srgbClr val="FF0000"/>
                </a:solidFill>
                <a:latin typeface="Times New Roman" panose="02020603050405020304" pitchFamily="18" charset="0"/>
                <a:cs typeface="Times New Roman" panose="02020603050405020304" pitchFamily="18" charset="0"/>
              </a:rPr>
              <a:t>Manchester Small-Scale Experimental Machine (also known as the “Baby”). </a:t>
            </a:r>
          </a:p>
          <a:p>
            <a:pPr marL="571500" indent="-342900" algn="just">
              <a:lnSpc>
                <a:spcPct val="150000"/>
              </a:lnSpc>
              <a:buSzPct val="10000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The SSEM was programmed to perform mathematical calculations using machine code instructions. </a:t>
            </a:r>
          </a:p>
          <a:p>
            <a:pPr marL="571500" indent="-342900" algn="just">
              <a:lnSpc>
                <a:spcPct val="150000"/>
              </a:lnSpc>
              <a:buSzPct val="10000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This first piece of software took “only” 52 minutes to correctly compute the greatest divisor of 2 to the power of 18 (262,144).</a:t>
            </a:r>
          </a:p>
        </p:txBody>
      </p:sp>
    </p:spTree>
    <p:extLst>
      <p:ext uri="{BB962C8B-B14F-4D97-AF65-F5344CB8AC3E}">
        <p14:creationId xmlns:p14="http://schemas.microsoft.com/office/powerpoint/2010/main" val="853963069"/>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9245" y="173749"/>
            <a:ext cx="8019198" cy="684883"/>
          </a:xfrm>
        </p:spPr>
        <p:txBody>
          <a:bodyPr/>
          <a:lstStyle/>
          <a:p>
            <a:pPr algn="ctr"/>
            <a:r>
              <a:rPr lang="en-US" dirty="0"/>
              <a:t>The Early Days of Software</a:t>
            </a:r>
            <a:br>
              <a:rPr lang="en-US" dirty="0"/>
            </a:br>
            <a:endParaRPr lang="en-US" dirty="0"/>
          </a:p>
        </p:txBody>
      </p:sp>
      <p:sp>
        <p:nvSpPr>
          <p:cNvPr id="3" name="Text Placeholder 2"/>
          <p:cNvSpPr>
            <a:spLocks noGrp="1"/>
          </p:cNvSpPr>
          <p:nvPr>
            <p:ph type="body" idx="1"/>
          </p:nvPr>
        </p:nvSpPr>
        <p:spPr>
          <a:xfrm>
            <a:off x="257577" y="858632"/>
            <a:ext cx="8487178" cy="4985980"/>
          </a:xfrm>
        </p:spPr>
        <p:txBody>
          <a:bodyPr/>
          <a:lstStyle/>
          <a:p>
            <a:pPr marL="571500" indent="-342900" algn="just">
              <a:lnSpc>
                <a:spcPct val="150000"/>
              </a:lnSpc>
              <a:buSzPct val="10000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For decades after this groundbreaking event, computers were programmed with punch cards in which holes denoted specific machine code instructions.</a:t>
            </a:r>
          </a:p>
          <a:p>
            <a:pPr marL="571500" indent="-342900" algn="just">
              <a:lnSpc>
                <a:spcPct val="150000"/>
              </a:lnSpc>
              <a:buSzPct val="10000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 Fortran, one of the very first higher-level programming languages, was originally published in 1957. </a:t>
            </a:r>
          </a:p>
          <a:p>
            <a:pPr marL="571500" indent="-342900" algn="just">
              <a:lnSpc>
                <a:spcPct val="150000"/>
              </a:lnSpc>
              <a:buSzPct val="10000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The next year, statistician John Tukey coined the word “</a:t>
            </a:r>
            <a:r>
              <a:rPr lang="en-US" b="1" dirty="0">
                <a:solidFill>
                  <a:srgbClr val="FF0000"/>
                </a:solidFill>
                <a:latin typeface="Times New Roman" panose="02020603050405020304" pitchFamily="18" charset="0"/>
                <a:cs typeface="Times New Roman" panose="02020603050405020304" pitchFamily="18" charset="0"/>
              </a:rPr>
              <a:t>software</a:t>
            </a:r>
            <a:r>
              <a:rPr lang="en-US" dirty="0">
                <a:latin typeface="Times New Roman" panose="02020603050405020304" pitchFamily="18" charset="0"/>
                <a:cs typeface="Times New Roman" panose="02020603050405020304" pitchFamily="18" charset="0"/>
              </a:rPr>
              <a:t>”  in an article about computer programming.</a:t>
            </a:r>
          </a:p>
          <a:p>
            <a:pPr marL="571500" indent="-342900" algn="just">
              <a:lnSpc>
                <a:spcPct val="150000"/>
              </a:lnSpc>
              <a:buSzPct val="10000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Other pioneering programming languages like Cobol, BASIC, Pascal and C arrived over the next two decades.</a:t>
            </a:r>
          </a:p>
        </p:txBody>
      </p:sp>
    </p:spTree>
    <p:extLst>
      <p:ext uri="{BB962C8B-B14F-4D97-AF65-F5344CB8AC3E}">
        <p14:creationId xmlns:p14="http://schemas.microsoft.com/office/powerpoint/2010/main" val="421128729"/>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7577" y="0"/>
            <a:ext cx="8087933" cy="553998"/>
          </a:xfrm>
        </p:spPr>
        <p:txBody>
          <a:bodyPr/>
          <a:lstStyle/>
          <a:p>
            <a:pPr algn="ctr"/>
            <a:r>
              <a:rPr lang="en-US" dirty="0"/>
              <a:t>The Personal Computing Era</a:t>
            </a:r>
          </a:p>
        </p:txBody>
      </p:sp>
      <p:sp>
        <p:nvSpPr>
          <p:cNvPr id="3" name="Text Placeholder 2"/>
          <p:cNvSpPr>
            <a:spLocks noGrp="1"/>
          </p:cNvSpPr>
          <p:nvPr>
            <p:ph type="body" idx="1"/>
          </p:nvPr>
        </p:nvSpPr>
        <p:spPr>
          <a:xfrm>
            <a:off x="257577" y="858632"/>
            <a:ext cx="8487178" cy="5816977"/>
          </a:xfrm>
        </p:spPr>
        <p:txBody>
          <a:bodyPr/>
          <a:lstStyle/>
          <a:p>
            <a:pPr marL="571500" indent="-342900" algn="just">
              <a:lnSpc>
                <a:spcPct val="150000"/>
              </a:lnSpc>
              <a:buSzPct val="100000"/>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In the 1970s and 1980s, software hit the big time with the arrival of personal computers. </a:t>
            </a:r>
          </a:p>
          <a:p>
            <a:pPr marL="571500" indent="-342900" algn="just">
              <a:lnSpc>
                <a:spcPct val="150000"/>
              </a:lnSpc>
              <a:buSzPct val="100000"/>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Apple released the </a:t>
            </a:r>
            <a:r>
              <a:rPr lang="en-US" sz="2800" b="1" dirty="0">
                <a:solidFill>
                  <a:srgbClr val="FF0000"/>
                </a:solidFill>
                <a:latin typeface="Times New Roman" panose="02020603050405020304" pitchFamily="18" charset="0"/>
                <a:cs typeface="Times New Roman" panose="02020603050405020304" pitchFamily="18" charset="0"/>
              </a:rPr>
              <a:t>Apple II</a:t>
            </a:r>
            <a:r>
              <a:rPr lang="en-US" sz="2800" dirty="0">
                <a:latin typeface="Times New Roman" panose="02020603050405020304" pitchFamily="18" charset="0"/>
                <a:cs typeface="Times New Roman" panose="02020603050405020304" pitchFamily="18" charset="0"/>
              </a:rPr>
              <a:t>, its revolutionary product, to the public in April 1977. </a:t>
            </a:r>
          </a:p>
          <a:p>
            <a:pPr marL="571500" indent="-342900" algn="just">
              <a:lnSpc>
                <a:spcPct val="150000"/>
              </a:lnSpc>
              <a:buSzPct val="100000"/>
              <a:buFont typeface="Arial" panose="020B0604020202020204" pitchFamily="34" charset="0"/>
              <a:buChar char="•"/>
            </a:pPr>
            <a:r>
              <a:rPr lang="en-US" sz="2800" b="1" dirty="0">
                <a:solidFill>
                  <a:srgbClr val="FF0000"/>
                </a:solidFill>
                <a:latin typeface="Times New Roman" panose="02020603050405020304" pitchFamily="18" charset="0"/>
                <a:cs typeface="Times New Roman" panose="02020603050405020304" pitchFamily="18" charset="0"/>
              </a:rPr>
              <a:t>VisiCalc, </a:t>
            </a:r>
            <a:r>
              <a:rPr lang="en-US" sz="2800" dirty="0">
                <a:latin typeface="Times New Roman" panose="02020603050405020304" pitchFamily="18" charset="0"/>
                <a:cs typeface="Times New Roman" panose="02020603050405020304" pitchFamily="18" charset="0"/>
              </a:rPr>
              <a:t>the first spreadsheet software for personal computing, was wildly popular and known as the Apple II’s killer app. </a:t>
            </a:r>
          </a:p>
          <a:p>
            <a:pPr marL="571500" indent="-342900" algn="just">
              <a:lnSpc>
                <a:spcPct val="150000"/>
              </a:lnSpc>
              <a:buSzPct val="100000"/>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The software was written in specialized assembly language and appeared in 1979.</a:t>
            </a:r>
          </a:p>
        </p:txBody>
      </p:sp>
    </p:spTree>
    <p:extLst>
      <p:ext uri="{BB962C8B-B14F-4D97-AF65-F5344CB8AC3E}">
        <p14:creationId xmlns:p14="http://schemas.microsoft.com/office/powerpoint/2010/main" val="2966836969"/>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7577" y="0"/>
            <a:ext cx="8087933" cy="553998"/>
          </a:xfrm>
        </p:spPr>
        <p:txBody>
          <a:bodyPr/>
          <a:lstStyle/>
          <a:p>
            <a:pPr algn="ctr"/>
            <a:r>
              <a:rPr lang="en-US" dirty="0"/>
              <a:t>The Personal Computing Era</a:t>
            </a:r>
          </a:p>
        </p:txBody>
      </p:sp>
      <p:sp>
        <p:nvSpPr>
          <p:cNvPr id="3" name="Text Placeholder 2"/>
          <p:cNvSpPr>
            <a:spLocks noGrp="1"/>
          </p:cNvSpPr>
          <p:nvPr>
            <p:ph type="body" idx="1"/>
          </p:nvPr>
        </p:nvSpPr>
        <p:spPr>
          <a:xfrm>
            <a:off x="257577" y="858632"/>
            <a:ext cx="8487178" cy="4524315"/>
          </a:xfrm>
        </p:spPr>
        <p:txBody>
          <a:bodyPr/>
          <a:lstStyle/>
          <a:p>
            <a:pPr marL="685800" indent="-457200" algn="just">
              <a:lnSpc>
                <a:spcPct val="150000"/>
              </a:lnSpc>
              <a:buSzPct val="10000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Other companies like IBM soon entered the market with computers such as the </a:t>
            </a:r>
            <a:r>
              <a:rPr lang="en-US" b="1" dirty="0">
                <a:solidFill>
                  <a:srgbClr val="FF0000"/>
                </a:solidFill>
                <a:latin typeface="Times New Roman" panose="02020603050405020304" pitchFamily="18" charset="0"/>
                <a:cs typeface="Times New Roman" panose="02020603050405020304" pitchFamily="18" charset="0"/>
              </a:rPr>
              <a:t>IBM PC</a:t>
            </a:r>
            <a:r>
              <a:rPr lang="en-US" dirty="0">
                <a:latin typeface="Times New Roman" panose="02020603050405020304" pitchFamily="18" charset="0"/>
                <a:cs typeface="Times New Roman" panose="02020603050405020304" pitchFamily="18" charset="0"/>
              </a:rPr>
              <a:t>, which first launched in 1981. </a:t>
            </a:r>
          </a:p>
          <a:p>
            <a:pPr marL="571500" indent="-342900" algn="just">
              <a:lnSpc>
                <a:spcPct val="150000"/>
              </a:lnSpc>
              <a:buSzPct val="10000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The next year, Time magazine selected the personal computer as its Man of the Year</a:t>
            </a:r>
            <a:r>
              <a:rPr lang="en-US" dirty="0">
                <a:latin typeface="Times New Roman" panose="02020603050405020304" pitchFamily="18" charset="0"/>
                <a:cs typeface="Times New Roman" panose="02020603050405020304" pitchFamily="18" charset="0"/>
                <a:hlinkClick r:id="rId2"/>
              </a:rPr>
              <a:t>.</a:t>
            </a:r>
            <a:r>
              <a:rPr lang="en-US" dirty="0">
                <a:latin typeface="Times New Roman" panose="02020603050405020304" pitchFamily="18" charset="0"/>
                <a:cs typeface="Times New Roman" panose="02020603050405020304" pitchFamily="18" charset="0"/>
              </a:rPr>
              <a:t> Again, software for productivity and business dominated these early stages of personal computing. </a:t>
            </a:r>
          </a:p>
          <a:p>
            <a:pPr marL="571500" indent="-342900" algn="just">
              <a:lnSpc>
                <a:spcPct val="150000"/>
              </a:lnSpc>
              <a:buSzPct val="10000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Many significant software applications, including AutoCAD, Microsoft Word and Microsoft Excel, were released in the mid-1980s.</a:t>
            </a:r>
          </a:p>
        </p:txBody>
      </p:sp>
    </p:spTree>
    <p:extLst>
      <p:ext uri="{BB962C8B-B14F-4D97-AF65-F5344CB8AC3E}">
        <p14:creationId xmlns:p14="http://schemas.microsoft.com/office/powerpoint/2010/main" val="4270938516"/>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7577" y="0"/>
            <a:ext cx="8087933" cy="553998"/>
          </a:xfrm>
        </p:spPr>
        <p:txBody>
          <a:bodyPr/>
          <a:lstStyle/>
          <a:p>
            <a:pPr algn="ctr"/>
            <a:r>
              <a:rPr lang="en-US" dirty="0"/>
              <a:t>The Personal Computing Era</a:t>
            </a:r>
          </a:p>
        </p:txBody>
      </p:sp>
      <p:sp>
        <p:nvSpPr>
          <p:cNvPr id="3" name="Text Placeholder 2"/>
          <p:cNvSpPr>
            <a:spLocks noGrp="1"/>
          </p:cNvSpPr>
          <p:nvPr>
            <p:ph type="body" idx="1"/>
          </p:nvPr>
        </p:nvSpPr>
        <p:spPr>
          <a:xfrm>
            <a:off x="257577" y="858632"/>
            <a:ext cx="8487178" cy="5539978"/>
          </a:xfrm>
        </p:spPr>
        <p:txBody>
          <a:bodyPr/>
          <a:lstStyle/>
          <a:p>
            <a:pPr marL="571500" indent="-342900" algn="just">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Open-source software, another major innovation in the history of software development, first entered the mainstream in the 1990s, driven mostly by the use of the internet. </a:t>
            </a:r>
          </a:p>
          <a:p>
            <a:pPr marL="571500" indent="-342900" algn="just">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The </a:t>
            </a:r>
            <a:r>
              <a:rPr lang="en-US" b="1" dirty="0">
                <a:solidFill>
                  <a:srgbClr val="FF0000"/>
                </a:solidFill>
                <a:latin typeface="Times New Roman" panose="02020603050405020304" pitchFamily="18" charset="0"/>
                <a:cs typeface="Times New Roman" panose="02020603050405020304" pitchFamily="18" charset="0"/>
              </a:rPr>
              <a:t>Linux kernel</a:t>
            </a:r>
            <a:r>
              <a:rPr lang="en-US" dirty="0">
                <a:latin typeface="Times New Roman" panose="02020603050405020304" pitchFamily="18" charset="0"/>
                <a:cs typeface="Times New Roman" panose="02020603050405020304" pitchFamily="18" charset="0"/>
              </a:rPr>
              <a:t>, which became the basis for the open-source Linux operating system, was released in 1991. </a:t>
            </a:r>
          </a:p>
          <a:p>
            <a:pPr marL="571500" indent="-342900" algn="just">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Interest in open-source software spiked in the late 1990s, after the 1998 publication of the source code for the </a:t>
            </a:r>
            <a:r>
              <a:rPr lang="en-US" b="1" dirty="0">
                <a:solidFill>
                  <a:srgbClr val="FF0000"/>
                </a:solidFill>
                <a:latin typeface="Times New Roman" panose="02020603050405020304" pitchFamily="18" charset="0"/>
                <a:cs typeface="Times New Roman" panose="02020603050405020304" pitchFamily="18" charset="0"/>
              </a:rPr>
              <a:t>Netscape Navigator browser, </a:t>
            </a:r>
            <a:r>
              <a:rPr lang="en-US" dirty="0">
                <a:latin typeface="Times New Roman" panose="02020603050405020304" pitchFamily="18" charset="0"/>
                <a:cs typeface="Times New Roman" panose="02020603050405020304" pitchFamily="18" charset="0"/>
              </a:rPr>
              <a:t>mainly written in C and C++. </a:t>
            </a:r>
          </a:p>
          <a:p>
            <a:pPr marL="571500" indent="-342900" algn="just">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Also noteworthy is the release of Java by Sun Microsystems in 1995.</a:t>
            </a:r>
          </a:p>
        </p:txBody>
      </p:sp>
    </p:spTree>
    <p:extLst>
      <p:ext uri="{BB962C8B-B14F-4D97-AF65-F5344CB8AC3E}">
        <p14:creationId xmlns:p14="http://schemas.microsoft.com/office/powerpoint/2010/main" val="41684744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15"/>
          <p:cNvSpPr txBox="1">
            <a:spLocks noGrp="1"/>
          </p:cNvSpPr>
          <p:nvPr>
            <p:ph type="title"/>
          </p:nvPr>
        </p:nvSpPr>
        <p:spPr>
          <a:xfrm>
            <a:off x="1726438" y="539241"/>
            <a:ext cx="5690870" cy="57404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SzPts val="1400"/>
              <a:buNone/>
            </a:pPr>
            <a:r>
              <a:rPr lang="en-US" b="0" dirty="0">
                <a:latin typeface="Arial"/>
                <a:ea typeface="Arial"/>
                <a:cs typeface="Arial"/>
                <a:sym typeface="Arial"/>
              </a:rPr>
              <a:t>System analysis and design</a:t>
            </a:r>
            <a:endParaRPr dirty="0"/>
          </a:p>
        </p:txBody>
      </p:sp>
      <p:sp>
        <p:nvSpPr>
          <p:cNvPr id="167" name="Google Shape;167;p15"/>
          <p:cNvSpPr txBox="1"/>
          <p:nvPr/>
        </p:nvSpPr>
        <p:spPr>
          <a:xfrm>
            <a:off x="318977" y="1392865"/>
            <a:ext cx="8612371" cy="4549451"/>
          </a:xfrm>
          <a:prstGeom prst="rect">
            <a:avLst/>
          </a:prstGeom>
          <a:noFill/>
          <a:ln>
            <a:noFill/>
          </a:ln>
        </p:spPr>
        <p:txBody>
          <a:bodyPr spcFirstLastPara="1" wrap="square" lIns="0" tIns="92075" rIns="0" bIns="0" anchor="t" anchorCtr="0">
            <a:spAutoFit/>
          </a:bodyPr>
          <a:lstStyle/>
          <a:p>
            <a:pPr marL="299085" marR="5080" lvl="0" indent="-287019" algn="just" rtl="0">
              <a:lnSpc>
                <a:spcPct val="80000"/>
              </a:lnSpc>
              <a:spcBef>
                <a:spcPts val="0"/>
              </a:spcBef>
              <a:spcAft>
                <a:spcPts val="0"/>
              </a:spcAft>
              <a:buClr>
                <a:srgbClr val="D9B146"/>
              </a:buClr>
              <a:buSzPts val="2950"/>
              <a:buFont typeface="Arial"/>
              <a:buChar char="•"/>
            </a:pPr>
            <a:r>
              <a:rPr lang="en-US" sz="2600" dirty="0">
                <a:solidFill>
                  <a:schemeClr val="tx1"/>
                </a:solidFill>
                <a:latin typeface="Times New Roman"/>
                <a:cs typeface="Times New Roman"/>
                <a:sym typeface="Helvetica Neue"/>
              </a:rPr>
              <a:t>Systems analysis and design is a step-by-step process for  developing high-quality information systems.</a:t>
            </a:r>
            <a:endParaRPr sz="2600" dirty="0">
              <a:solidFill>
                <a:schemeClr val="tx1"/>
              </a:solidFill>
              <a:latin typeface="Times New Roman"/>
              <a:cs typeface="Times New Roman"/>
              <a:sym typeface="Helvetica Neue"/>
            </a:endParaRPr>
          </a:p>
          <a:p>
            <a:pPr marL="299085" marR="5080" lvl="0" indent="-287019" algn="just" rtl="0">
              <a:lnSpc>
                <a:spcPct val="96153"/>
              </a:lnSpc>
              <a:spcBef>
                <a:spcPts val="1200"/>
              </a:spcBef>
              <a:spcAft>
                <a:spcPts val="0"/>
              </a:spcAft>
              <a:buClr>
                <a:srgbClr val="D9B146"/>
              </a:buClr>
              <a:buSzPts val="3000"/>
              <a:buFont typeface="Arial"/>
              <a:buChar char="•"/>
            </a:pPr>
            <a:r>
              <a:rPr lang="en-US" sz="2600" dirty="0">
                <a:solidFill>
                  <a:schemeClr val="tx1"/>
                </a:solidFill>
                <a:latin typeface="Times New Roman"/>
                <a:cs typeface="Times New Roman"/>
                <a:sym typeface="Helvetica Neue"/>
              </a:rPr>
              <a:t>An information system combines information technology,  people, and data to support business requirements.</a:t>
            </a:r>
            <a:endParaRPr sz="2600" dirty="0">
              <a:solidFill>
                <a:schemeClr val="tx1"/>
              </a:solidFill>
              <a:latin typeface="Times New Roman"/>
              <a:cs typeface="Times New Roman"/>
              <a:sym typeface="Helvetica Neue"/>
            </a:endParaRPr>
          </a:p>
          <a:p>
            <a:pPr marL="299085" marR="5715" lvl="0" indent="-287019" algn="just" rtl="0">
              <a:lnSpc>
                <a:spcPct val="80000"/>
              </a:lnSpc>
              <a:spcBef>
                <a:spcPts val="1245"/>
              </a:spcBef>
              <a:spcAft>
                <a:spcPts val="0"/>
              </a:spcAft>
              <a:buClr>
                <a:srgbClr val="D9B146"/>
              </a:buClr>
              <a:buSzPts val="2950"/>
              <a:buFont typeface="Arial"/>
              <a:buChar char="•"/>
            </a:pPr>
            <a:r>
              <a:rPr lang="en-US" sz="2600" b="1" dirty="0">
                <a:solidFill>
                  <a:srgbClr val="FF0000"/>
                </a:solidFill>
                <a:latin typeface="Times New Roman"/>
                <a:cs typeface="Times New Roman"/>
                <a:sym typeface="Helvetica Neue"/>
              </a:rPr>
              <a:t>Systems Analysis: </a:t>
            </a:r>
            <a:r>
              <a:rPr lang="en-US" sz="2600" dirty="0">
                <a:solidFill>
                  <a:schemeClr val="tx1"/>
                </a:solidFill>
                <a:latin typeface="Times New Roman"/>
                <a:cs typeface="Times New Roman"/>
                <a:sym typeface="Helvetica Neue"/>
              </a:rPr>
              <a:t>understanding and specifying in detail  what an information system should do</a:t>
            </a:r>
            <a:endParaRPr sz="2600" dirty="0">
              <a:solidFill>
                <a:schemeClr val="tx1"/>
              </a:solidFill>
              <a:latin typeface="Times New Roman"/>
              <a:cs typeface="Times New Roman"/>
              <a:sym typeface="Helvetica Neue"/>
            </a:endParaRPr>
          </a:p>
          <a:p>
            <a:pPr marL="299085" marR="6985" lvl="0" indent="-287019" algn="just" rtl="0">
              <a:lnSpc>
                <a:spcPct val="80000"/>
              </a:lnSpc>
              <a:spcBef>
                <a:spcPts val="1225"/>
              </a:spcBef>
              <a:spcAft>
                <a:spcPts val="0"/>
              </a:spcAft>
              <a:buClr>
                <a:srgbClr val="D9B146"/>
              </a:buClr>
              <a:buSzPts val="2042"/>
              <a:buFont typeface="Arial"/>
              <a:buChar char="•"/>
            </a:pPr>
            <a:r>
              <a:rPr lang="en-US" sz="2600" dirty="0">
                <a:solidFill>
                  <a:schemeClr val="tx1"/>
                </a:solidFill>
                <a:latin typeface="Times New Roman"/>
                <a:cs typeface="Times New Roman"/>
                <a:sym typeface="Helvetica Neue"/>
              </a:rPr>
              <a:t>System Design: specifying in detail how the parts of an  information system should be implemented</a:t>
            </a:r>
            <a:endParaRPr sz="2600" dirty="0">
              <a:solidFill>
                <a:schemeClr val="tx1"/>
              </a:solidFill>
              <a:latin typeface="Times New Roman"/>
              <a:cs typeface="Times New Roman"/>
              <a:sym typeface="Helvetica Neue"/>
            </a:endParaRPr>
          </a:p>
          <a:p>
            <a:pPr marL="299085" marR="6350" lvl="0" indent="-287019" algn="just" rtl="0">
              <a:lnSpc>
                <a:spcPct val="96153"/>
              </a:lnSpc>
              <a:spcBef>
                <a:spcPts val="1200"/>
              </a:spcBef>
              <a:spcAft>
                <a:spcPts val="0"/>
              </a:spcAft>
              <a:buClr>
                <a:srgbClr val="D9B146"/>
              </a:buClr>
              <a:buSzPts val="2950"/>
              <a:buFont typeface="Arial"/>
              <a:buChar char="•"/>
            </a:pPr>
            <a:r>
              <a:rPr lang="en-US" sz="2600" b="1" dirty="0">
                <a:solidFill>
                  <a:srgbClr val="FF0000"/>
                </a:solidFill>
                <a:latin typeface="Times New Roman"/>
                <a:cs typeface="Times New Roman"/>
                <a:sym typeface="Helvetica Neue"/>
              </a:rPr>
              <a:t>Definition of SAD: </a:t>
            </a:r>
            <a:r>
              <a:rPr lang="en-US" sz="2600" i="1" u="sng" dirty="0">
                <a:solidFill>
                  <a:srgbClr val="00B0F0"/>
                </a:solidFill>
                <a:latin typeface="Times New Roman"/>
                <a:cs typeface="Times New Roman"/>
                <a:sym typeface="Helvetica Neue"/>
              </a:rPr>
              <a:t>The complex organizational process  whereby computer-based information systems are developed  and maintained.</a:t>
            </a:r>
            <a:endParaRPr sz="2600" i="1" u="sng" dirty="0">
              <a:solidFill>
                <a:srgbClr val="00B0F0"/>
              </a:solidFill>
              <a:latin typeface="Times New Roman"/>
              <a:cs typeface="Times New Roman"/>
              <a:sym typeface="Helvetica Neue"/>
            </a:endParaRPr>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7577" y="0"/>
            <a:ext cx="8087933" cy="553998"/>
          </a:xfrm>
        </p:spPr>
        <p:txBody>
          <a:bodyPr/>
          <a:lstStyle/>
          <a:p>
            <a:pPr algn="ctr"/>
            <a:r>
              <a:rPr lang="en-US" b="1" dirty="0"/>
              <a:t>The Mobile Device</a:t>
            </a:r>
          </a:p>
        </p:txBody>
      </p:sp>
      <p:sp>
        <p:nvSpPr>
          <p:cNvPr id="3" name="Text Placeholder 2"/>
          <p:cNvSpPr>
            <a:spLocks noGrp="1"/>
          </p:cNvSpPr>
          <p:nvPr>
            <p:ph type="body" idx="1"/>
          </p:nvPr>
        </p:nvSpPr>
        <p:spPr>
          <a:xfrm>
            <a:off x="257576" y="858632"/>
            <a:ext cx="8632423" cy="5586145"/>
          </a:xfrm>
        </p:spPr>
        <p:txBody>
          <a:bodyPr/>
          <a:lstStyle/>
          <a:p>
            <a:pPr marL="571500" indent="-342900" algn="just">
              <a:lnSpc>
                <a:spcPct val="150000"/>
              </a:lnSpc>
              <a:buSzPct val="100000"/>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The worlds very first mobile phone call was made on April 3, 1973. </a:t>
            </a:r>
          </a:p>
          <a:p>
            <a:pPr marL="571500" indent="-342900" algn="just">
              <a:lnSpc>
                <a:spcPct val="150000"/>
              </a:lnSpc>
              <a:buSzPct val="100000"/>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In 1993 IBM released the first publicly available “smartphone” and in 1996 Palm OS hit the market, bringing PDA’s to the masses. </a:t>
            </a:r>
          </a:p>
          <a:p>
            <a:pPr marL="571500" indent="-342900" algn="just">
              <a:lnSpc>
                <a:spcPct val="150000"/>
              </a:lnSpc>
              <a:buSzPct val="100000"/>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In 1999, RIM released the very first Blackberry 850 device and quickly became the worlds fastest growing company.</a:t>
            </a:r>
          </a:p>
          <a:p>
            <a:pPr marL="571500" indent="-342900" algn="just">
              <a:lnSpc>
                <a:spcPct val="150000"/>
              </a:lnSpc>
              <a:buSzPct val="100000"/>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Then, in 2007, Apple changed computing with the release of the iPhone. </a:t>
            </a:r>
          </a:p>
          <a:p>
            <a:pPr marL="571500" indent="-342900" algn="just">
              <a:lnSpc>
                <a:spcPct val="150000"/>
              </a:lnSpc>
              <a:buSzPct val="100000"/>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This is when mobile computing really found it’s place and mobile applications began to explode. </a:t>
            </a:r>
          </a:p>
          <a:p>
            <a:pPr marL="571500" indent="-342900" algn="just">
              <a:lnSpc>
                <a:spcPct val="150000"/>
              </a:lnSpc>
              <a:buSzPct val="100000"/>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Mobile apps are now a major part of development using languages like Swift and Java.</a:t>
            </a:r>
          </a:p>
        </p:txBody>
      </p:sp>
    </p:spTree>
    <p:extLst>
      <p:ext uri="{BB962C8B-B14F-4D97-AF65-F5344CB8AC3E}">
        <p14:creationId xmlns:p14="http://schemas.microsoft.com/office/powerpoint/2010/main" val="3668104852"/>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7577" y="0"/>
            <a:ext cx="8087933" cy="553998"/>
          </a:xfrm>
        </p:spPr>
        <p:txBody>
          <a:bodyPr/>
          <a:lstStyle/>
          <a:p>
            <a:pPr algn="ctr"/>
            <a:r>
              <a:rPr lang="en-US" b="1" dirty="0"/>
              <a:t>Software Development Today</a:t>
            </a:r>
          </a:p>
        </p:txBody>
      </p:sp>
      <p:sp>
        <p:nvSpPr>
          <p:cNvPr id="3" name="Text Placeholder 2"/>
          <p:cNvSpPr>
            <a:spLocks noGrp="1"/>
          </p:cNvSpPr>
          <p:nvPr>
            <p:ph type="body" idx="1"/>
          </p:nvPr>
        </p:nvSpPr>
        <p:spPr>
          <a:xfrm>
            <a:off x="257576" y="858632"/>
            <a:ext cx="8632423" cy="4985980"/>
          </a:xfrm>
        </p:spPr>
        <p:txBody>
          <a:bodyPr/>
          <a:lstStyle/>
          <a:p>
            <a:pPr marL="571500" indent="-342900" algn="just">
              <a:lnSpc>
                <a:spcPct val="150000"/>
              </a:lnSpc>
              <a:buSzPct val="10000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Today, software has become ubiquitous, even in places that you might not expect it, from crock pots to nuclear submarines. </a:t>
            </a:r>
          </a:p>
          <a:p>
            <a:pPr marL="571500" indent="-342900" algn="just">
              <a:lnSpc>
                <a:spcPct val="150000"/>
              </a:lnSpc>
              <a:buSzPct val="10000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Some programming languages, like C and Cobol, have survived the test of time and are still in use.</a:t>
            </a:r>
          </a:p>
          <a:p>
            <a:pPr marL="571500" indent="-342900" algn="just">
              <a:lnSpc>
                <a:spcPct val="150000"/>
              </a:lnSpc>
              <a:buSzPct val="10000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 Other languages, such as Java and Python, are somewhat younger and have been used in countless software development projects. </a:t>
            </a:r>
          </a:p>
          <a:p>
            <a:pPr marL="571500" indent="-342900" algn="just">
              <a:lnSpc>
                <a:spcPct val="150000"/>
              </a:lnSpc>
              <a:buSzPct val="10000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Still others, such as Apple’s Swift programming language for iOS or Go Open source, are relatively new and exciting.</a:t>
            </a:r>
          </a:p>
        </p:txBody>
      </p:sp>
    </p:spTree>
    <p:extLst>
      <p:ext uri="{BB962C8B-B14F-4D97-AF65-F5344CB8AC3E}">
        <p14:creationId xmlns:p14="http://schemas.microsoft.com/office/powerpoint/2010/main" val="2560939434"/>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7577" y="0"/>
            <a:ext cx="8087933" cy="553998"/>
          </a:xfrm>
        </p:spPr>
        <p:txBody>
          <a:bodyPr/>
          <a:lstStyle/>
          <a:p>
            <a:pPr algn="ctr"/>
            <a:r>
              <a:rPr lang="en-US" b="1" dirty="0"/>
              <a:t>Software Acquisition</a:t>
            </a:r>
          </a:p>
        </p:txBody>
      </p:sp>
      <p:sp>
        <p:nvSpPr>
          <p:cNvPr id="3" name="Text Placeholder 2"/>
          <p:cNvSpPr>
            <a:spLocks noGrp="1"/>
          </p:cNvSpPr>
          <p:nvPr>
            <p:ph type="body" idx="1"/>
          </p:nvPr>
        </p:nvSpPr>
        <p:spPr>
          <a:xfrm>
            <a:off x="257576" y="858632"/>
            <a:ext cx="8632423" cy="5170646"/>
          </a:xfrm>
        </p:spPr>
        <p:txBody>
          <a:bodyPr/>
          <a:lstStyle/>
          <a:p>
            <a:pPr marL="571500" indent="-342900" algn="just">
              <a:lnSpc>
                <a:spcPct val="150000"/>
              </a:lnSpc>
              <a:buSzPct val="100000"/>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The act or process of acquiring software in different ways like purchase, download free from internet or get it bundled along with hardware is called software acquisition. </a:t>
            </a:r>
          </a:p>
          <a:p>
            <a:pPr marL="571500" indent="-342900" algn="just">
              <a:lnSpc>
                <a:spcPct val="150000"/>
              </a:lnSpc>
              <a:buSzPct val="100000"/>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It is the way in which the software are made available to users.</a:t>
            </a:r>
          </a:p>
          <a:p>
            <a:pPr marL="571500" indent="-342900" algn="just">
              <a:lnSpc>
                <a:spcPct val="150000"/>
              </a:lnSpc>
              <a:buSzPct val="100000"/>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Some of the ways in which the software are made available to users are as follows:</a:t>
            </a:r>
          </a:p>
        </p:txBody>
      </p:sp>
    </p:spTree>
    <p:extLst>
      <p:ext uri="{BB962C8B-B14F-4D97-AF65-F5344CB8AC3E}">
        <p14:creationId xmlns:p14="http://schemas.microsoft.com/office/powerpoint/2010/main" val="409091801"/>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7577" y="0"/>
            <a:ext cx="8087933" cy="553998"/>
          </a:xfrm>
        </p:spPr>
        <p:txBody>
          <a:bodyPr/>
          <a:lstStyle/>
          <a:p>
            <a:pPr algn="ctr"/>
            <a:r>
              <a:rPr lang="en-US" b="1" dirty="0"/>
              <a:t>Software Acquisition</a:t>
            </a:r>
          </a:p>
        </p:txBody>
      </p:sp>
      <p:sp>
        <p:nvSpPr>
          <p:cNvPr id="3" name="Text Placeholder 2"/>
          <p:cNvSpPr>
            <a:spLocks noGrp="1"/>
          </p:cNvSpPr>
          <p:nvPr>
            <p:ph type="body" idx="1"/>
          </p:nvPr>
        </p:nvSpPr>
        <p:spPr>
          <a:xfrm>
            <a:off x="257576" y="858632"/>
            <a:ext cx="8632423" cy="5355312"/>
          </a:xfrm>
        </p:spPr>
        <p:txBody>
          <a:bodyPr/>
          <a:lstStyle/>
          <a:p>
            <a:pPr marL="571500" indent="-342900" algn="just">
              <a:lnSpc>
                <a:spcPct val="150000"/>
              </a:lnSpc>
              <a:buSzPct val="100000"/>
              <a:buFont typeface="Arial" panose="020B0604020202020204" pitchFamily="34" charset="0"/>
              <a:buChar char="•"/>
            </a:pPr>
            <a:r>
              <a:rPr lang="en-US" sz="2800" b="1" dirty="0">
                <a:solidFill>
                  <a:srgbClr val="FF0000"/>
                </a:solidFill>
                <a:latin typeface="Times New Roman" panose="02020603050405020304" pitchFamily="18" charset="0"/>
                <a:cs typeface="Times New Roman" panose="02020603050405020304" pitchFamily="18" charset="0"/>
              </a:rPr>
              <a:t>Retail software</a:t>
            </a:r>
            <a:r>
              <a:rPr lang="en-US" sz="2800" dirty="0">
                <a:latin typeface="Times New Roman" panose="02020603050405020304" pitchFamily="18" charset="0"/>
                <a:cs typeface="Times New Roman" panose="02020603050405020304" pitchFamily="18" charset="0"/>
              </a:rPr>
              <a:t>: It is the software sold in retail stores. It comes with printed manuals and installation instructions. For E.g. MS windows OS </a:t>
            </a:r>
          </a:p>
          <a:p>
            <a:pPr marL="571500" indent="-342900" algn="just">
              <a:lnSpc>
                <a:spcPct val="150000"/>
              </a:lnSpc>
              <a:buSzPct val="100000"/>
              <a:buFont typeface="Arial" panose="020B0604020202020204" pitchFamily="34" charset="0"/>
              <a:buChar char="•"/>
            </a:pPr>
            <a:r>
              <a:rPr lang="en-US" sz="2800" b="1" dirty="0">
                <a:solidFill>
                  <a:srgbClr val="FF0000"/>
                </a:solidFill>
                <a:latin typeface="Times New Roman" panose="02020603050405020304" pitchFamily="18" charset="0"/>
                <a:cs typeface="Times New Roman" panose="02020603050405020304" pitchFamily="18" charset="0"/>
              </a:rPr>
              <a:t>Original Equipment Manufacturer (OEM) software: </a:t>
            </a:r>
          </a:p>
          <a:p>
            <a:pPr marL="1028700" lvl="1" indent="-342900" algn="just">
              <a:lnSpc>
                <a:spcPct val="150000"/>
              </a:lnSpc>
              <a:buSzPct val="100000"/>
              <a:buFont typeface="Wingdings" panose="05000000000000000000" pitchFamily="2" charset="2"/>
              <a:buChar char="ü"/>
            </a:pPr>
            <a:r>
              <a:rPr lang="en-US" sz="2400" dirty="0">
                <a:latin typeface="Times New Roman" panose="02020603050405020304" pitchFamily="18" charset="0"/>
                <a:cs typeface="Times New Roman" panose="02020603050405020304" pitchFamily="18" charset="0"/>
              </a:rPr>
              <a:t>It refers to software which is sold, and bundled with hardware. Microsoft sells its operating system as OEM software to hardware dealers. </a:t>
            </a:r>
          </a:p>
          <a:p>
            <a:pPr marL="1028700" lvl="1" indent="-342900" algn="just">
              <a:lnSpc>
                <a:spcPct val="150000"/>
              </a:lnSpc>
              <a:buSzPct val="100000"/>
              <a:buFont typeface="Wingdings" panose="05000000000000000000" pitchFamily="2" charset="2"/>
              <a:buChar char="ü"/>
            </a:pPr>
            <a:r>
              <a:rPr lang="en-US" sz="2400" dirty="0">
                <a:latin typeface="Times New Roman" panose="02020603050405020304" pitchFamily="18" charset="0"/>
                <a:cs typeface="Times New Roman" panose="02020603050405020304" pitchFamily="18" charset="0"/>
              </a:rPr>
              <a:t>OEM software is sold at reduced price, without the manuals, packaging and installation instructions.</a:t>
            </a:r>
          </a:p>
        </p:txBody>
      </p:sp>
    </p:spTree>
    <p:extLst>
      <p:ext uri="{BB962C8B-B14F-4D97-AF65-F5344CB8AC3E}">
        <p14:creationId xmlns:p14="http://schemas.microsoft.com/office/powerpoint/2010/main" val="3344563714"/>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7577" y="0"/>
            <a:ext cx="8087933" cy="553998"/>
          </a:xfrm>
        </p:spPr>
        <p:txBody>
          <a:bodyPr/>
          <a:lstStyle/>
          <a:p>
            <a:pPr algn="ctr"/>
            <a:r>
              <a:rPr lang="en-US" b="1" dirty="0"/>
              <a:t>Software Acquisition</a:t>
            </a:r>
          </a:p>
        </p:txBody>
      </p:sp>
      <p:sp>
        <p:nvSpPr>
          <p:cNvPr id="3" name="Text Placeholder 2"/>
          <p:cNvSpPr>
            <a:spLocks noGrp="1"/>
          </p:cNvSpPr>
          <p:nvPr>
            <p:ph type="body" idx="1"/>
          </p:nvPr>
        </p:nvSpPr>
        <p:spPr>
          <a:xfrm>
            <a:off x="257576" y="858632"/>
            <a:ext cx="8632423" cy="5539978"/>
          </a:xfrm>
        </p:spPr>
        <p:txBody>
          <a:bodyPr/>
          <a:lstStyle/>
          <a:p>
            <a:pPr marL="571500" indent="-342900" algn="just">
              <a:lnSpc>
                <a:spcPct val="150000"/>
              </a:lnSpc>
              <a:buSzPct val="100000"/>
              <a:buFont typeface="Arial" panose="020B0604020202020204" pitchFamily="34" charset="0"/>
              <a:buChar char="•"/>
            </a:pPr>
            <a:r>
              <a:rPr lang="en-US" b="1" dirty="0">
                <a:solidFill>
                  <a:srgbClr val="FF0000"/>
                </a:solidFill>
                <a:latin typeface="Times New Roman" panose="02020603050405020304" pitchFamily="18" charset="0"/>
                <a:cs typeface="Times New Roman" panose="02020603050405020304" pitchFamily="18" charset="0"/>
              </a:rPr>
              <a:t>Shareware: </a:t>
            </a:r>
            <a:r>
              <a:rPr lang="en-US" dirty="0">
                <a:latin typeface="Times New Roman" panose="02020603050405020304" pitchFamily="18" charset="0"/>
                <a:cs typeface="Times New Roman" panose="02020603050405020304" pitchFamily="18" charset="0"/>
              </a:rPr>
              <a:t>It is a program that the user is allowed to try for free, for a specified period of time, as defined in the license. It is downloadable from the Internet. When the trial period ends, the software must be purchased or uninstalled.</a:t>
            </a:r>
          </a:p>
          <a:p>
            <a:pPr marL="571500" indent="-342900" algn="just">
              <a:lnSpc>
                <a:spcPct val="150000"/>
              </a:lnSpc>
              <a:buSzPct val="100000"/>
              <a:buFont typeface="Arial" panose="020B0604020202020204" pitchFamily="34" charset="0"/>
              <a:buChar char="•"/>
            </a:pPr>
            <a:r>
              <a:rPr lang="en-US" b="1" dirty="0">
                <a:solidFill>
                  <a:srgbClr val="FF0000"/>
                </a:solidFill>
                <a:latin typeface="Times New Roman" panose="02020603050405020304" pitchFamily="18" charset="0"/>
                <a:cs typeface="Times New Roman" panose="02020603050405020304" pitchFamily="18" charset="0"/>
              </a:rPr>
              <a:t>Freeware: </a:t>
            </a:r>
            <a:r>
              <a:rPr lang="en-US" dirty="0">
                <a:latin typeface="Times New Roman" panose="02020603050405020304" pitchFamily="18" charset="0"/>
                <a:cs typeface="Times New Roman" panose="02020603050405020304" pitchFamily="18" charset="0"/>
              </a:rPr>
              <a:t>It is software that is free for personal use. It is downloadable from the Internet. The commercial use of this software may require a paid license. The author of the freeware software is the owner of the software, though others may use it for free. The users abide by the license terms, where the user cannot make changes to it, or sell it to someone else.</a:t>
            </a:r>
          </a:p>
        </p:txBody>
      </p:sp>
    </p:spTree>
    <p:extLst>
      <p:ext uri="{BB962C8B-B14F-4D97-AF65-F5344CB8AC3E}">
        <p14:creationId xmlns:p14="http://schemas.microsoft.com/office/powerpoint/2010/main" val="902575730"/>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7577" y="0"/>
            <a:ext cx="8087933" cy="553998"/>
          </a:xfrm>
        </p:spPr>
        <p:txBody>
          <a:bodyPr/>
          <a:lstStyle/>
          <a:p>
            <a:pPr algn="ctr"/>
            <a:r>
              <a:rPr lang="en-US" b="1" dirty="0"/>
              <a:t>Software Acquisition</a:t>
            </a:r>
          </a:p>
        </p:txBody>
      </p:sp>
      <p:sp>
        <p:nvSpPr>
          <p:cNvPr id="3" name="Text Placeholder 2"/>
          <p:cNvSpPr>
            <a:spLocks noGrp="1"/>
          </p:cNvSpPr>
          <p:nvPr>
            <p:ph type="body" idx="1"/>
          </p:nvPr>
        </p:nvSpPr>
        <p:spPr>
          <a:xfrm>
            <a:off x="257576" y="858632"/>
            <a:ext cx="8632423" cy="5170646"/>
          </a:xfrm>
        </p:spPr>
        <p:txBody>
          <a:bodyPr/>
          <a:lstStyle/>
          <a:p>
            <a:pPr marL="571500" indent="-342900" algn="just">
              <a:lnSpc>
                <a:spcPct val="150000"/>
              </a:lnSpc>
              <a:buSzPct val="100000"/>
              <a:buFont typeface="Arial" panose="020B0604020202020204" pitchFamily="34" charset="0"/>
              <a:buChar char="•"/>
            </a:pPr>
            <a:r>
              <a:rPr lang="en-US" sz="2800" b="1" dirty="0">
                <a:solidFill>
                  <a:srgbClr val="FF0000"/>
                </a:solidFill>
                <a:latin typeface="Times New Roman" panose="02020603050405020304" pitchFamily="18" charset="0"/>
                <a:cs typeface="Times New Roman" panose="02020603050405020304" pitchFamily="18" charset="0"/>
              </a:rPr>
              <a:t>Open source software: </a:t>
            </a:r>
            <a:r>
              <a:rPr lang="en-US" sz="2800" dirty="0">
                <a:latin typeface="Times New Roman" panose="02020603050405020304" pitchFamily="18" charset="0"/>
                <a:cs typeface="Times New Roman" panose="02020603050405020304" pitchFamily="18" charset="0"/>
              </a:rPr>
              <a:t>It is software whose source code is available and can be customized and altered within the specified guidelines laid down by the creator. Unlike public domain software, open-source software has restrictions on their use and modification, redistribution limitations, and copyrights. Linux, Apache, Firefox, OpenOffice are some examples of open-source software.</a:t>
            </a:r>
          </a:p>
        </p:txBody>
      </p:sp>
    </p:spTree>
    <p:extLst>
      <p:ext uri="{BB962C8B-B14F-4D97-AF65-F5344CB8AC3E}">
        <p14:creationId xmlns:p14="http://schemas.microsoft.com/office/powerpoint/2010/main" val="2119497292"/>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7577" y="0"/>
            <a:ext cx="8087933" cy="553998"/>
          </a:xfrm>
        </p:spPr>
        <p:txBody>
          <a:bodyPr/>
          <a:lstStyle/>
          <a:p>
            <a:pPr algn="ctr"/>
            <a:r>
              <a:rPr lang="en-US" b="1" dirty="0"/>
              <a:t>Software Acquisition</a:t>
            </a:r>
          </a:p>
        </p:txBody>
      </p:sp>
      <p:sp>
        <p:nvSpPr>
          <p:cNvPr id="3" name="Text Placeholder 2"/>
          <p:cNvSpPr>
            <a:spLocks noGrp="1"/>
          </p:cNvSpPr>
          <p:nvPr>
            <p:ph type="body" idx="1"/>
          </p:nvPr>
        </p:nvSpPr>
        <p:spPr>
          <a:xfrm>
            <a:off x="257576" y="858632"/>
            <a:ext cx="8632423" cy="5816977"/>
          </a:xfrm>
        </p:spPr>
        <p:txBody>
          <a:bodyPr/>
          <a:lstStyle/>
          <a:p>
            <a:pPr marL="571500" indent="-342900" algn="just">
              <a:lnSpc>
                <a:spcPct val="150000"/>
              </a:lnSpc>
              <a:buSzPct val="100000"/>
              <a:buFont typeface="Arial" panose="020B0604020202020204" pitchFamily="34" charset="0"/>
              <a:buChar char="•"/>
            </a:pPr>
            <a:r>
              <a:rPr lang="en-US" sz="2800" b="1" dirty="0">
                <a:solidFill>
                  <a:srgbClr val="FF0000"/>
                </a:solidFill>
                <a:latin typeface="Times New Roman" panose="02020603050405020304" pitchFamily="18" charset="0"/>
                <a:cs typeface="Times New Roman" panose="02020603050405020304" pitchFamily="18" charset="0"/>
              </a:rPr>
              <a:t>Public Domain Software: </a:t>
            </a:r>
            <a:r>
              <a:rPr lang="en-US" sz="2800" dirty="0">
                <a:latin typeface="Times New Roman" panose="02020603050405020304" pitchFamily="18" charset="0"/>
                <a:cs typeface="Times New Roman" panose="02020603050405020304" pitchFamily="18" charset="0"/>
              </a:rPr>
              <a:t>It is free software. Unlike freeware, public domain software does not have a copyright owner or license restrictions. The source code is publicly available for anyone to use. Public domain software can be modified by the user.</a:t>
            </a:r>
          </a:p>
          <a:p>
            <a:pPr marL="571500" indent="-342900" algn="just">
              <a:lnSpc>
                <a:spcPct val="150000"/>
              </a:lnSpc>
              <a:buSzPct val="100000"/>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 </a:t>
            </a:r>
            <a:r>
              <a:rPr lang="en-US" sz="2800" b="1" dirty="0">
                <a:solidFill>
                  <a:srgbClr val="FF0000"/>
                </a:solidFill>
                <a:latin typeface="Times New Roman" panose="02020603050405020304" pitchFamily="18" charset="0"/>
                <a:cs typeface="Times New Roman" panose="02020603050405020304" pitchFamily="18" charset="0"/>
              </a:rPr>
              <a:t>Demo Software</a:t>
            </a:r>
            <a:r>
              <a:rPr lang="en-US" sz="2800" dirty="0">
                <a:latin typeface="Times New Roman" panose="02020603050405020304" pitchFamily="18" charset="0"/>
                <a:cs typeface="Times New Roman" panose="02020603050405020304" pitchFamily="18" charset="0"/>
              </a:rPr>
              <a:t>: It is designed to demonstrate what a purchased version of the software is capable of doing and provides a restricted set of features. To use the software, the user must buy a fully- functional version.</a:t>
            </a:r>
          </a:p>
        </p:txBody>
      </p:sp>
    </p:spTree>
    <p:extLst>
      <p:ext uri="{BB962C8B-B14F-4D97-AF65-F5344CB8AC3E}">
        <p14:creationId xmlns:p14="http://schemas.microsoft.com/office/powerpoint/2010/main" val="2715101114"/>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7577" y="0"/>
            <a:ext cx="8087933" cy="553998"/>
          </a:xfrm>
        </p:spPr>
        <p:txBody>
          <a:bodyPr/>
          <a:lstStyle/>
          <a:p>
            <a:pPr algn="ctr"/>
            <a:r>
              <a:rPr lang="en-US" b="1" dirty="0"/>
              <a:t>Software Acquisition Process</a:t>
            </a:r>
          </a:p>
        </p:txBody>
      </p:sp>
      <p:sp>
        <p:nvSpPr>
          <p:cNvPr id="3" name="Text Placeholder 2"/>
          <p:cNvSpPr>
            <a:spLocks noGrp="1"/>
          </p:cNvSpPr>
          <p:nvPr>
            <p:ph type="body" idx="1"/>
          </p:nvPr>
        </p:nvSpPr>
        <p:spPr>
          <a:xfrm>
            <a:off x="257576" y="858632"/>
            <a:ext cx="8632423" cy="5539978"/>
          </a:xfrm>
        </p:spPr>
        <p:txBody>
          <a:bodyPr/>
          <a:lstStyle/>
          <a:p>
            <a:pPr marL="571500" indent="-342900" algn="just">
              <a:lnSpc>
                <a:spcPct val="150000"/>
              </a:lnSpc>
              <a:buSzPct val="100000"/>
              <a:buFont typeface="Arial" panose="020B0604020202020204" pitchFamily="34" charset="0"/>
              <a:buChar char="•"/>
            </a:pPr>
            <a:r>
              <a:rPr lang="en-US" dirty="0">
                <a:effectLst/>
                <a:latin typeface="Times New Roman" panose="02020603050405020304" pitchFamily="18" charset="0"/>
                <a:cs typeface="Times New Roman" panose="02020603050405020304" pitchFamily="18" charset="0"/>
              </a:rPr>
              <a:t>Selecting software and putting it into operation presents virtually identical problems at all levels of an organization, whether that level is the organization as a whole, the office, the department, the section or the individual. </a:t>
            </a:r>
          </a:p>
          <a:p>
            <a:pPr marL="571500" indent="-342900" algn="just">
              <a:lnSpc>
                <a:spcPct val="150000"/>
              </a:lnSpc>
              <a:buSzPct val="100000"/>
              <a:buFont typeface="Arial" panose="020B0604020202020204" pitchFamily="34" charset="0"/>
              <a:buChar char="•"/>
            </a:pPr>
            <a:r>
              <a:rPr lang="en-US" dirty="0">
                <a:effectLst/>
                <a:latin typeface="Times New Roman" panose="02020603050405020304" pitchFamily="18" charset="0"/>
                <a:cs typeface="Times New Roman" panose="02020603050405020304" pitchFamily="18" charset="0"/>
              </a:rPr>
              <a:t>The process may be divided into four stages: </a:t>
            </a:r>
          </a:p>
          <a:p>
            <a:pPr marL="1028700" lvl="1" indent="-342900" algn="just">
              <a:lnSpc>
                <a:spcPct val="150000"/>
              </a:lnSpc>
              <a:buSzPct val="100000"/>
              <a:buFont typeface="+mj-lt"/>
              <a:buAutoNum type="arabicPeriod"/>
            </a:pPr>
            <a:r>
              <a:rPr lang="en-US" sz="2400" dirty="0">
                <a:solidFill>
                  <a:srgbClr val="FF0000"/>
                </a:solidFill>
                <a:latin typeface="Times New Roman" panose="02020603050405020304" pitchFamily="18" charset="0"/>
                <a:cs typeface="Times New Roman" panose="02020603050405020304" pitchFamily="18" charset="0"/>
              </a:rPr>
              <a:t> Identify the need and define the job to be done.</a:t>
            </a:r>
          </a:p>
          <a:p>
            <a:pPr marL="1028700" lvl="1" indent="-342900" algn="just">
              <a:lnSpc>
                <a:spcPct val="150000"/>
              </a:lnSpc>
              <a:buSzPct val="100000"/>
              <a:buFont typeface="+mj-lt"/>
              <a:buAutoNum type="arabicPeriod"/>
            </a:pPr>
            <a:r>
              <a:rPr lang="en-US" sz="2400" dirty="0">
                <a:solidFill>
                  <a:srgbClr val="FF0000"/>
                </a:solidFill>
                <a:effectLst/>
                <a:latin typeface="Times New Roman" panose="02020603050405020304" pitchFamily="18" charset="0"/>
                <a:cs typeface="Times New Roman" panose="02020603050405020304" pitchFamily="18" charset="0"/>
              </a:rPr>
              <a:t>Formulate software acquisition strategies. </a:t>
            </a:r>
          </a:p>
          <a:p>
            <a:pPr marL="1028700" lvl="1" indent="-342900" algn="just">
              <a:lnSpc>
                <a:spcPct val="150000"/>
              </a:lnSpc>
              <a:buSzPct val="100000"/>
              <a:buFont typeface="+mj-lt"/>
              <a:buAutoNum type="arabicPeriod"/>
            </a:pPr>
            <a:r>
              <a:rPr lang="en-US" sz="2400" dirty="0">
                <a:solidFill>
                  <a:srgbClr val="FF0000"/>
                </a:solidFill>
                <a:effectLst/>
                <a:latin typeface="Times New Roman" panose="02020603050405020304" pitchFamily="18" charset="0"/>
                <a:cs typeface="Times New Roman" panose="02020603050405020304" pitchFamily="18" charset="0"/>
              </a:rPr>
              <a:t>Select the optimal software and put it into operation.</a:t>
            </a:r>
          </a:p>
          <a:p>
            <a:pPr marL="1028700" lvl="1" indent="-342900" algn="just">
              <a:lnSpc>
                <a:spcPct val="150000"/>
              </a:lnSpc>
              <a:buSzPct val="100000"/>
              <a:buFont typeface="+mj-lt"/>
              <a:buAutoNum type="arabicPeriod"/>
            </a:pPr>
            <a:r>
              <a:rPr lang="en-US" sz="2400" dirty="0">
                <a:solidFill>
                  <a:srgbClr val="FF0000"/>
                </a:solidFill>
                <a:effectLst/>
                <a:latin typeface="Times New Roman" panose="02020603050405020304" pitchFamily="18" charset="0"/>
                <a:cs typeface="Times New Roman" panose="02020603050405020304" pitchFamily="18" charset="0"/>
              </a:rPr>
              <a:t>Monitor the efficiency of the software selected and decide about its maintenance and updating.</a:t>
            </a:r>
            <a:endParaRPr lang="en-US" sz="2400"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39155954"/>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24406" t="24580" r="28674" b="25970"/>
          <a:stretch/>
        </p:blipFill>
        <p:spPr>
          <a:xfrm>
            <a:off x="0" y="718153"/>
            <a:ext cx="9084706" cy="5383101"/>
          </a:xfrm>
          <a:prstGeom prst="rect">
            <a:avLst/>
          </a:prstGeom>
        </p:spPr>
      </p:pic>
    </p:spTree>
    <p:extLst>
      <p:ext uri="{BB962C8B-B14F-4D97-AF65-F5344CB8AC3E}">
        <p14:creationId xmlns:p14="http://schemas.microsoft.com/office/powerpoint/2010/main" val="3793363271"/>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24433" t="27048" r="25766" b="28772"/>
          <a:stretch/>
        </p:blipFill>
        <p:spPr>
          <a:xfrm>
            <a:off x="44376" y="1150884"/>
            <a:ext cx="9071476" cy="4524702"/>
          </a:xfrm>
          <a:prstGeom prst="rect">
            <a:avLst/>
          </a:prstGeom>
        </p:spPr>
      </p:pic>
    </p:spTree>
    <p:extLst>
      <p:ext uri="{BB962C8B-B14F-4D97-AF65-F5344CB8AC3E}">
        <p14:creationId xmlns:p14="http://schemas.microsoft.com/office/powerpoint/2010/main" val="27089647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16"/>
          <p:cNvSpPr txBox="1">
            <a:spLocks noGrp="1"/>
          </p:cNvSpPr>
          <p:nvPr>
            <p:ph type="title"/>
          </p:nvPr>
        </p:nvSpPr>
        <p:spPr>
          <a:xfrm>
            <a:off x="1923669" y="57099"/>
            <a:ext cx="5294630" cy="574675"/>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SzPts val="1400"/>
              <a:buNone/>
            </a:pPr>
            <a:r>
              <a:rPr lang="en-US" dirty="0"/>
              <a:t>System analysis and design</a:t>
            </a:r>
            <a:endParaRPr dirty="0"/>
          </a:p>
        </p:txBody>
      </p:sp>
      <p:sp>
        <p:nvSpPr>
          <p:cNvPr id="173" name="Google Shape;173;p16"/>
          <p:cNvSpPr txBox="1"/>
          <p:nvPr/>
        </p:nvSpPr>
        <p:spPr>
          <a:xfrm>
            <a:off x="7752968" y="6021226"/>
            <a:ext cx="144780" cy="168275"/>
          </a:xfrm>
          <a:prstGeom prst="rect">
            <a:avLst/>
          </a:prstGeom>
          <a:noFill/>
          <a:ln>
            <a:noFill/>
          </a:ln>
        </p:spPr>
        <p:txBody>
          <a:bodyPr spcFirstLastPara="1" wrap="square" lIns="0" tIns="0" rIns="0" bIns="0" anchor="t" anchorCtr="0">
            <a:spAutoFit/>
          </a:bodyPr>
          <a:lstStyle/>
          <a:p>
            <a:pPr marL="12700" marR="0" lvl="0" indent="0" algn="l" rtl="0">
              <a:lnSpc>
                <a:spcPct val="116000"/>
              </a:lnSpc>
              <a:spcBef>
                <a:spcPts val="0"/>
              </a:spcBef>
              <a:spcAft>
                <a:spcPts val="0"/>
              </a:spcAft>
              <a:buClr>
                <a:srgbClr val="000000"/>
              </a:buClr>
              <a:buSzPts val="1000"/>
              <a:buFont typeface="Arial"/>
              <a:buNone/>
            </a:pPr>
            <a:r>
              <a:rPr lang="en-US" sz="1000" b="0" i="0" u="none" strike="noStrike" cap="none">
                <a:solidFill>
                  <a:schemeClr val="dk1"/>
                </a:solidFill>
                <a:latin typeface="Times New Roman"/>
                <a:ea typeface="Times New Roman"/>
                <a:cs typeface="Times New Roman"/>
                <a:sym typeface="Times New Roman"/>
              </a:rPr>
              <a:t>19</a:t>
            </a:r>
            <a:endParaRPr sz="1000" b="0" i="0" u="none" strike="noStrike" cap="none">
              <a:solidFill>
                <a:schemeClr val="dk1"/>
              </a:solidFill>
              <a:latin typeface="Times New Roman"/>
              <a:ea typeface="Times New Roman"/>
              <a:cs typeface="Times New Roman"/>
              <a:sym typeface="Times New Roman"/>
            </a:endParaRPr>
          </a:p>
        </p:txBody>
      </p:sp>
      <p:sp>
        <p:nvSpPr>
          <p:cNvPr id="174" name="Google Shape;174;p16"/>
          <p:cNvSpPr txBox="1"/>
          <p:nvPr/>
        </p:nvSpPr>
        <p:spPr>
          <a:xfrm>
            <a:off x="328593" y="1334863"/>
            <a:ext cx="8484781" cy="5222563"/>
          </a:xfrm>
          <a:prstGeom prst="rect">
            <a:avLst/>
          </a:prstGeom>
          <a:noFill/>
          <a:ln>
            <a:noFill/>
          </a:ln>
        </p:spPr>
        <p:txBody>
          <a:bodyPr spcFirstLastPara="1" wrap="square" lIns="0" tIns="36175" rIns="0" bIns="0" anchor="t" anchorCtr="0">
            <a:spAutoFit/>
          </a:bodyPr>
          <a:lstStyle/>
          <a:p>
            <a:pPr marL="12700" marR="0" lvl="0" indent="0" algn="l" rtl="0">
              <a:lnSpc>
                <a:spcPct val="100000"/>
              </a:lnSpc>
              <a:spcBef>
                <a:spcPts val="0"/>
              </a:spcBef>
              <a:spcAft>
                <a:spcPts val="0"/>
              </a:spcAft>
              <a:buClr>
                <a:srgbClr val="000000"/>
              </a:buClr>
              <a:buSzPts val="2600"/>
              <a:buFont typeface="Arial"/>
              <a:buNone/>
            </a:pPr>
            <a:r>
              <a:rPr lang="en-US" sz="2200" b="1" i="0" u="none" strike="noStrike" cap="none" dirty="0">
                <a:solidFill>
                  <a:srgbClr val="FF0000"/>
                </a:solidFill>
                <a:latin typeface="Times New Roman" panose="02020603050405020304" pitchFamily="18" charset="0"/>
                <a:ea typeface="Helvetica Neue"/>
                <a:cs typeface="Times New Roman" panose="02020603050405020304" pitchFamily="18" charset="0"/>
                <a:sym typeface="Helvetica Neue"/>
              </a:rPr>
              <a:t>Introduction</a:t>
            </a:r>
            <a:endParaRPr sz="2200" b="1" i="0" u="none" strike="noStrike" cap="none" dirty="0">
              <a:solidFill>
                <a:schemeClr val="dk1"/>
              </a:solidFill>
              <a:latin typeface="Times New Roman" panose="02020603050405020304" pitchFamily="18" charset="0"/>
              <a:ea typeface="Helvetica Neue"/>
              <a:cs typeface="Times New Roman" panose="02020603050405020304" pitchFamily="18" charset="0"/>
              <a:sym typeface="Helvetica Neue"/>
            </a:endParaRPr>
          </a:p>
          <a:p>
            <a:pPr marL="469266" indent="-457200" algn="just">
              <a:lnSpc>
                <a:spcPct val="125000"/>
              </a:lnSpc>
              <a:spcBef>
                <a:spcPts val="1225"/>
              </a:spcBef>
              <a:buClr>
                <a:srgbClr val="D9B146"/>
              </a:buClr>
              <a:buSzPts val="3200"/>
              <a:buFont typeface="Arial"/>
              <a:buChar char="•"/>
            </a:pPr>
            <a:r>
              <a:rPr lang="en-US" sz="2200" dirty="0">
                <a:solidFill>
                  <a:schemeClr val="tx1"/>
                </a:solidFill>
                <a:latin typeface="Times New Roman"/>
                <a:cs typeface="Times New Roman"/>
                <a:sym typeface="Helvetica Neue"/>
              </a:rPr>
              <a:t>Software analysis and design includes all activities, which help  the </a:t>
            </a:r>
            <a:r>
              <a:rPr lang="en-US" sz="2200" b="1" dirty="0">
                <a:solidFill>
                  <a:srgbClr val="00B050"/>
                </a:solidFill>
                <a:latin typeface="Times New Roman"/>
                <a:cs typeface="Times New Roman"/>
                <a:sym typeface="Helvetica Neue"/>
              </a:rPr>
              <a:t>transformation of requirement specification into  implementation.</a:t>
            </a:r>
            <a:r>
              <a:rPr lang="en-US" sz="2200" dirty="0">
                <a:solidFill>
                  <a:schemeClr val="tx1"/>
                </a:solidFill>
                <a:latin typeface="Times New Roman"/>
                <a:cs typeface="Times New Roman"/>
                <a:sym typeface="Helvetica Neue"/>
              </a:rPr>
              <a:t> Requirement specifications specify all functional and non-functional expectations from the software.	</a:t>
            </a:r>
            <a:endParaRPr sz="2200" dirty="0">
              <a:solidFill>
                <a:schemeClr val="tx1"/>
              </a:solidFill>
              <a:latin typeface="Times New Roman"/>
              <a:cs typeface="Times New Roman"/>
              <a:sym typeface="Helvetica Neue"/>
            </a:endParaRPr>
          </a:p>
          <a:p>
            <a:pPr marL="469266" indent="-457200" algn="just">
              <a:lnSpc>
                <a:spcPct val="125000"/>
              </a:lnSpc>
              <a:spcBef>
                <a:spcPts val="1200"/>
              </a:spcBef>
              <a:buClr>
                <a:srgbClr val="D9B146"/>
              </a:buClr>
              <a:buSzPts val="3200"/>
              <a:buFont typeface="Arial"/>
              <a:buChar char="•"/>
            </a:pPr>
            <a:r>
              <a:rPr lang="en-US" sz="2200" dirty="0">
                <a:solidFill>
                  <a:schemeClr val="tx1"/>
                </a:solidFill>
                <a:latin typeface="Times New Roman"/>
                <a:cs typeface="Times New Roman"/>
                <a:sym typeface="Helvetica Neue"/>
              </a:rPr>
              <a:t>These requirement specifications come in the shape of human  readable and understandable documents, to which a computer  has nothing to do.</a:t>
            </a:r>
            <a:endParaRPr sz="2200" dirty="0">
              <a:solidFill>
                <a:schemeClr val="tx1"/>
              </a:solidFill>
              <a:latin typeface="Times New Roman"/>
              <a:cs typeface="Times New Roman"/>
              <a:sym typeface="Helvetica Neue"/>
            </a:endParaRPr>
          </a:p>
          <a:p>
            <a:pPr marL="469266" indent="-457200" algn="just">
              <a:lnSpc>
                <a:spcPct val="125000"/>
              </a:lnSpc>
              <a:spcBef>
                <a:spcPts val="1235"/>
              </a:spcBef>
              <a:buClr>
                <a:srgbClr val="D9B146"/>
              </a:buClr>
              <a:buSzPts val="3200"/>
              <a:buFont typeface="Arial"/>
              <a:buChar char="•"/>
            </a:pPr>
            <a:r>
              <a:rPr lang="en-US" sz="2200" b="1" dirty="0">
                <a:solidFill>
                  <a:srgbClr val="00B050"/>
                </a:solidFill>
                <a:latin typeface="Times New Roman"/>
                <a:cs typeface="Times New Roman"/>
                <a:sym typeface="Helvetica Neue"/>
              </a:rPr>
              <a:t>Software analysis and design is the intermediate stage, </a:t>
            </a:r>
            <a:r>
              <a:rPr lang="en-US" sz="2200" dirty="0">
                <a:solidFill>
                  <a:schemeClr val="tx1"/>
                </a:solidFill>
                <a:latin typeface="Times New Roman"/>
                <a:cs typeface="Times New Roman"/>
                <a:sym typeface="Helvetica Neue"/>
              </a:rPr>
              <a:t>which  helps human-readable requirements to be transformed into  actual code.</a:t>
            </a:r>
            <a:endParaRPr sz="2200" dirty="0">
              <a:solidFill>
                <a:schemeClr val="tx1"/>
              </a:solidFill>
              <a:latin typeface="Times New Roman"/>
              <a:cs typeface="Times New Roman"/>
              <a:sym typeface="Helvetica Neue"/>
            </a:endParaRPr>
          </a:p>
          <a:p>
            <a:pPr marL="469266" indent="-457200" algn="just">
              <a:lnSpc>
                <a:spcPct val="125000"/>
              </a:lnSpc>
              <a:spcBef>
                <a:spcPts val="1225"/>
              </a:spcBef>
              <a:buClr>
                <a:srgbClr val="D9B146"/>
              </a:buClr>
              <a:buSzPts val="3200"/>
              <a:buFont typeface="Arial"/>
              <a:buChar char="•"/>
            </a:pPr>
            <a:r>
              <a:rPr lang="en-US" sz="2200" dirty="0">
                <a:solidFill>
                  <a:schemeClr val="tx1"/>
                </a:solidFill>
                <a:latin typeface="Times New Roman"/>
                <a:cs typeface="Times New Roman"/>
                <a:sym typeface="Helvetica Neue"/>
              </a:rPr>
              <a:t>Systems development is systematic process which includes  phases such as planning, analysis, design, deployment, and  maintenance.</a:t>
            </a:r>
            <a:endParaRPr sz="2200" dirty="0">
              <a:solidFill>
                <a:schemeClr val="tx1"/>
              </a:solidFill>
              <a:latin typeface="Times New Roman"/>
              <a:cs typeface="Times New Roman"/>
              <a:sym typeface="Helvetica Neue"/>
            </a:endParaRPr>
          </a:p>
        </p:txBody>
      </p:sp>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25039" t="39332" r="29159" b="26832"/>
          <a:stretch/>
        </p:blipFill>
        <p:spPr>
          <a:xfrm>
            <a:off x="0" y="1623848"/>
            <a:ext cx="9147814" cy="3799490"/>
          </a:xfrm>
          <a:prstGeom prst="rect">
            <a:avLst/>
          </a:prstGeom>
        </p:spPr>
      </p:pic>
    </p:spTree>
    <p:extLst>
      <p:ext uri="{BB962C8B-B14F-4D97-AF65-F5344CB8AC3E}">
        <p14:creationId xmlns:p14="http://schemas.microsoft.com/office/powerpoint/2010/main" val="4094656981"/>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23706" t="19936" r="23828" b="24030"/>
          <a:stretch/>
        </p:blipFill>
        <p:spPr>
          <a:xfrm>
            <a:off x="1" y="538649"/>
            <a:ext cx="9158854" cy="5499543"/>
          </a:xfrm>
          <a:prstGeom prst="rect">
            <a:avLst/>
          </a:prstGeom>
        </p:spPr>
      </p:pic>
    </p:spTree>
    <p:extLst>
      <p:ext uri="{BB962C8B-B14F-4D97-AF65-F5344CB8AC3E}">
        <p14:creationId xmlns:p14="http://schemas.microsoft.com/office/powerpoint/2010/main" val="1512680857"/>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24676" t="22090" r="23827" b="42134"/>
          <a:stretch/>
        </p:blipFill>
        <p:spPr>
          <a:xfrm>
            <a:off x="-188618" y="1418897"/>
            <a:ext cx="9364340" cy="3657600"/>
          </a:xfrm>
          <a:prstGeom prst="rect">
            <a:avLst/>
          </a:prstGeom>
        </p:spPr>
      </p:pic>
    </p:spTree>
    <p:extLst>
      <p:ext uri="{BB962C8B-B14F-4D97-AF65-F5344CB8AC3E}">
        <p14:creationId xmlns:p14="http://schemas.microsoft.com/office/powerpoint/2010/main" val="2286110929"/>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24433" t="24461" r="26251" b="41487"/>
          <a:stretch/>
        </p:blipFill>
        <p:spPr>
          <a:xfrm>
            <a:off x="0" y="1418895"/>
            <a:ext cx="9137518" cy="3547243"/>
          </a:xfrm>
          <a:prstGeom prst="rect">
            <a:avLst/>
          </a:prstGeom>
        </p:spPr>
      </p:pic>
    </p:spTree>
    <p:extLst>
      <p:ext uri="{BB962C8B-B14F-4D97-AF65-F5344CB8AC3E}">
        <p14:creationId xmlns:p14="http://schemas.microsoft.com/office/powerpoint/2010/main" val="284949092"/>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842" y="1"/>
            <a:ext cx="8371489" cy="851338"/>
          </a:xfrm>
        </p:spPr>
        <p:txBody>
          <a:bodyPr/>
          <a:lstStyle/>
          <a:p>
            <a:r>
              <a:rPr lang="en-US" dirty="0"/>
              <a:t>Managing the information system project </a:t>
            </a:r>
            <a:br>
              <a:rPr lang="en-US" dirty="0"/>
            </a:br>
            <a:endParaRPr lang="en-US" dirty="0"/>
          </a:p>
        </p:txBody>
      </p:sp>
      <p:sp>
        <p:nvSpPr>
          <p:cNvPr id="3" name="Text Placeholder 2"/>
          <p:cNvSpPr>
            <a:spLocks noGrp="1"/>
          </p:cNvSpPr>
          <p:nvPr>
            <p:ph type="body" idx="1"/>
          </p:nvPr>
        </p:nvSpPr>
        <p:spPr>
          <a:xfrm>
            <a:off x="157655" y="851339"/>
            <a:ext cx="8560676" cy="6001643"/>
          </a:xfrm>
        </p:spPr>
        <p:txBody>
          <a:bodyPr/>
          <a:lstStyle/>
          <a:p>
            <a:pPr marL="571500" indent="-342900">
              <a:lnSpc>
                <a:spcPct val="125000"/>
              </a:lnSpc>
              <a:buSzPct val="100000"/>
              <a:buFont typeface="Arial" panose="020B0604020202020204" pitchFamily="34" charset="0"/>
              <a:buChar char="•"/>
            </a:pPr>
            <a:r>
              <a:rPr lang="en-US" dirty="0">
                <a:solidFill>
                  <a:schemeClr val="tx1"/>
                </a:solidFill>
                <a:latin typeface="Times New Roman" panose="02020603050405020304" pitchFamily="18" charset="0"/>
                <a:cs typeface="Times New Roman" panose="02020603050405020304" pitchFamily="18" charset="0"/>
              </a:rPr>
              <a:t>Project management is an important aspect of system analyst – </a:t>
            </a:r>
          </a:p>
          <a:p>
            <a:pPr marL="1028700" lvl="1" indent="-342900">
              <a:lnSpc>
                <a:spcPct val="125000"/>
              </a:lnSpc>
              <a:buSzPct val="100000"/>
              <a:buFont typeface="Arial" panose="020B0604020202020204" pitchFamily="34" charset="0"/>
              <a:buChar char="•"/>
            </a:pPr>
            <a:r>
              <a:rPr lang="en-US" sz="2400" dirty="0">
                <a:solidFill>
                  <a:schemeClr val="tx1"/>
                </a:solidFill>
                <a:latin typeface="Times New Roman" panose="02020603050405020304" pitchFamily="18" charset="0"/>
                <a:cs typeface="Times New Roman" panose="02020603050405020304" pitchFamily="18" charset="0"/>
              </a:rPr>
              <a:t>Need to know project management skills more details about resources management, project management, change management, risk management</a:t>
            </a:r>
          </a:p>
          <a:p>
            <a:pPr marL="571500" indent="-342900">
              <a:lnSpc>
                <a:spcPct val="125000"/>
              </a:lnSpc>
              <a:buSzPct val="100000"/>
              <a:buFont typeface="Arial" panose="020B0604020202020204" pitchFamily="34" charset="0"/>
              <a:buChar char="•"/>
            </a:pPr>
            <a:r>
              <a:rPr lang="en-US" dirty="0">
                <a:solidFill>
                  <a:schemeClr val="tx1"/>
                </a:solidFill>
                <a:latin typeface="Times New Roman" panose="02020603050405020304" pitchFamily="18" charset="0"/>
                <a:cs typeface="Times New Roman" panose="02020603050405020304" pitchFamily="18" charset="0"/>
              </a:rPr>
              <a:t>Project manager refers to system analyst’s role in managing information system project</a:t>
            </a:r>
          </a:p>
          <a:p>
            <a:pPr marL="571500" indent="-342900">
              <a:lnSpc>
                <a:spcPct val="125000"/>
              </a:lnSpc>
              <a:buSzPct val="100000"/>
              <a:buFont typeface="Arial" panose="020B0604020202020204" pitchFamily="34" charset="0"/>
              <a:buChar char="•"/>
            </a:pPr>
            <a:r>
              <a:rPr lang="en-US" dirty="0">
                <a:solidFill>
                  <a:schemeClr val="tx1"/>
                </a:solidFill>
                <a:latin typeface="Times New Roman" panose="02020603050405020304" pitchFamily="18" charset="0"/>
                <a:cs typeface="Times New Roman" panose="02020603050405020304" pitchFamily="18" charset="0"/>
              </a:rPr>
              <a:t>Project manager works in an environment of change</a:t>
            </a:r>
          </a:p>
          <a:p>
            <a:pPr marL="1028700" lvl="1" indent="-342900">
              <a:lnSpc>
                <a:spcPct val="125000"/>
              </a:lnSpc>
              <a:buSzPct val="100000"/>
              <a:buFont typeface="Wingdings" panose="05000000000000000000" pitchFamily="2" charset="2"/>
              <a:buChar char="ü"/>
            </a:pPr>
            <a:r>
              <a:rPr lang="en-US" sz="2400" dirty="0">
                <a:solidFill>
                  <a:schemeClr val="tx1"/>
                </a:solidFill>
                <a:latin typeface="Times New Roman" panose="02020603050405020304" pitchFamily="18" charset="0"/>
                <a:cs typeface="Times New Roman" panose="02020603050405020304" pitchFamily="18" charset="0"/>
              </a:rPr>
              <a:t> He identifies and solves problems</a:t>
            </a:r>
          </a:p>
          <a:p>
            <a:pPr marL="1028700" lvl="1" indent="-342900">
              <a:lnSpc>
                <a:spcPct val="125000"/>
              </a:lnSpc>
              <a:buSzPct val="100000"/>
              <a:buFont typeface="Wingdings" panose="05000000000000000000" pitchFamily="2" charset="2"/>
              <a:buChar char="ü"/>
            </a:pPr>
            <a:r>
              <a:rPr lang="en-US" sz="2400" dirty="0">
                <a:solidFill>
                  <a:schemeClr val="tx1"/>
                </a:solidFill>
                <a:latin typeface="Times New Roman" panose="02020603050405020304" pitchFamily="18" charset="0"/>
                <a:cs typeface="Times New Roman" panose="02020603050405020304" pitchFamily="18" charset="0"/>
              </a:rPr>
              <a:t>  He is responsible of all aspect of system development project (time, cost, progress, etc. see next slides) </a:t>
            </a:r>
          </a:p>
          <a:p>
            <a:pPr marL="1028700" lvl="1" indent="-342900">
              <a:lnSpc>
                <a:spcPct val="125000"/>
              </a:lnSpc>
              <a:buSzPct val="100000"/>
              <a:buFont typeface="Wingdings" panose="05000000000000000000" pitchFamily="2" charset="2"/>
              <a:buChar char="ü"/>
            </a:pPr>
            <a:r>
              <a:rPr lang="en-US" sz="2400" dirty="0">
                <a:solidFill>
                  <a:schemeClr val="tx1"/>
                </a:solidFill>
                <a:latin typeface="Times New Roman" panose="02020603050405020304" pitchFamily="18" charset="0"/>
                <a:cs typeface="Times New Roman" panose="02020603050405020304" pitchFamily="18" charset="0"/>
              </a:rPr>
              <a:t>He is responsible either as a part or the whole project</a:t>
            </a:r>
          </a:p>
          <a:p>
            <a:pPr marL="571500" indent="-342900">
              <a:lnSpc>
                <a:spcPct val="125000"/>
              </a:lnSpc>
              <a:buSzPct val="100000"/>
              <a:buFont typeface="Arial" panose="020B0604020202020204" pitchFamily="34" charset="0"/>
              <a:buChar char="•"/>
            </a:pPr>
            <a:r>
              <a:rPr lang="en-US" dirty="0">
                <a:solidFill>
                  <a:schemeClr val="tx1"/>
                </a:solidFill>
                <a:latin typeface="Times New Roman" panose="02020603050405020304" pitchFamily="18" charset="0"/>
                <a:cs typeface="Times New Roman" panose="02020603050405020304" pitchFamily="18" charset="0"/>
              </a:rPr>
              <a:t> System analyst has specific tasks (identify requirements, allocate budget and keep timing constraints) </a:t>
            </a:r>
          </a:p>
        </p:txBody>
      </p:sp>
    </p:spTree>
    <p:extLst>
      <p:ext uri="{BB962C8B-B14F-4D97-AF65-F5344CB8AC3E}">
        <p14:creationId xmlns:p14="http://schemas.microsoft.com/office/powerpoint/2010/main" val="5623410"/>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842" y="1"/>
            <a:ext cx="8371489" cy="851338"/>
          </a:xfrm>
        </p:spPr>
        <p:txBody>
          <a:bodyPr/>
          <a:lstStyle/>
          <a:p>
            <a:r>
              <a:rPr lang="en-US" dirty="0"/>
              <a:t>Managing the information system project </a:t>
            </a:r>
            <a:br>
              <a:rPr lang="en-US" dirty="0"/>
            </a:br>
            <a:endParaRPr lang="en-US" dirty="0"/>
          </a:p>
        </p:txBody>
      </p:sp>
      <p:sp>
        <p:nvSpPr>
          <p:cNvPr id="3" name="Text Placeholder 2"/>
          <p:cNvSpPr>
            <a:spLocks noGrp="1"/>
          </p:cNvSpPr>
          <p:nvPr>
            <p:ph type="body" idx="1"/>
          </p:nvPr>
        </p:nvSpPr>
        <p:spPr>
          <a:xfrm>
            <a:off x="157655" y="851339"/>
            <a:ext cx="8560676" cy="6001643"/>
          </a:xfrm>
        </p:spPr>
        <p:txBody>
          <a:bodyPr/>
          <a:lstStyle/>
          <a:p>
            <a:pPr marL="571500" indent="-342900">
              <a:lnSpc>
                <a:spcPct val="125000"/>
              </a:lnSpc>
              <a:buSzPct val="100000"/>
              <a:buFont typeface="Arial" panose="020B0604020202020204" pitchFamily="34" charset="0"/>
              <a:buChar char="•"/>
            </a:pPr>
            <a:r>
              <a:rPr lang="en-US" dirty="0">
                <a:solidFill>
                  <a:schemeClr val="tx1"/>
                </a:solidFill>
                <a:latin typeface="Times New Roman" panose="02020603050405020304" pitchFamily="18" charset="0"/>
                <a:cs typeface="Times New Roman" panose="02020603050405020304" pitchFamily="18" charset="0"/>
              </a:rPr>
              <a:t>Project management is an important aspect of system analyst – </a:t>
            </a:r>
          </a:p>
          <a:p>
            <a:pPr marL="1028700" lvl="1" indent="-342900">
              <a:lnSpc>
                <a:spcPct val="125000"/>
              </a:lnSpc>
              <a:buSzPct val="100000"/>
              <a:buFont typeface="Arial" panose="020B0604020202020204" pitchFamily="34" charset="0"/>
              <a:buChar char="•"/>
            </a:pPr>
            <a:r>
              <a:rPr lang="en-US" sz="2400" dirty="0">
                <a:solidFill>
                  <a:schemeClr val="tx1"/>
                </a:solidFill>
                <a:latin typeface="Times New Roman" panose="02020603050405020304" pitchFamily="18" charset="0"/>
                <a:cs typeface="Times New Roman" panose="02020603050405020304" pitchFamily="18" charset="0"/>
              </a:rPr>
              <a:t>Need to know project management skills more details about resources management, project management, change management, risk management</a:t>
            </a:r>
          </a:p>
          <a:p>
            <a:pPr marL="571500" indent="-342900">
              <a:lnSpc>
                <a:spcPct val="125000"/>
              </a:lnSpc>
              <a:buSzPct val="100000"/>
              <a:buFont typeface="Arial" panose="020B0604020202020204" pitchFamily="34" charset="0"/>
              <a:buChar char="•"/>
            </a:pPr>
            <a:r>
              <a:rPr lang="en-US" dirty="0">
                <a:solidFill>
                  <a:schemeClr val="tx1"/>
                </a:solidFill>
                <a:latin typeface="Times New Roman" panose="02020603050405020304" pitchFamily="18" charset="0"/>
                <a:cs typeface="Times New Roman" panose="02020603050405020304" pitchFamily="18" charset="0"/>
              </a:rPr>
              <a:t>Project manager refers to system analyst’s role in managing information system project</a:t>
            </a:r>
          </a:p>
          <a:p>
            <a:pPr marL="571500" indent="-342900">
              <a:lnSpc>
                <a:spcPct val="125000"/>
              </a:lnSpc>
              <a:buSzPct val="100000"/>
              <a:buFont typeface="Arial" panose="020B0604020202020204" pitchFamily="34" charset="0"/>
              <a:buChar char="•"/>
            </a:pPr>
            <a:r>
              <a:rPr lang="en-US" dirty="0">
                <a:solidFill>
                  <a:schemeClr val="tx1"/>
                </a:solidFill>
                <a:latin typeface="Times New Roman" panose="02020603050405020304" pitchFamily="18" charset="0"/>
                <a:cs typeface="Times New Roman" panose="02020603050405020304" pitchFamily="18" charset="0"/>
              </a:rPr>
              <a:t>Project manager works in an environment of change</a:t>
            </a:r>
          </a:p>
          <a:p>
            <a:pPr marL="1028700" lvl="1" indent="-342900">
              <a:lnSpc>
                <a:spcPct val="125000"/>
              </a:lnSpc>
              <a:buSzPct val="100000"/>
              <a:buFont typeface="Wingdings" panose="05000000000000000000" pitchFamily="2" charset="2"/>
              <a:buChar char="ü"/>
            </a:pPr>
            <a:r>
              <a:rPr lang="en-US" sz="2400" dirty="0">
                <a:solidFill>
                  <a:schemeClr val="tx1"/>
                </a:solidFill>
                <a:latin typeface="Times New Roman" panose="02020603050405020304" pitchFamily="18" charset="0"/>
                <a:cs typeface="Times New Roman" panose="02020603050405020304" pitchFamily="18" charset="0"/>
              </a:rPr>
              <a:t> He identifies and solves problems</a:t>
            </a:r>
          </a:p>
          <a:p>
            <a:pPr marL="1028700" lvl="1" indent="-342900">
              <a:lnSpc>
                <a:spcPct val="125000"/>
              </a:lnSpc>
              <a:buSzPct val="100000"/>
              <a:buFont typeface="Wingdings" panose="05000000000000000000" pitchFamily="2" charset="2"/>
              <a:buChar char="ü"/>
            </a:pPr>
            <a:r>
              <a:rPr lang="en-US" sz="2400" dirty="0">
                <a:solidFill>
                  <a:schemeClr val="tx1"/>
                </a:solidFill>
                <a:latin typeface="Times New Roman" panose="02020603050405020304" pitchFamily="18" charset="0"/>
                <a:cs typeface="Times New Roman" panose="02020603050405020304" pitchFamily="18" charset="0"/>
              </a:rPr>
              <a:t>  He is responsible of all aspect of system development project (time, cost, progress, etc. see next slides) </a:t>
            </a:r>
          </a:p>
          <a:p>
            <a:pPr marL="1028700" lvl="1" indent="-342900">
              <a:lnSpc>
                <a:spcPct val="125000"/>
              </a:lnSpc>
              <a:buSzPct val="100000"/>
              <a:buFont typeface="Wingdings" panose="05000000000000000000" pitchFamily="2" charset="2"/>
              <a:buChar char="ü"/>
            </a:pPr>
            <a:r>
              <a:rPr lang="en-US" sz="2400" dirty="0">
                <a:solidFill>
                  <a:schemeClr val="tx1"/>
                </a:solidFill>
                <a:latin typeface="Times New Roman" panose="02020603050405020304" pitchFamily="18" charset="0"/>
                <a:cs typeface="Times New Roman" panose="02020603050405020304" pitchFamily="18" charset="0"/>
              </a:rPr>
              <a:t>He is responsible either as a part or the whole project</a:t>
            </a:r>
          </a:p>
          <a:p>
            <a:pPr marL="571500" indent="-342900">
              <a:lnSpc>
                <a:spcPct val="125000"/>
              </a:lnSpc>
              <a:buSzPct val="100000"/>
              <a:buFont typeface="Arial" panose="020B0604020202020204" pitchFamily="34" charset="0"/>
              <a:buChar char="•"/>
            </a:pPr>
            <a:r>
              <a:rPr lang="en-US" dirty="0">
                <a:solidFill>
                  <a:schemeClr val="tx1"/>
                </a:solidFill>
                <a:latin typeface="Times New Roman" panose="02020603050405020304" pitchFamily="18" charset="0"/>
                <a:cs typeface="Times New Roman" panose="02020603050405020304" pitchFamily="18" charset="0"/>
              </a:rPr>
              <a:t> System analyst has specific tasks (identify requirements, allocate budget and keep timing constraints) </a:t>
            </a:r>
          </a:p>
        </p:txBody>
      </p:sp>
    </p:spTree>
    <p:extLst>
      <p:ext uri="{BB962C8B-B14F-4D97-AF65-F5344CB8AC3E}">
        <p14:creationId xmlns:p14="http://schemas.microsoft.com/office/powerpoint/2010/main" val="2481700433"/>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79383" y="166792"/>
            <a:ext cx="6100571" cy="553998"/>
          </a:xfrm>
        </p:spPr>
        <p:txBody>
          <a:bodyPr/>
          <a:lstStyle/>
          <a:p>
            <a:r>
              <a:rPr lang="en-US" dirty="0"/>
              <a:t>Project Management</a:t>
            </a:r>
          </a:p>
        </p:txBody>
      </p:sp>
      <p:sp>
        <p:nvSpPr>
          <p:cNvPr id="3" name="Text Placeholder 2"/>
          <p:cNvSpPr>
            <a:spLocks noGrp="1"/>
          </p:cNvSpPr>
          <p:nvPr>
            <p:ph type="body" idx="1"/>
          </p:nvPr>
        </p:nvSpPr>
        <p:spPr>
          <a:xfrm>
            <a:off x="0" y="866471"/>
            <a:ext cx="8923283" cy="5770811"/>
          </a:xfrm>
        </p:spPr>
        <p:txBody>
          <a:bodyPr/>
          <a:lstStyle/>
          <a:p>
            <a:pPr marL="571500" indent="-342900" algn="just">
              <a:lnSpc>
                <a:spcPct val="125000"/>
              </a:lnSpc>
              <a:buSzPct val="10000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Project manager is an individual with a diverse set of skills who is responsible for managing the project process when the project is accepted</a:t>
            </a:r>
          </a:p>
          <a:p>
            <a:pPr marL="571500" indent="-342900" algn="just">
              <a:lnSpc>
                <a:spcPct val="125000"/>
              </a:lnSpc>
              <a:buSzPct val="10000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Responsibilities of project manager include: initiating, planning, executing and closing-down the project</a:t>
            </a:r>
          </a:p>
          <a:p>
            <a:pPr marL="571500" indent="-342900" algn="just">
              <a:lnSpc>
                <a:spcPct val="125000"/>
              </a:lnSpc>
              <a:buSzPct val="10000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 Skills of project manager: </a:t>
            </a:r>
          </a:p>
          <a:p>
            <a:pPr marL="1028700" lvl="1" indent="-342900" algn="just">
              <a:lnSpc>
                <a:spcPct val="125000"/>
              </a:lnSpc>
              <a:buSzPct val="100000"/>
              <a:buFont typeface="Wingdings" panose="05000000000000000000" pitchFamily="2" charset="2"/>
              <a:buChar char="ü"/>
            </a:pPr>
            <a:r>
              <a:rPr lang="en-US" b="1" dirty="0">
                <a:solidFill>
                  <a:srgbClr val="C00000"/>
                </a:solidFill>
                <a:latin typeface="Times New Roman" panose="02020603050405020304" pitchFamily="18" charset="0"/>
                <a:cs typeface="Times New Roman" panose="02020603050405020304" pitchFamily="18" charset="0"/>
              </a:rPr>
              <a:t>Leadership</a:t>
            </a:r>
          </a:p>
          <a:p>
            <a:pPr marL="1028700" lvl="1" indent="-342900" algn="just">
              <a:lnSpc>
                <a:spcPct val="125000"/>
              </a:lnSpc>
              <a:buSzPct val="100000"/>
              <a:buFont typeface="Wingdings" panose="05000000000000000000" pitchFamily="2" charset="2"/>
              <a:buChar char="ü"/>
            </a:pPr>
            <a:r>
              <a:rPr lang="en-US" b="1" dirty="0">
                <a:solidFill>
                  <a:srgbClr val="C00000"/>
                </a:solidFill>
                <a:latin typeface="Times New Roman" panose="02020603050405020304" pitchFamily="18" charset="0"/>
                <a:cs typeface="Times New Roman" panose="02020603050405020304" pitchFamily="18" charset="0"/>
              </a:rPr>
              <a:t> Management (resources, materials, funding) </a:t>
            </a:r>
          </a:p>
          <a:p>
            <a:pPr marL="1028700" lvl="1" indent="-342900" algn="just">
              <a:lnSpc>
                <a:spcPct val="125000"/>
              </a:lnSpc>
              <a:buSzPct val="100000"/>
              <a:buFont typeface="Wingdings" panose="05000000000000000000" pitchFamily="2" charset="2"/>
              <a:buChar char="ü"/>
            </a:pPr>
            <a:r>
              <a:rPr lang="en-US" b="1" dirty="0">
                <a:solidFill>
                  <a:srgbClr val="C00000"/>
                </a:solidFill>
                <a:latin typeface="Times New Roman" panose="02020603050405020304" pitchFamily="18" charset="0"/>
                <a:cs typeface="Times New Roman" panose="02020603050405020304" pitchFamily="18" charset="0"/>
              </a:rPr>
              <a:t> Customer relationships </a:t>
            </a:r>
          </a:p>
          <a:p>
            <a:pPr marL="1028700" lvl="1" indent="-342900" algn="just">
              <a:lnSpc>
                <a:spcPct val="125000"/>
              </a:lnSpc>
              <a:buSzPct val="100000"/>
              <a:buFont typeface="Wingdings" panose="05000000000000000000" pitchFamily="2" charset="2"/>
              <a:buChar char="ü"/>
            </a:pPr>
            <a:r>
              <a:rPr lang="en-US" b="1" dirty="0">
                <a:solidFill>
                  <a:srgbClr val="C00000"/>
                </a:solidFill>
                <a:latin typeface="Times New Roman" panose="02020603050405020304" pitchFamily="18" charset="0"/>
                <a:cs typeface="Times New Roman" panose="02020603050405020304" pitchFamily="18" charset="0"/>
              </a:rPr>
              <a:t> Technical problem solving </a:t>
            </a:r>
          </a:p>
          <a:p>
            <a:pPr marL="1028700" lvl="1" indent="-342900" algn="just">
              <a:lnSpc>
                <a:spcPct val="125000"/>
              </a:lnSpc>
              <a:buSzPct val="100000"/>
              <a:buFont typeface="Wingdings" panose="05000000000000000000" pitchFamily="2" charset="2"/>
              <a:buChar char="ü"/>
            </a:pPr>
            <a:r>
              <a:rPr lang="en-US" b="1" dirty="0">
                <a:solidFill>
                  <a:srgbClr val="C00000"/>
                </a:solidFill>
                <a:latin typeface="Times New Roman" panose="02020603050405020304" pitchFamily="18" charset="0"/>
                <a:cs typeface="Times New Roman" panose="02020603050405020304" pitchFamily="18" charset="0"/>
              </a:rPr>
              <a:t>Conflict management</a:t>
            </a:r>
          </a:p>
          <a:p>
            <a:pPr marL="1028700" lvl="1" indent="-342900" algn="just">
              <a:lnSpc>
                <a:spcPct val="125000"/>
              </a:lnSpc>
              <a:buSzPct val="100000"/>
              <a:buFont typeface="Wingdings" panose="05000000000000000000" pitchFamily="2" charset="2"/>
              <a:buChar char="ü"/>
            </a:pPr>
            <a:r>
              <a:rPr lang="en-US" b="1" dirty="0">
                <a:solidFill>
                  <a:srgbClr val="C00000"/>
                </a:solidFill>
                <a:latin typeface="Times New Roman" panose="02020603050405020304" pitchFamily="18" charset="0"/>
                <a:cs typeface="Times New Roman" panose="02020603050405020304" pitchFamily="18" charset="0"/>
              </a:rPr>
              <a:t> Team management &amp; risk management</a:t>
            </a:r>
          </a:p>
          <a:p>
            <a:pPr marL="571500" indent="-342900" algn="just">
              <a:lnSpc>
                <a:spcPct val="125000"/>
              </a:lnSpc>
              <a:buSzPct val="10000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Skills needed by a project manager go beyond just building a system </a:t>
            </a:r>
          </a:p>
        </p:txBody>
      </p:sp>
    </p:spTree>
    <p:extLst>
      <p:ext uri="{BB962C8B-B14F-4D97-AF65-F5344CB8AC3E}">
        <p14:creationId xmlns:p14="http://schemas.microsoft.com/office/powerpoint/2010/main" val="3155007166"/>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79383" y="166792"/>
            <a:ext cx="6100571" cy="553998"/>
          </a:xfrm>
        </p:spPr>
        <p:txBody>
          <a:bodyPr/>
          <a:lstStyle/>
          <a:p>
            <a:r>
              <a:rPr lang="en-US" dirty="0"/>
              <a:t>Project Management</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6766" y="866472"/>
            <a:ext cx="7736456" cy="5802342"/>
          </a:xfrm>
          <a:prstGeom prst="rect">
            <a:avLst/>
          </a:prstGeom>
        </p:spPr>
      </p:pic>
    </p:spTree>
    <p:extLst>
      <p:ext uri="{BB962C8B-B14F-4D97-AF65-F5344CB8AC3E}">
        <p14:creationId xmlns:p14="http://schemas.microsoft.com/office/powerpoint/2010/main" val="3761115906"/>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7542" y="198323"/>
            <a:ext cx="7884665" cy="492443"/>
          </a:xfrm>
        </p:spPr>
        <p:txBody>
          <a:bodyPr/>
          <a:lstStyle/>
          <a:p>
            <a:r>
              <a:rPr lang="en-US" sz="3200" spc="-5" dirty="0"/>
              <a:t>Managing </a:t>
            </a:r>
            <a:r>
              <a:rPr lang="en-US" sz="3200" spc="-10" dirty="0"/>
              <a:t>the</a:t>
            </a:r>
            <a:r>
              <a:rPr lang="en-US" sz="3200" spc="-70" dirty="0"/>
              <a:t> </a:t>
            </a:r>
            <a:r>
              <a:rPr lang="en-US" sz="3200" spc="-5" dirty="0"/>
              <a:t>Information </a:t>
            </a:r>
            <a:r>
              <a:rPr lang="en-US" sz="3200" spc="-1210" dirty="0"/>
              <a:t> </a:t>
            </a:r>
            <a:r>
              <a:rPr lang="en-US" sz="3200" spc="-5" dirty="0"/>
              <a:t>Systems</a:t>
            </a:r>
            <a:r>
              <a:rPr lang="en-US" sz="3200" spc="-15" dirty="0"/>
              <a:t> </a:t>
            </a:r>
            <a:r>
              <a:rPr lang="en-US" sz="3200" dirty="0"/>
              <a:t>Project</a:t>
            </a:r>
          </a:p>
        </p:txBody>
      </p:sp>
      <p:sp>
        <p:nvSpPr>
          <p:cNvPr id="3" name="Text Placeholder 2"/>
          <p:cNvSpPr>
            <a:spLocks noGrp="1"/>
          </p:cNvSpPr>
          <p:nvPr>
            <p:ph type="body" idx="1"/>
          </p:nvPr>
        </p:nvSpPr>
        <p:spPr>
          <a:xfrm>
            <a:off x="378372" y="1322273"/>
            <a:ext cx="8059025" cy="4668624"/>
          </a:xfrm>
        </p:spPr>
        <p:txBody>
          <a:bodyPr/>
          <a:lstStyle/>
          <a:p>
            <a:pPr marL="266700" indent="-457200">
              <a:lnSpc>
                <a:spcPct val="150000"/>
              </a:lnSpc>
              <a:spcBef>
                <a:spcPts val="900"/>
              </a:spcBef>
              <a:buFont typeface="Arial" panose="020B0604020202020204" pitchFamily="34" charset="0"/>
              <a:buChar char="•"/>
            </a:pPr>
            <a:r>
              <a:rPr lang="en-US" sz="3200" dirty="0">
                <a:solidFill>
                  <a:schemeClr val="tx1"/>
                </a:solidFill>
                <a:latin typeface="Times New Roman" panose="02020603050405020304" pitchFamily="18" charset="0"/>
                <a:cs typeface="Times New Roman" panose="02020603050405020304" pitchFamily="18" charset="0"/>
              </a:rPr>
              <a:t>Focus</a:t>
            </a:r>
            <a:r>
              <a:rPr lang="en-US" sz="3200" spc="-20" dirty="0">
                <a:solidFill>
                  <a:schemeClr val="tx1"/>
                </a:solidFill>
                <a:latin typeface="Times New Roman" panose="02020603050405020304" pitchFamily="18" charset="0"/>
                <a:cs typeface="Times New Roman" panose="02020603050405020304" pitchFamily="18" charset="0"/>
              </a:rPr>
              <a:t> </a:t>
            </a:r>
            <a:r>
              <a:rPr lang="en-US" sz="3200" dirty="0">
                <a:solidFill>
                  <a:schemeClr val="tx1"/>
                </a:solidFill>
                <a:latin typeface="Times New Roman" panose="02020603050405020304" pitchFamily="18" charset="0"/>
                <a:cs typeface="Times New Roman" panose="02020603050405020304" pitchFamily="18" charset="0"/>
              </a:rPr>
              <a:t>of</a:t>
            </a:r>
            <a:r>
              <a:rPr lang="en-US" sz="3200" spc="-25" dirty="0">
                <a:solidFill>
                  <a:schemeClr val="tx1"/>
                </a:solidFill>
                <a:latin typeface="Times New Roman" panose="02020603050405020304" pitchFamily="18" charset="0"/>
                <a:cs typeface="Times New Roman" panose="02020603050405020304" pitchFamily="18" charset="0"/>
              </a:rPr>
              <a:t> </a:t>
            </a:r>
            <a:r>
              <a:rPr lang="en-US" sz="3200" spc="-5" dirty="0">
                <a:solidFill>
                  <a:schemeClr val="tx1"/>
                </a:solidFill>
                <a:latin typeface="Times New Roman" panose="02020603050405020304" pitchFamily="18" charset="0"/>
                <a:cs typeface="Times New Roman" panose="02020603050405020304" pitchFamily="18" charset="0"/>
              </a:rPr>
              <a:t>project</a:t>
            </a:r>
            <a:r>
              <a:rPr lang="en-US" sz="3200" spc="-15" dirty="0">
                <a:solidFill>
                  <a:schemeClr val="tx1"/>
                </a:solidFill>
                <a:latin typeface="Times New Roman" panose="02020603050405020304" pitchFamily="18" charset="0"/>
                <a:cs typeface="Times New Roman" panose="02020603050405020304" pitchFamily="18" charset="0"/>
              </a:rPr>
              <a:t> </a:t>
            </a:r>
            <a:r>
              <a:rPr lang="en-US" sz="3200" spc="5" dirty="0">
                <a:solidFill>
                  <a:schemeClr val="tx1"/>
                </a:solidFill>
                <a:latin typeface="Times New Roman" panose="02020603050405020304" pitchFamily="18" charset="0"/>
                <a:cs typeface="Times New Roman" panose="02020603050405020304" pitchFamily="18" charset="0"/>
              </a:rPr>
              <a:t>management</a:t>
            </a:r>
          </a:p>
          <a:p>
            <a:pPr marL="609600" marR="30480" indent="-457200">
              <a:lnSpc>
                <a:spcPct val="150000"/>
              </a:lnSpc>
              <a:spcBef>
                <a:spcPts val="820"/>
              </a:spcBef>
              <a:buSzPct val="58928"/>
              <a:buFont typeface="Arial" panose="020B0604020202020204" pitchFamily="34" charset="0"/>
              <a:buChar char="•"/>
              <a:tabLst>
                <a:tab pos="438150" algn="l"/>
              </a:tabLst>
            </a:pPr>
            <a:r>
              <a:rPr lang="en-US" sz="2800" spc="-10" dirty="0">
                <a:solidFill>
                  <a:schemeClr val="tx1"/>
                </a:solidFill>
                <a:latin typeface="Times New Roman" panose="02020603050405020304" pitchFamily="18" charset="0"/>
                <a:cs typeface="Times New Roman" panose="02020603050405020304" pitchFamily="18" charset="0"/>
              </a:rPr>
              <a:t>To </a:t>
            </a:r>
            <a:r>
              <a:rPr lang="en-US" sz="2800" spc="-5" dirty="0">
                <a:solidFill>
                  <a:schemeClr val="tx1"/>
                </a:solidFill>
                <a:latin typeface="Times New Roman" panose="02020603050405020304" pitchFamily="18" charset="0"/>
                <a:cs typeface="Times New Roman" panose="02020603050405020304" pitchFamily="18" charset="0"/>
              </a:rPr>
              <a:t>ensure that </a:t>
            </a:r>
            <a:r>
              <a:rPr lang="en-US" sz="2800" dirty="0">
                <a:solidFill>
                  <a:schemeClr val="tx1"/>
                </a:solidFill>
                <a:latin typeface="Times New Roman" panose="02020603050405020304" pitchFamily="18" charset="0"/>
                <a:cs typeface="Times New Roman" panose="02020603050405020304" pitchFamily="18" charset="0"/>
              </a:rPr>
              <a:t>information </a:t>
            </a:r>
            <a:r>
              <a:rPr lang="en-US" sz="2800" spc="-5" dirty="0">
                <a:solidFill>
                  <a:schemeClr val="tx1"/>
                </a:solidFill>
                <a:latin typeface="Times New Roman" panose="02020603050405020304" pitchFamily="18" charset="0"/>
                <a:cs typeface="Times New Roman" panose="02020603050405020304" pitchFamily="18" charset="0"/>
              </a:rPr>
              <a:t>system projects </a:t>
            </a:r>
            <a:r>
              <a:rPr lang="en-US" sz="2800" spc="-765" dirty="0">
                <a:solidFill>
                  <a:schemeClr val="tx1"/>
                </a:solidFill>
                <a:latin typeface="Times New Roman" panose="02020603050405020304" pitchFamily="18" charset="0"/>
                <a:cs typeface="Times New Roman" panose="02020603050405020304" pitchFamily="18" charset="0"/>
              </a:rPr>
              <a:t> </a:t>
            </a:r>
            <a:r>
              <a:rPr lang="en-US" sz="2800" dirty="0">
                <a:solidFill>
                  <a:schemeClr val="tx1"/>
                </a:solidFill>
                <a:latin typeface="Times New Roman" panose="02020603050405020304" pitchFamily="18" charset="0"/>
                <a:cs typeface="Times New Roman" panose="02020603050405020304" pitchFamily="18" charset="0"/>
              </a:rPr>
              <a:t>meet</a:t>
            </a:r>
            <a:r>
              <a:rPr lang="en-US" sz="2800" spc="-5" dirty="0">
                <a:solidFill>
                  <a:schemeClr val="tx1"/>
                </a:solidFill>
                <a:latin typeface="Times New Roman" panose="02020603050405020304" pitchFamily="18" charset="0"/>
                <a:cs typeface="Times New Roman" panose="02020603050405020304" pitchFamily="18" charset="0"/>
              </a:rPr>
              <a:t> </a:t>
            </a:r>
            <a:r>
              <a:rPr lang="en-US" sz="2800" dirty="0">
                <a:solidFill>
                  <a:schemeClr val="tx1"/>
                </a:solidFill>
                <a:latin typeface="Times New Roman" panose="02020603050405020304" pitchFamily="18" charset="0"/>
                <a:cs typeface="Times New Roman" panose="02020603050405020304" pitchFamily="18" charset="0"/>
              </a:rPr>
              <a:t>customer</a:t>
            </a:r>
            <a:r>
              <a:rPr lang="en-US" sz="2800" spc="-10" dirty="0">
                <a:solidFill>
                  <a:schemeClr val="tx1"/>
                </a:solidFill>
                <a:latin typeface="Times New Roman" panose="02020603050405020304" pitchFamily="18" charset="0"/>
                <a:cs typeface="Times New Roman" panose="02020603050405020304" pitchFamily="18" charset="0"/>
              </a:rPr>
              <a:t> </a:t>
            </a:r>
            <a:r>
              <a:rPr lang="en-US" sz="2800" spc="-5" dirty="0">
                <a:solidFill>
                  <a:schemeClr val="tx1"/>
                </a:solidFill>
                <a:latin typeface="Times New Roman" panose="02020603050405020304" pitchFamily="18" charset="0"/>
                <a:cs typeface="Times New Roman" panose="02020603050405020304" pitchFamily="18" charset="0"/>
              </a:rPr>
              <a:t>expectations</a:t>
            </a:r>
            <a:endParaRPr lang="en-US" sz="2800" dirty="0">
              <a:solidFill>
                <a:schemeClr val="tx1"/>
              </a:solidFill>
              <a:latin typeface="Times New Roman" panose="02020603050405020304" pitchFamily="18" charset="0"/>
              <a:cs typeface="Times New Roman" panose="02020603050405020304" pitchFamily="18" charset="0"/>
            </a:endParaRPr>
          </a:p>
          <a:p>
            <a:pPr marL="952500" lvl="1" indent="-342900">
              <a:lnSpc>
                <a:spcPct val="150000"/>
              </a:lnSpc>
              <a:spcBef>
                <a:spcPts val="489"/>
              </a:spcBef>
              <a:buClr>
                <a:srgbClr val="0C26E6"/>
              </a:buClr>
              <a:buSzPct val="93750"/>
              <a:buFont typeface="Arial" panose="020B0604020202020204" pitchFamily="34" charset="0"/>
              <a:buChar char="•"/>
              <a:tabLst>
                <a:tab pos="838200" algn="l"/>
              </a:tabLst>
            </a:pPr>
            <a:r>
              <a:rPr lang="en-US" sz="2400" spc="-10" dirty="0">
                <a:solidFill>
                  <a:schemeClr val="tx1"/>
                </a:solidFill>
                <a:latin typeface="Times New Roman" panose="02020603050405020304" pitchFamily="18" charset="0"/>
                <a:cs typeface="Times New Roman" panose="02020603050405020304" pitchFamily="18" charset="0"/>
              </a:rPr>
              <a:t>Delivered in</a:t>
            </a:r>
            <a:r>
              <a:rPr lang="en-US" sz="2400" spc="-5" dirty="0">
                <a:solidFill>
                  <a:schemeClr val="tx1"/>
                </a:solidFill>
                <a:latin typeface="Times New Roman" panose="02020603050405020304" pitchFamily="18" charset="0"/>
                <a:cs typeface="Times New Roman" panose="02020603050405020304" pitchFamily="18" charset="0"/>
              </a:rPr>
              <a:t> </a:t>
            </a:r>
            <a:r>
              <a:rPr lang="en-US" sz="2400" dirty="0">
                <a:solidFill>
                  <a:schemeClr val="tx1"/>
                </a:solidFill>
                <a:latin typeface="Times New Roman" panose="02020603050405020304" pitchFamily="18" charset="0"/>
                <a:cs typeface="Times New Roman" panose="02020603050405020304" pitchFamily="18" charset="0"/>
              </a:rPr>
              <a:t>a</a:t>
            </a:r>
            <a:r>
              <a:rPr lang="en-US" sz="2400" spc="-15" dirty="0">
                <a:solidFill>
                  <a:schemeClr val="tx1"/>
                </a:solidFill>
                <a:latin typeface="Times New Roman" panose="02020603050405020304" pitchFamily="18" charset="0"/>
                <a:cs typeface="Times New Roman" panose="02020603050405020304" pitchFamily="18" charset="0"/>
              </a:rPr>
              <a:t> </a:t>
            </a:r>
            <a:r>
              <a:rPr lang="en-US" sz="2400" dirty="0">
                <a:solidFill>
                  <a:schemeClr val="tx1"/>
                </a:solidFill>
                <a:latin typeface="Times New Roman" panose="02020603050405020304" pitchFamily="18" charset="0"/>
                <a:cs typeface="Times New Roman" panose="02020603050405020304" pitchFamily="18" charset="0"/>
              </a:rPr>
              <a:t>timely</a:t>
            </a:r>
            <a:r>
              <a:rPr lang="en-US" sz="2400" spc="-5" dirty="0">
                <a:solidFill>
                  <a:schemeClr val="tx1"/>
                </a:solidFill>
                <a:latin typeface="Times New Roman" panose="02020603050405020304" pitchFamily="18" charset="0"/>
                <a:cs typeface="Times New Roman" panose="02020603050405020304" pitchFamily="18" charset="0"/>
              </a:rPr>
              <a:t> manner</a:t>
            </a:r>
            <a:endParaRPr lang="en-US" sz="2400" dirty="0">
              <a:solidFill>
                <a:schemeClr val="tx1"/>
              </a:solidFill>
              <a:latin typeface="Times New Roman" panose="02020603050405020304" pitchFamily="18" charset="0"/>
              <a:cs typeface="Times New Roman" panose="02020603050405020304" pitchFamily="18" charset="0"/>
            </a:endParaRPr>
          </a:p>
          <a:p>
            <a:pPr marL="952500" lvl="1" indent="-342900">
              <a:lnSpc>
                <a:spcPct val="150000"/>
              </a:lnSpc>
              <a:spcBef>
                <a:spcPts val="600"/>
              </a:spcBef>
              <a:buClr>
                <a:srgbClr val="0C26E6"/>
              </a:buClr>
              <a:buSzPct val="93750"/>
              <a:buFont typeface="Arial" panose="020B0604020202020204" pitchFamily="34" charset="0"/>
              <a:buChar char="•"/>
              <a:tabLst>
                <a:tab pos="838200" algn="l"/>
              </a:tabLst>
            </a:pPr>
            <a:r>
              <a:rPr lang="en-US" sz="2400" spc="-5" dirty="0">
                <a:solidFill>
                  <a:schemeClr val="tx1"/>
                </a:solidFill>
                <a:latin typeface="Times New Roman" panose="02020603050405020304" pitchFamily="18" charset="0"/>
                <a:cs typeface="Times New Roman" panose="02020603050405020304" pitchFamily="18" charset="0"/>
              </a:rPr>
              <a:t>Meet</a:t>
            </a:r>
            <a:r>
              <a:rPr lang="en-US" sz="2400" dirty="0">
                <a:solidFill>
                  <a:schemeClr val="tx1"/>
                </a:solidFill>
                <a:latin typeface="Times New Roman" panose="02020603050405020304" pitchFamily="18" charset="0"/>
                <a:cs typeface="Times New Roman" panose="02020603050405020304" pitchFamily="18" charset="0"/>
              </a:rPr>
              <a:t> </a:t>
            </a:r>
            <a:r>
              <a:rPr lang="en-US" sz="2400" spc="5" dirty="0">
                <a:solidFill>
                  <a:schemeClr val="tx1"/>
                </a:solidFill>
                <a:latin typeface="Times New Roman" panose="02020603050405020304" pitchFamily="18" charset="0"/>
                <a:cs typeface="Times New Roman" panose="02020603050405020304" pitchFamily="18" charset="0"/>
              </a:rPr>
              <a:t>time</a:t>
            </a:r>
            <a:r>
              <a:rPr lang="en-US" sz="2400" spc="-5" dirty="0">
                <a:solidFill>
                  <a:schemeClr val="tx1"/>
                </a:solidFill>
                <a:latin typeface="Times New Roman" panose="02020603050405020304" pitchFamily="18" charset="0"/>
                <a:cs typeface="Times New Roman" panose="02020603050405020304" pitchFamily="18" charset="0"/>
              </a:rPr>
              <a:t> constraints</a:t>
            </a:r>
            <a:r>
              <a:rPr lang="en-US" sz="2400" spc="5" dirty="0">
                <a:solidFill>
                  <a:schemeClr val="tx1"/>
                </a:solidFill>
                <a:latin typeface="Times New Roman" panose="02020603050405020304" pitchFamily="18" charset="0"/>
                <a:cs typeface="Times New Roman" panose="02020603050405020304" pitchFamily="18" charset="0"/>
              </a:rPr>
              <a:t> </a:t>
            </a:r>
            <a:r>
              <a:rPr lang="en-US" sz="2400" spc="-10" dirty="0">
                <a:solidFill>
                  <a:schemeClr val="tx1"/>
                </a:solidFill>
                <a:latin typeface="Times New Roman" panose="02020603050405020304" pitchFamily="18" charset="0"/>
                <a:cs typeface="Times New Roman" panose="02020603050405020304" pitchFamily="18" charset="0"/>
              </a:rPr>
              <a:t>and</a:t>
            </a:r>
            <a:r>
              <a:rPr lang="en-US" sz="2400" dirty="0">
                <a:solidFill>
                  <a:schemeClr val="tx1"/>
                </a:solidFill>
                <a:latin typeface="Times New Roman" panose="02020603050405020304" pitchFamily="18" charset="0"/>
                <a:cs typeface="Times New Roman" panose="02020603050405020304" pitchFamily="18" charset="0"/>
              </a:rPr>
              <a:t> </a:t>
            </a:r>
            <a:r>
              <a:rPr lang="en-US" sz="2400" spc="-5" dirty="0">
                <a:solidFill>
                  <a:schemeClr val="tx1"/>
                </a:solidFill>
                <a:latin typeface="Times New Roman" panose="02020603050405020304" pitchFamily="18" charset="0"/>
                <a:cs typeface="Times New Roman" panose="02020603050405020304" pitchFamily="18" charset="0"/>
              </a:rPr>
              <a:t>requirements</a:t>
            </a:r>
            <a:endParaRPr lang="en-US" sz="2400" dirty="0">
              <a:solidFill>
                <a:schemeClr val="tx1"/>
              </a:solidFill>
              <a:latin typeface="Times New Roman" panose="02020603050405020304" pitchFamily="18" charset="0"/>
              <a:cs typeface="Times New Roman" panose="02020603050405020304" pitchFamily="18" charset="0"/>
            </a:endParaRPr>
          </a:p>
          <a:p>
            <a:endParaRPr lang="en-US" dirty="0"/>
          </a:p>
        </p:txBody>
      </p:sp>
    </p:spTree>
    <p:extLst>
      <p:ext uri="{BB962C8B-B14F-4D97-AF65-F5344CB8AC3E}">
        <p14:creationId xmlns:p14="http://schemas.microsoft.com/office/powerpoint/2010/main" val="2721468673"/>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5274" y="339991"/>
            <a:ext cx="7389623" cy="1123950"/>
          </a:xfrm>
        </p:spPr>
        <p:txBody>
          <a:bodyPr/>
          <a:lstStyle/>
          <a:p>
            <a:pPr algn="ctr"/>
            <a:r>
              <a:rPr lang="en-US" spc="-80" dirty="0">
                <a:latin typeface="Times New Roman" panose="02020603050405020304" pitchFamily="18" charset="0"/>
                <a:cs typeface="Times New Roman" panose="02020603050405020304" pitchFamily="18" charset="0"/>
              </a:rPr>
              <a:t>Project </a:t>
            </a:r>
            <a:r>
              <a:rPr lang="en-US" spc="-75" dirty="0">
                <a:latin typeface="Times New Roman" panose="02020603050405020304" pitchFamily="18" charset="0"/>
                <a:cs typeface="Times New Roman" panose="02020603050405020304" pitchFamily="18" charset="0"/>
              </a:rPr>
              <a:t> </a:t>
            </a:r>
            <a:r>
              <a:rPr lang="en-US" spc="-55" dirty="0">
                <a:latin typeface="Times New Roman" panose="02020603050405020304" pitchFamily="18" charset="0"/>
                <a:cs typeface="Times New Roman" panose="02020603050405020304" pitchFamily="18" charset="0"/>
              </a:rPr>
              <a:t>sc</a:t>
            </a:r>
            <a:r>
              <a:rPr lang="en-US" spc="-60" dirty="0">
                <a:latin typeface="Times New Roman" panose="02020603050405020304" pitchFamily="18" charset="0"/>
                <a:cs typeface="Times New Roman" panose="02020603050405020304" pitchFamily="18" charset="0"/>
              </a:rPr>
              <a:t>h</a:t>
            </a:r>
            <a:r>
              <a:rPr lang="en-US" spc="-50" dirty="0">
                <a:latin typeface="Times New Roman" panose="02020603050405020304" pitchFamily="18" charset="0"/>
                <a:cs typeface="Times New Roman" panose="02020603050405020304" pitchFamily="18" charset="0"/>
              </a:rPr>
              <a:t>e</a:t>
            </a:r>
            <a:r>
              <a:rPr lang="en-US" spc="-55" dirty="0">
                <a:latin typeface="Times New Roman" panose="02020603050405020304" pitchFamily="18" charset="0"/>
                <a:cs typeface="Times New Roman" panose="02020603050405020304" pitchFamily="18" charset="0"/>
              </a:rPr>
              <a:t>d</a:t>
            </a:r>
            <a:r>
              <a:rPr lang="en-US" spc="-50" dirty="0">
                <a:latin typeface="Times New Roman" panose="02020603050405020304" pitchFamily="18" charset="0"/>
                <a:cs typeface="Times New Roman" panose="02020603050405020304" pitchFamily="18" charset="0"/>
              </a:rPr>
              <a:t>u</a:t>
            </a:r>
            <a:r>
              <a:rPr lang="en-US" spc="-60" dirty="0">
                <a:latin typeface="Times New Roman" panose="02020603050405020304" pitchFamily="18" charset="0"/>
                <a:cs typeface="Times New Roman" panose="02020603050405020304" pitchFamily="18" charset="0"/>
              </a:rPr>
              <a:t>l</a:t>
            </a:r>
            <a:r>
              <a:rPr lang="en-US" spc="-55" dirty="0">
                <a:latin typeface="Times New Roman" panose="02020603050405020304" pitchFamily="18" charset="0"/>
                <a:cs typeface="Times New Roman" panose="02020603050405020304" pitchFamily="18" charset="0"/>
              </a:rPr>
              <a:t>i</a:t>
            </a:r>
            <a:r>
              <a:rPr lang="en-US" spc="-60" dirty="0">
                <a:latin typeface="Times New Roman" panose="02020603050405020304" pitchFamily="18" charset="0"/>
                <a:cs typeface="Times New Roman" panose="02020603050405020304" pitchFamily="18" charset="0"/>
              </a:rPr>
              <a:t>n</a:t>
            </a:r>
            <a:r>
              <a:rPr lang="en-US" spc="-5" dirty="0">
                <a:latin typeface="Times New Roman" panose="02020603050405020304" pitchFamily="18" charset="0"/>
                <a:cs typeface="Times New Roman" panose="02020603050405020304" pitchFamily="18" charset="0"/>
              </a:rPr>
              <a:t>g</a:t>
            </a:r>
            <a:br>
              <a:rPr lang="en-US" spc="-5" dirty="0">
                <a:latin typeface="Calibri"/>
                <a:cs typeface="Calibri"/>
              </a:rPr>
            </a:br>
            <a:endParaRPr lang="en-US" dirty="0"/>
          </a:p>
        </p:txBody>
      </p:sp>
      <p:sp>
        <p:nvSpPr>
          <p:cNvPr id="3" name="Text Placeholder 2"/>
          <p:cNvSpPr>
            <a:spLocks noGrp="1"/>
          </p:cNvSpPr>
          <p:nvPr>
            <p:ph type="body" idx="1"/>
          </p:nvPr>
        </p:nvSpPr>
        <p:spPr>
          <a:xfrm>
            <a:off x="424207" y="1463941"/>
            <a:ext cx="8191759" cy="4070345"/>
          </a:xfrm>
        </p:spPr>
        <p:txBody>
          <a:bodyPr/>
          <a:lstStyle/>
          <a:p>
            <a:pPr marL="241300" marR="66040" indent="-457200" algn="just">
              <a:lnSpc>
                <a:spcPct val="150000"/>
              </a:lnSpc>
              <a:spcBef>
                <a:spcPts val="480"/>
              </a:spcBef>
              <a:buSzPct val="100000"/>
              <a:buFont typeface="Arial" panose="020B0604020202020204" pitchFamily="34" charset="0"/>
              <a:buChar char="•"/>
            </a:pPr>
            <a:r>
              <a:rPr lang="en-US" spc="-5" dirty="0">
                <a:solidFill>
                  <a:schemeClr val="tx1"/>
                </a:solidFill>
                <a:latin typeface="Times New Roman" panose="02020603050405020304" pitchFamily="18" charset="0"/>
                <a:cs typeface="Times New Roman" panose="02020603050405020304" pitchFamily="18" charset="0"/>
              </a:rPr>
              <a:t>In</a:t>
            </a:r>
            <a:r>
              <a:rPr lang="en-US" dirty="0">
                <a:solidFill>
                  <a:schemeClr val="tx1"/>
                </a:solidFill>
                <a:latin typeface="Times New Roman" panose="02020603050405020304" pitchFamily="18" charset="0"/>
                <a:cs typeface="Times New Roman" panose="02020603050405020304" pitchFamily="18" charset="0"/>
              </a:rPr>
              <a:t> </a:t>
            </a:r>
            <a:r>
              <a:rPr lang="en-US" spc="-15" dirty="0">
                <a:solidFill>
                  <a:schemeClr val="tx1"/>
                </a:solidFill>
                <a:latin typeface="Times New Roman" panose="02020603050405020304" pitchFamily="18" charset="0"/>
                <a:cs typeface="Times New Roman" panose="02020603050405020304" pitchFamily="18" charset="0"/>
              </a:rPr>
              <a:t>project</a:t>
            </a:r>
            <a:r>
              <a:rPr lang="en-US" spc="30" dirty="0">
                <a:solidFill>
                  <a:schemeClr val="tx1"/>
                </a:solidFill>
                <a:latin typeface="Times New Roman" panose="02020603050405020304" pitchFamily="18" charset="0"/>
                <a:cs typeface="Times New Roman" panose="02020603050405020304" pitchFamily="18" charset="0"/>
              </a:rPr>
              <a:t> </a:t>
            </a:r>
            <a:r>
              <a:rPr lang="en-US" spc="-10" dirty="0">
                <a:solidFill>
                  <a:schemeClr val="tx1"/>
                </a:solidFill>
                <a:latin typeface="Times New Roman" panose="02020603050405020304" pitchFamily="18" charset="0"/>
                <a:cs typeface="Times New Roman" panose="02020603050405020304" pitchFamily="18" charset="0"/>
              </a:rPr>
              <a:t>management,</a:t>
            </a:r>
            <a:r>
              <a:rPr lang="en-US" spc="10" dirty="0">
                <a:solidFill>
                  <a:schemeClr val="tx1"/>
                </a:solidFill>
                <a:latin typeface="Times New Roman" panose="02020603050405020304" pitchFamily="18" charset="0"/>
                <a:cs typeface="Times New Roman" panose="02020603050405020304" pitchFamily="18" charset="0"/>
              </a:rPr>
              <a:t> </a:t>
            </a:r>
            <a:r>
              <a:rPr lang="en-US" spc="-5" dirty="0">
                <a:solidFill>
                  <a:schemeClr val="tx1"/>
                </a:solidFill>
                <a:latin typeface="Times New Roman" panose="02020603050405020304" pitchFamily="18" charset="0"/>
                <a:cs typeface="Times New Roman" panose="02020603050405020304" pitchFamily="18" charset="0"/>
              </a:rPr>
              <a:t>a</a:t>
            </a:r>
            <a:r>
              <a:rPr lang="en-US" spc="5" dirty="0">
                <a:solidFill>
                  <a:schemeClr val="tx1"/>
                </a:solidFill>
                <a:latin typeface="Times New Roman" panose="02020603050405020304" pitchFamily="18" charset="0"/>
                <a:cs typeface="Times New Roman" panose="02020603050405020304" pitchFamily="18" charset="0"/>
              </a:rPr>
              <a:t> </a:t>
            </a:r>
            <a:r>
              <a:rPr lang="en-US" spc="-10" dirty="0">
                <a:solidFill>
                  <a:schemeClr val="tx1"/>
                </a:solidFill>
                <a:latin typeface="Times New Roman" panose="02020603050405020304" pitchFamily="18" charset="0"/>
                <a:cs typeface="Times New Roman" panose="02020603050405020304" pitchFamily="18" charset="0"/>
              </a:rPr>
              <a:t>schedule</a:t>
            </a:r>
            <a:r>
              <a:rPr lang="en-US" spc="40" dirty="0">
                <a:solidFill>
                  <a:schemeClr val="tx1"/>
                </a:solidFill>
                <a:latin typeface="Times New Roman" panose="02020603050405020304" pitchFamily="18" charset="0"/>
                <a:cs typeface="Times New Roman" panose="02020603050405020304" pitchFamily="18" charset="0"/>
              </a:rPr>
              <a:t> </a:t>
            </a:r>
            <a:r>
              <a:rPr lang="en-US" spc="-5" dirty="0">
                <a:solidFill>
                  <a:schemeClr val="tx1"/>
                </a:solidFill>
                <a:latin typeface="Times New Roman" panose="02020603050405020304" pitchFamily="18" charset="0"/>
                <a:cs typeface="Times New Roman" panose="02020603050405020304" pitchFamily="18" charset="0"/>
              </a:rPr>
              <a:t>is</a:t>
            </a:r>
            <a:r>
              <a:rPr lang="en-US" spc="5" dirty="0">
                <a:solidFill>
                  <a:schemeClr val="tx1"/>
                </a:solidFill>
                <a:latin typeface="Times New Roman" panose="02020603050405020304" pitchFamily="18" charset="0"/>
                <a:cs typeface="Times New Roman" panose="02020603050405020304" pitchFamily="18" charset="0"/>
              </a:rPr>
              <a:t> </a:t>
            </a:r>
            <a:r>
              <a:rPr lang="en-US" spc="-5" dirty="0">
                <a:solidFill>
                  <a:schemeClr val="tx1"/>
                </a:solidFill>
                <a:latin typeface="Times New Roman" panose="02020603050405020304" pitchFamily="18" charset="0"/>
                <a:cs typeface="Times New Roman" panose="02020603050405020304" pitchFamily="18" charset="0"/>
              </a:rPr>
              <a:t>a</a:t>
            </a:r>
            <a:r>
              <a:rPr lang="en-US" spc="15" dirty="0">
                <a:solidFill>
                  <a:schemeClr val="tx1"/>
                </a:solidFill>
                <a:latin typeface="Times New Roman" panose="02020603050405020304" pitchFamily="18" charset="0"/>
                <a:cs typeface="Times New Roman" panose="02020603050405020304" pitchFamily="18" charset="0"/>
              </a:rPr>
              <a:t> </a:t>
            </a:r>
            <a:r>
              <a:rPr lang="en-US" spc="-15" dirty="0">
                <a:solidFill>
                  <a:schemeClr val="tx1"/>
                </a:solidFill>
                <a:latin typeface="Times New Roman" panose="02020603050405020304" pitchFamily="18" charset="0"/>
                <a:cs typeface="Times New Roman" panose="02020603050405020304" pitchFamily="18" charset="0"/>
              </a:rPr>
              <a:t>listing</a:t>
            </a:r>
            <a:r>
              <a:rPr lang="en-US" spc="35" dirty="0">
                <a:solidFill>
                  <a:schemeClr val="tx1"/>
                </a:solidFill>
                <a:latin typeface="Times New Roman" panose="02020603050405020304" pitchFamily="18" charset="0"/>
                <a:cs typeface="Times New Roman" panose="02020603050405020304" pitchFamily="18" charset="0"/>
              </a:rPr>
              <a:t> </a:t>
            </a:r>
            <a:r>
              <a:rPr lang="en-US" spc="-5" dirty="0">
                <a:solidFill>
                  <a:schemeClr val="tx1"/>
                </a:solidFill>
                <a:latin typeface="Times New Roman" panose="02020603050405020304" pitchFamily="18" charset="0"/>
                <a:cs typeface="Times New Roman" panose="02020603050405020304" pitchFamily="18" charset="0"/>
              </a:rPr>
              <a:t>of</a:t>
            </a:r>
            <a:r>
              <a:rPr lang="en-US" dirty="0">
                <a:solidFill>
                  <a:schemeClr val="tx1"/>
                </a:solidFill>
                <a:latin typeface="Times New Roman" panose="02020603050405020304" pitchFamily="18" charset="0"/>
                <a:cs typeface="Times New Roman" panose="02020603050405020304" pitchFamily="18" charset="0"/>
              </a:rPr>
              <a:t> </a:t>
            </a:r>
            <a:r>
              <a:rPr lang="en-US" spc="-5" dirty="0">
                <a:solidFill>
                  <a:schemeClr val="tx1"/>
                </a:solidFill>
                <a:latin typeface="Times New Roman" panose="02020603050405020304" pitchFamily="18" charset="0"/>
                <a:cs typeface="Times New Roman" panose="02020603050405020304" pitchFamily="18" charset="0"/>
              </a:rPr>
              <a:t>a</a:t>
            </a:r>
            <a:r>
              <a:rPr lang="en-US" spc="5" dirty="0">
                <a:solidFill>
                  <a:schemeClr val="tx1"/>
                </a:solidFill>
                <a:latin typeface="Times New Roman" panose="02020603050405020304" pitchFamily="18" charset="0"/>
                <a:cs typeface="Times New Roman" panose="02020603050405020304" pitchFamily="18" charset="0"/>
              </a:rPr>
              <a:t> </a:t>
            </a:r>
            <a:r>
              <a:rPr lang="en-US" spc="-15" dirty="0">
                <a:solidFill>
                  <a:schemeClr val="tx1"/>
                </a:solidFill>
                <a:latin typeface="Times New Roman" panose="02020603050405020304" pitchFamily="18" charset="0"/>
                <a:cs typeface="Times New Roman" panose="02020603050405020304" pitchFamily="18" charset="0"/>
              </a:rPr>
              <a:t>project</a:t>
            </a:r>
            <a:r>
              <a:rPr lang="en-US" spc="50" dirty="0">
                <a:solidFill>
                  <a:schemeClr val="tx1"/>
                </a:solidFill>
                <a:latin typeface="Times New Roman" panose="02020603050405020304" pitchFamily="18" charset="0"/>
                <a:cs typeface="Times New Roman" panose="02020603050405020304" pitchFamily="18" charset="0"/>
              </a:rPr>
              <a:t> </a:t>
            </a:r>
            <a:r>
              <a:rPr lang="en-US" spc="-15" dirty="0">
                <a:solidFill>
                  <a:schemeClr val="tx1"/>
                </a:solidFill>
                <a:latin typeface="Times New Roman" panose="02020603050405020304" pitchFamily="18" charset="0"/>
                <a:cs typeface="Times New Roman" panose="02020603050405020304" pitchFamily="18" charset="0"/>
              </a:rPr>
              <a:t>milestone </a:t>
            </a:r>
            <a:r>
              <a:rPr lang="en-US" spc="-620" dirty="0">
                <a:solidFill>
                  <a:schemeClr val="tx1"/>
                </a:solidFill>
                <a:latin typeface="Times New Roman" panose="02020603050405020304" pitchFamily="18" charset="0"/>
                <a:cs typeface="Times New Roman" panose="02020603050405020304" pitchFamily="18" charset="0"/>
              </a:rPr>
              <a:t> </a:t>
            </a:r>
            <a:r>
              <a:rPr lang="en-US" spc="-5" dirty="0">
                <a:solidFill>
                  <a:schemeClr val="tx1"/>
                </a:solidFill>
                <a:latin typeface="Times New Roman" panose="02020603050405020304" pitchFamily="18" charset="0"/>
                <a:cs typeface="Times New Roman" panose="02020603050405020304" pitchFamily="18" charset="0"/>
              </a:rPr>
              <a:t>activities,</a:t>
            </a:r>
            <a:r>
              <a:rPr lang="en-US" spc="40" dirty="0">
                <a:solidFill>
                  <a:schemeClr val="tx1"/>
                </a:solidFill>
                <a:latin typeface="Times New Roman" panose="02020603050405020304" pitchFamily="18" charset="0"/>
                <a:cs typeface="Times New Roman" panose="02020603050405020304" pitchFamily="18" charset="0"/>
              </a:rPr>
              <a:t> </a:t>
            </a:r>
            <a:r>
              <a:rPr lang="en-US" spc="-5" dirty="0">
                <a:solidFill>
                  <a:schemeClr val="tx1"/>
                </a:solidFill>
                <a:latin typeface="Times New Roman" panose="02020603050405020304" pitchFamily="18" charset="0"/>
                <a:cs typeface="Times New Roman" panose="02020603050405020304" pitchFamily="18" charset="0"/>
              </a:rPr>
              <a:t>and</a:t>
            </a:r>
            <a:r>
              <a:rPr lang="en-US" spc="30" dirty="0">
                <a:solidFill>
                  <a:schemeClr val="tx1"/>
                </a:solidFill>
                <a:latin typeface="Times New Roman" panose="02020603050405020304" pitchFamily="18" charset="0"/>
                <a:cs typeface="Times New Roman" panose="02020603050405020304" pitchFamily="18" charset="0"/>
              </a:rPr>
              <a:t> </a:t>
            </a:r>
            <a:r>
              <a:rPr lang="en-US" spc="-15" dirty="0">
                <a:solidFill>
                  <a:schemeClr val="tx1"/>
                </a:solidFill>
                <a:latin typeface="Times New Roman" panose="02020603050405020304" pitchFamily="18" charset="0"/>
                <a:cs typeface="Times New Roman" panose="02020603050405020304" pitchFamily="18" charset="0"/>
              </a:rPr>
              <a:t>deliverables,</a:t>
            </a:r>
            <a:r>
              <a:rPr lang="en-US" spc="55" dirty="0">
                <a:solidFill>
                  <a:schemeClr val="tx1"/>
                </a:solidFill>
                <a:latin typeface="Times New Roman" panose="02020603050405020304" pitchFamily="18" charset="0"/>
                <a:cs typeface="Times New Roman" panose="02020603050405020304" pitchFamily="18" charset="0"/>
              </a:rPr>
              <a:t> </a:t>
            </a:r>
            <a:r>
              <a:rPr lang="en-US" spc="-10" dirty="0">
                <a:solidFill>
                  <a:schemeClr val="tx1"/>
                </a:solidFill>
                <a:latin typeface="Times New Roman" panose="02020603050405020304" pitchFamily="18" charset="0"/>
                <a:cs typeface="Times New Roman" panose="02020603050405020304" pitchFamily="18" charset="0"/>
              </a:rPr>
              <a:t>usually</a:t>
            </a:r>
            <a:r>
              <a:rPr lang="en-US" spc="20" dirty="0">
                <a:solidFill>
                  <a:schemeClr val="tx1"/>
                </a:solidFill>
                <a:latin typeface="Times New Roman" panose="02020603050405020304" pitchFamily="18" charset="0"/>
                <a:cs typeface="Times New Roman" panose="02020603050405020304" pitchFamily="18" charset="0"/>
              </a:rPr>
              <a:t> </a:t>
            </a:r>
            <a:r>
              <a:rPr lang="en-US" spc="-15" dirty="0">
                <a:solidFill>
                  <a:schemeClr val="tx1"/>
                </a:solidFill>
                <a:latin typeface="Times New Roman" panose="02020603050405020304" pitchFamily="18" charset="0"/>
                <a:cs typeface="Times New Roman" panose="02020603050405020304" pitchFamily="18" charset="0"/>
              </a:rPr>
              <a:t>intended</a:t>
            </a:r>
            <a:r>
              <a:rPr lang="en-US" spc="40" dirty="0">
                <a:solidFill>
                  <a:schemeClr val="tx1"/>
                </a:solidFill>
                <a:latin typeface="Times New Roman" panose="02020603050405020304" pitchFamily="18" charset="0"/>
                <a:cs typeface="Times New Roman" panose="02020603050405020304" pitchFamily="18" charset="0"/>
              </a:rPr>
              <a:t> </a:t>
            </a:r>
            <a:r>
              <a:rPr lang="en-US" spc="-20" dirty="0">
                <a:solidFill>
                  <a:schemeClr val="tx1"/>
                </a:solidFill>
                <a:latin typeface="Times New Roman" panose="02020603050405020304" pitchFamily="18" charset="0"/>
                <a:cs typeface="Times New Roman" panose="02020603050405020304" pitchFamily="18" charset="0"/>
              </a:rPr>
              <a:t>start</a:t>
            </a:r>
            <a:r>
              <a:rPr lang="en-US" spc="20" dirty="0">
                <a:solidFill>
                  <a:schemeClr val="tx1"/>
                </a:solidFill>
                <a:latin typeface="Times New Roman" panose="02020603050405020304" pitchFamily="18" charset="0"/>
                <a:cs typeface="Times New Roman" panose="02020603050405020304" pitchFamily="18" charset="0"/>
              </a:rPr>
              <a:t> </a:t>
            </a:r>
            <a:r>
              <a:rPr lang="en-US" spc="-5" dirty="0">
                <a:solidFill>
                  <a:schemeClr val="tx1"/>
                </a:solidFill>
                <a:latin typeface="Times New Roman" panose="02020603050405020304" pitchFamily="18" charset="0"/>
                <a:cs typeface="Times New Roman" panose="02020603050405020304" pitchFamily="18" charset="0"/>
              </a:rPr>
              <a:t>and</a:t>
            </a:r>
            <a:r>
              <a:rPr lang="en-US" spc="5" dirty="0">
                <a:solidFill>
                  <a:schemeClr val="tx1"/>
                </a:solidFill>
                <a:latin typeface="Times New Roman" panose="02020603050405020304" pitchFamily="18" charset="0"/>
                <a:cs typeface="Times New Roman" panose="02020603050405020304" pitchFamily="18" charset="0"/>
              </a:rPr>
              <a:t> </a:t>
            </a:r>
            <a:r>
              <a:rPr lang="en-US" spc="-5" dirty="0">
                <a:solidFill>
                  <a:schemeClr val="tx1"/>
                </a:solidFill>
                <a:latin typeface="Times New Roman" panose="02020603050405020304" pitchFamily="18" charset="0"/>
                <a:cs typeface="Times New Roman" panose="02020603050405020304" pitchFamily="18" charset="0"/>
              </a:rPr>
              <a:t>finish</a:t>
            </a:r>
            <a:r>
              <a:rPr lang="en-US" spc="5" dirty="0">
                <a:solidFill>
                  <a:schemeClr val="tx1"/>
                </a:solidFill>
                <a:latin typeface="Times New Roman" panose="02020603050405020304" pitchFamily="18" charset="0"/>
                <a:cs typeface="Times New Roman" panose="02020603050405020304" pitchFamily="18" charset="0"/>
              </a:rPr>
              <a:t> </a:t>
            </a:r>
            <a:r>
              <a:rPr lang="en-US" spc="-5" dirty="0">
                <a:solidFill>
                  <a:schemeClr val="tx1"/>
                </a:solidFill>
                <a:latin typeface="Times New Roman" panose="02020603050405020304" pitchFamily="18" charset="0"/>
                <a:cs typeface="Times New Roman" panose="02020603050405020304" pitchFamily="18" charset="0"/>
              </a:rPr>
              <a:t>dates.</a:t>
            </a:r>
          </a:p>
          <a:p>
            <a:pPr marL="241300" marR="66040" indent="-457200" algn="just">
              <a:lnSpc>
                <a:spcPct val="150000"/>
              </a:lnSpc>
              <a:spcBef>
                <a:spcPts val="480"/>
              </a:spcBef>
              <a:buSzPct val="100000"/>
              <a:buFont typeface="Arial" panose="020B0604020202020204" pitchFamily="34" charset="0"/>
              <a:buChar char="•"/>
              <a:tabLst>
                <a:tab pos="255270" algn="l"/>
              </a:tabLst>
            </a:pPr>
            <a:r>
              <a:rPr lang="en-US" spc="-5" dirty="0">
                <a:solidFill>
                  <a:schemeClr val="tx1"/>
                </a:solidFill>
                <a:latin typeface="Times New Roman" panose="02020603050405020304" pitchFamily="18" charset="0"/>
                <a:cs typeface="Times New Roman" panose="02020603050405020304" pitchFamily="18" charset="0"/>
              </a:rPr>
              <a:t>Before a project schedule can be created the schedule maker.</a:t>
            </a:r>
          </a:p>
          <a:p>
            <a:pPr marL="241300" marR="66040" indent="-457200" algn="just">
              <a:lnSpc>
                <a:spcPct val="150000"/>
              </a:lnSpc>
              <a:spcBef>
                <a:spcPts val="480"/>
              </a:spcBef>
              <a:buSzPct val="100000"/>
              <a:buFont typeface="Arial" panose="020B0604020202020204" pitchFamily="34" charset="0"/>
              <a:buChar char="•"/>
              <a:tabLst>
                <a:tab pos="176530" algn="l"/>
              </a:tabLst>
            </a:pPr>
            <a:r>
              <a:rPr lang="en-US" spc="-5" dirty="0">
                <a:solidFill>
                  <a:schemeClr val="tx1"/>
                </a:solidFill>
                <a:latin typeface="Times New Roman" panose="02020603050405020304" pitchFamily="18" charset="0"/>
                <a:cs typeface="Times New Roman" panose="02020603050405020304" pitchFamily="18" charset="0"/>
              </a:rPr>
              <a:t>It should have a WORK BREAKDOWN STRUCTURE (WBS) an effort  estimate for each task and resource list with available resource.</a:t>
            </a:r>
          </a:p>
        </p:txBody>
      </p:sp>
    </p:spTree>
    <p:extLst>
      <p:ext uri="{BB962C8B-B14F-4D97-AF65-F5344CB8AC3E}">
        <p14:creationId xmlns:p14="http://schemas.microsoft.com/office/powerpoint/2010/main" val="28653926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17"/>
          <p:cNvSpPr txBox="1">
            <a:spLocks noGrp="1"/>
          </p:cNvSpPr>
          <p:nvPr>
            <p:ph type="title"/>
          </p:nvPr>
        </p:nvSpPr>
        <p:spPr>
          <a:xfrm>
            <a:off x="685800" y="213105"/>
            <a:ext cx="6510656" cy="635000"/>
          </a:xfrm>
          <a:prstGeom prst="rect">
            <a:avLst/>
          </a:prstGeom>
          <a:noFill/>
          <a:ln>
            <a:noFill/>
          </a:ln>
        </p:spPr>
        <p:txBody>
          <a:bodyPr spcFirstLastPara="1" wrap="square" lIns="0" tIns="12050" rIns="0" bIns="0" anchor="t" anchorCtr="0">
            <a:spAutoFit/>
          </a:bodyPr>
          <a:lstStyle/>
          <a:p>
            <a:pPr marL="12700" lvl="0" indent="0" algn="ctr" rtl="0">
              <a:lnSpc>
                <a:spcPct val="100000"/>
              </a:lnSpc>
              <a:spcBef>
                <a:spcPts val="0"/>
              </a:spcBef>
              <a:spcAft>
                <a:spcPts val="0"/>
              </a:spcAft>
              <a:buSzPts val="1400"/>
              <a:buNone/>
            </a:pPr>
            <a:r>
              <a:rPr lang="en-US" sz="4000" dirty="0">
                <a:latin typeface="Times New Roman"/>
                <a:ea typeface="Times New Roman"/>
                <a:cs typeface="Times New Roman"/>
                <a:sym typeface="Times New Roman"/>
              </a:rPr>
              <a:t>System analysis and design</a:t>
            </a:r>
            <a:endParaRPr sz="4000" dirty="0">
              <a:latin typeface="Times New Roman"/>
              <a:ea typeface="Times New Roman"/>
              <a:cs typeface="Times New Roman"/>
              <a:sym typeface="Times New Roman"/>
            </a:endParaRPr>
          </a:p>
        </p:txBody>
      </p:sp>
      <p:sp>
        <p:nvSpPr>
          <p:cNvPr id="180" name="Google Shape;180;p17"/>
          <p:cNvSpPr txBox="1"/>
          <p:nvPr/>
        </p:nvSpPr>
        <p:spPr>
          <a:xfrm>
            <a:off x="241300" y="1619820"/>
            <a:ext cx="8213725" cy="4632032"/>
          </a:xfrm>
          <a:prstGeom prst="rect">
            <a:avLst/>
          </a:prstGeom>
          <a:noFill/>
          <a:ln>
            <a:noFill/>
          </a:ln>
        </p:spPr>
        <p:txBody>
          <a:bodyPr spcFirstLastPara="1" wrap="square" lIns="0" tIns="106675" rIns="0" bIns="0" anchor="t" anchorCtr="0">
            <a:spAutoFit/>
          </a:bodyPr>
          <a:lstStyle/>
          <a:p>
            <a:pPr marL="354966" lvl="0" indent="-342900" algn="just">
              <a:lnSpc>
                <a:spcPct val="150000"/>
              </a:lnSpc>
              <a:spcBef>
                <a:spcPts val="0"/>
              </a:spcBef>
              <a:buClr>
                <a:srgbClr val="D9B146"/>
              </a:buClr>
              <a:buSzPts val="3200"/>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sym typeface="Helvetica Neue"/>
              </a:rPr>
              <a:t>Analysis: defining the problem</a:t>
            </a:r>
          </a:p>
          <a:p>
            <a:pPr marL="1028700" lvl="4" indent="635000" algn="just">
              <a:lnSpc>
                <a:spcPct val="150000"/>
              </a:lnSpc>
              <a:buClr>
                <a:srgbClr val="D9B146"/>
              </a:buClr>
              <a:buSzPts val="3200"/>
              <a:buFont typeface="Wingdings" panose="05000000000000000000" pitchFamily="2" charset="2"/>
              <a:buChar char="ü"/>
            </a:pPr>
            <a:r>
              <a:rPr lang="en-US" sz="2800" dirty="0">
                <a:solidFill>
                  <a:srgbClr val="FF0000"/>
                </a:solidFill>
                <a:latin typeface="Times New Roman" panose="02020603050405020304" pitchFamily="18" charset="0"/>
                <a:cs typeface="Times New Roman" panose="02020603050405020304" pitchFamily="18" charset="0"/>
                <a:sym typeface="Helvetica Neue"/>
              </a:rPr>
              <a:t>From requirements to specification</a:t>
            </a:r>
            <a:endParaRPr sz="2800" dirty="0">
              <a:solidFill>
                <a:srgbClr val="FF0000"/>
              </a:solidFill>
              <a:latin typeface="Times New Roman" panose="02020603050405020304" pitchFamily="18" charset="0"/>
              <a:cs typeface="Times New Roman" panose="02020603050405020304" pitchFamily="18" charset="0"/>
              <a:sym typeface="Helvetica Neue"/>
            </a:endParaRPr>
          </a:p>
          <a:p>
            <a:pPr marL="354966" lvl="0" indent="-342900" algn="just">
              <a:lnSpc>
                <a:spcPct val="150000"/>
              </a:lnSpc>
              <a:spcBef>
                <a:spcPts val="0"/>
              </a:spcBef>
              <a:buClr>
                <a:srgbClr val="D9B146"/>
              </a:buClr>
              <a:buSzPts val="3200"/>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sym typeface="Helvetica Neue"/>
              </a:rPr>
              <a:t>Design: solving the problem</a:t>
            </a:r>
          </a:p>
          <a:p>
            <a:pPr marL="1028700" lvl="4" indent="635000" algn="just">
              <a:lnSpc>
                <a:spcPct val="150000"/>
              </a:lnSpc>
              <a:buClr>
                <a:srgbClr val="D9B146"/>
              </a:buClr>
              <a:buSzPts val="3200"/>
              <a:buFont typeface="Wingdings" panose="05000000000000000000" pitchFamily="2" charset="2"/>
              <a:buChar char="ü"/>
            </a:pPr>
            <a:r>
              <a:rPr lang="en-US" sz="2800" dirty="0">
                <a:latin typeface="Times New Roman" panose="02020603050405020304" pitchFamily="18" charset="0"/>
                <a:cs typeface="Times New Roman" panose="02020603050405020304" pitchFamily="18" charset="0"/>
                <a:sym typeface="Helvetica Neue"/>
              </a:rPr>
              <a:t> </a:t>
            </a:r>
            <a:r>
              <a:rPr lang="en-US" sz="2800" dirty="0">
                <a:solidFill>
                  <a:srgbClr val="FF0000"/>
                </a:solidFill>
                <a:latin typeface="Times New Roman" panose="02020603050405020304" pitchFamily="18" charset="0"/>
                <a:cs typeface="Times New Roman" panose="02020603050405020304" pitchFamily="18" charset="0"/>
                <a:sym typeface="Helvetica Neue"/>
              </a:rPr>
              <a:t>From specification to implementation</a:t>
            </a:r>
            <a:endParaRPr sz="2800" dirty="0">
              <a:solidFill>
                <a:srgbClr val="FF0000"/>
              </a:solidFill>
              <a:latin typeface="Times New Roman" panose="02020603050405020304" pitchFamily="18" charset="0"/>
              <a:cs typeface="Times New Roman" panose="02020603050405020304" pitchFamily="18" charset="0"/>
              <a:sym typeface="Helvetica Neue"/>
            </a:endParaRPr>
          </a:p>
          <a:p>
            <a:pPr marL="354966" lvl="0" indent="-342900" algn="just">
              <a:lnSpc>
                <a:spcPct val="150000"/>
              </a:lnSpc>
              <a:spcBef>
                <a:spcPts val="0"/>
              </a:spcBef>
              <a:buClr>
                <a:srgbClr val="D9B146"/>
              </a:buClr>
              <a:buSzPts val="3200"/>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sym typeface="Helvetica Neue"/>
              </a:rPr>
              <a:t>Modern System Analysis &amp; Design, 4</a:t>
            </a:r>
            <a:r>
              <a:rPr lang="en-US" sz="2800" baseline="30000" dirty="0">
                <a:latin typeface="Times New Roman" panose="02020603050405020304" pitchFamily="18" charset="0"/>
                <a:cs typeface="Times New Roman" panose="02020603050405020304" pitchFamily="18" charset="0"/>
                <a:sym typeface="Helvetica Neue"/>
              </a:rPr>
              <a:t>th</a:t>
            </a:r>
            <a:endParaRPr lang="en-US" sz="2800" dirty="0">
              <a:latin typeface="Times New Roman" panose="02020603050405020304" pitchFamily="18" charset="0"/>
              <a:cs typeface="Times New Roman" panose="02020603050405020304" pitchFamily="18" charset="0"/>
              <a:sym typeface="Helvetica Neue"/>
            </a:endParaRPr>
          </a:p>
          <a:p>
            <a:pPr marL="354966" lvl="0" indent="-342900" algn="just">
              <a:lnSpc>
                <a:spcPct val="150000"/>
              </a:lnSpc>
              <a:spcBef>
                <a:spcPts val="0"/>
              </a:spcBef>
              <a:buClr>
                <a:srgbClr val="D9B146"/>
              </a:buClr>
              <a:buSzPts val="3200"/>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sym typeface="Helvetica Neue"/>
              </a:rPr>
              <a:t>Jefferey A. Hoffer, Joey F. George and Joseph. S. </a:t>
            </a:r>
            <a:r>
              <a:rPr lang="en-US" sz="2800" dirty="0" err="1">
                <a:latin typeface="Times New Roman" panose="02020603050405020304" pitchFamily="18" charset="0"/>
                <a:cs typeface="Times New Roman" panose="02020603050405020304" pitchFamily="18" charset="0"/>
                <a:sym typeface="Helvetica Neue"/>
              </a:rPr>
              <a:t>Valacich</a:t>
            </a:r>
            <a:r>
              <a:rPr lang="en-US" sz="2800" dirty="0">
                <a:latin typeface="Times New Roman" panose="02020603050405020304" pitchFamily="18" charset="0"/>
                <a:cs typeface="Times New Roman" panose="02020603050405020304" pitchFamily="18" charset="0"/>
                <a:sym typeface="Helvetica Neue"/>
              </a:rPr>
              <a:t>, Prentice-Hall,</a:t>
            </a:r>
            <a:endParaRPr sz="2800" dirty="0">
              <a:latin typeface="Times New Roman" panose="02020603050405020304" pitchFamily="18" charset="0"/>
              <a:cs typeface="Times New Roman" panose="02020603050405020304" pitchFamily="18" charset="0"/>
              <a:sym typeface="Helvetica Neue"/>
            </a:endParaRPr>
          </a:p>
        </p:txBody>
      </p:sp>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3336" y="183729"/>
            <a:ext cx="8525813" cy="1046440"/>
          </a:xfrm>
        </p:spPr>
        <p:txBody>
          <a:bodyPr/>
          <a:lstStyle/>
          <a:p>
            <a:r>
              <a:rPr lang="en-US" sz="3200" spc="-5" dirty="0">
                <a:latin typeface="Times New Roman" panose="02020603050405020304" pitchFamily="18" charset="0"/>
                <a:cs typeface="Times New Roman" panose="02020603050405020304" pitchFamily="18" charset="0"/>
              </a:rPr>
              <a:t>WORK BREAKDOWN STRUCTURE (WBS)</a:t>
            </a:r>
            <a:br>
              <a:rPr lang="en-US" spc="-5" dirty="0">
                <a:latin typeface="Calibri"/>
                <a:cs typeface="Calibri"/>
              </a:rPr>
            </a:br>
            <a:endParaRPr lang="en-US" dirty="0"/>
          </a:p>
        </p:txBody>
      </p:sp>
      <p:sp>
        <p:nvSpPr>
          <p:cNvPr id="3" name="Text Placeholder 2"/>
          <p:cNvSpPr>
            <a:spLocks noGrp="1"/>
          </p:cNvSpPr>
          <p:nvPr>
            <p:ph type="body" idx="1"/>
          </p:nvPr>
        </p:nvSpPr>
        <p:spPr>
          <a:xfrm>
            <a:off x="424207" y="1463941"/>
            <a:ext cx="8191759" cy="4624343"/>
          </a:xfrm>
        </p:spPr>
        <p:txBody>
          <a:bodyPr/>
          <a:lstStyle/>
          <a:p>
            <a:pPr marL="241300" marR="66040" indent="-457200" algn="just">
              <a:lnSpc>
                <a:spcPct val="150000"/>
              </a:lnSpc>
              <a:spcBef>
                <a:spcPts val="480"/>
              </a:spcBef>
              <a:buSzPct val="100000"/>
              <a:buFont typeface="Arial" panose="020B0604020202020204" pitchFamily="34" charset="0"/>
              <a:buChar char="•"/>
              <a:tabLst>
                <a:tab pos="176530" algn="l"/>
              </a:tabLst>
            </a:pPr>
            <a:r>
              <a:rPr lang="en-US" spc="-5" dirty="0">
                <a:solidFill>
                  <a:schemeClr val="tx1"/>
                </a:solidFill>
                <a:latin typeface="Times New Roman" panose="02020603050405020304" pitchFamily="18" charset="0"/>
                <a:cs typeface="Times New Roman" panose="02020603050405020304" pitchFamily="18" charset="0"/>
              </a:rPr>
              <a:t>Dividing complex projects to simpler and manageable tasks is the process identified as WORK BREAKDOWN STRUCTURE (WBS).</a:t>
            </a:r>
          </a:p>
          <a:p>
            <a:pPr marL="241300" marR="66040" indent="-457200" algn="just">
              <a:lnSpc>
                <a:spcPct val="150000"/>
              </a:lnSpc>
              <a:spcBef>
                <a:spcPts val="480"/>
              </a:spcBef>
              <a:buSzPct val="100000"/>
              <a:buFont typeface="Arial" panose="020B0604020202020204" pitchFamily="34" charset="0"/>
              <a:buChar char="•"/>
              <a:tabLst>
                <a:tab pos="176530" algn="l"/>
              </a:tabLst>
            </a:pPr>
            <a:r>
              <a:rPr lang="en-US" spc="-5" dirty="0">
                <a:solidFill>
                  <a:schemeClr val="tx1"/>
                </a:solidFill>
                <a:latin typeface="Times New Roman" panose="02020603050405020304" pitchFamily="18" charset="0"/>
                <a:cs typeface="Times New Roman" panose="02020603050405020304" pitchFamily="18" charset="0"/>
              </a:rPr>
              <a:t>Usually, the project managers use this method for simplifying the  project execution. In WBS, much larger tasks are broken-down to  manageable chunks of work. These chunks can be easily supervised  and estimated.</a:t>
            </a:r>
          </a:p>
          <a:p>
            <a:pPr marL="241300" marR="66040" indent="-457200" algn="just">
              <a:lnSpc>
                <a:spcPct val="150000"/>
              </a:lnSpc>
              <a:spcBef>
                <a:spcPts val="480"/>
              </a:spcBef>
              <a:buSzPct val="100000"/>
              <a:buFont typeface="Arial" panose="020B0604020202020204" pitchFamily="34" charset="0"/>
              <a:buChar char="•"/>
              <a:tabLst>
                <a:tab pos="176530" algn="l"/>
              </a:tabLst>
            </a:pPr>
            <a:r>
              <a:rPr lang="en-US" spc="-5" dirty="0">
                <a:solidFill>
                  <a:schemeClr val="tx1"/>
                </a:solidFill>
                <a:latin typeface="Times New Roman" panose="02020603050405020304" pitchFamily="18" charset="0"/>
                <a:cs typeface="Times New Roman" panose="02020603050405020304" pitchFamily="18" charset="0"/>
              </a:rPr>
              <a:t>Further sub dividing can be said as Decomposition.</a:t>
            </a:r>
          </a:p>
        </p:txBody>
      </p:sp>
    </p:spTree>
    <p:extLst>
      <p:ext uri="{BB962C8B-B14F-4D97-AF65-F5344CB8AC3E}">
        <p14:creationId xmlns:p14="http://schemas.microsoft.com/office/powerpoint/2010/main" val="3613291613"/>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3336" y="183729"/>
            <a:ext cx="8525813" cy="1046440"/>
          </a:xfrm>
        </p:spPr>
        <p:txBody>
          <a:bodyPr/>
          <a:lstStyle/>
          <a:p>
            <a:r>
              <a:rPr lang="en-US" sz="3200" spc="-5" dirty="0">
                <a:latin typeface="Times New Roman" panose="02020603050405020304" pitchFamily="18" charset="0"/>
                <a:cs typeface="Times New Roman" panose="02020603050405020304" pitchFamily="18" charset="0"/>
              </a:rPr>
              <a:t>WORK BREAKDOWN STRUCTURE (WBS)</a:t>
            </a:r>
            <a:br>
              <a:rPr lang="en-US" spc="-5" dirty="0">
                <a:latin typeface="Calibri"/>
                <a:cs typeface="Calibri"/>
              </a:rPr>
            </a:br>
            <a:endParaRPr lang="en-US" dirty="0"/>
          </a:p>
        </p:txBody>
      </p:sp>
      <p:sp>
        <p:nvSpPr>
          <p:cNvPr id="3" name="Text Placeholder 2"/>
          <p:cNvSpPr>
            <a:spLocks noGrp="1"/>
          </p:cNvSpPr>
          <p:nvPr>
            <p:ph type="body" idx="1"/>
          </p:nvPr>
        </p:nvSpPr>
        <p:spPr>
          <a:xfrm>
            <a:off x="424207" y="1463941"/>
            <a:ext cx="8191759" cy="618118"/>
          </a:xfrm>
        </p:spPr>
        <p:txBody>
          <a:bodyPr/>
          <a:lstStyle/>
          <a:p>
            <a:pPr marL="241300" marR="66040" indent="-457200" algn="just">
              <a:lnSpc>
                <a:spcPct val="150000"/>
              </a:lnSpc>
              <a:spcBef>
                <a:spcPts val="480"/>
              </a:spcBef>
              <a:buSzPct val="100000"/>
              <a:buFont typeface="Arial" panose="020B0604020202020204" pitchFamily="34" charset="0"/>
              <a:buChar char="•"/>
              <a:tabLst>
                <a:tab pos="176530" algn="l"/>
              </a:tabLst>
            </a:pPr>
            <a:endParaRPr lang="en-US" spc="-5" dirty="0">
              <a:solidFill>
                <a:schemeClr val="tx1"/>
              </a:solidFill>
              <a:latin typeface="Times New Roman" panose="02020603050405020304" pitchFamily="18" charset="0"/>
              <a:cs typeface="Times New Roman" panose="02020603050405020304" pitchFamily="18" charset="0"/>
            </a:endParaRPr>
          </a:p>
        </p:txBody>
      </p:sp>
      <p:pic>
        <p:nvPicPr>
          <p:cNvPr id="4" name="object 3"/>
          <p:cNvPicPr/>
          <p:nvPr/>
        </p:nvPicPr>
        <p:blipFill>
          <a:blip r:embed="rId2" cstate="print"/>
          <a:stretch>
            <a:fillRect/>
          </a:stretch>
        </p:blipFill>
        <p:spPr>
          <a:xfrm>
            <a:off x="997898" y="1355609"/>
            <a:ext cx="6746748" cy="3512820"/>
          </a:xfrm>
          <a:prstGeom prst="rect">
            <a:avLst/>
          </a:prstGeom>
        </p:spPr>
      </p:pic>
    </p:spTree>
    <p:extLst>
      <p:ext uri="{BB962C8B-B14F-4D97-AF65-F5344CB8AC3E}">
        <p14:creationId xmlns:p14="http://schemas.microsoft.com/office/powerpoint/2010/main" val="2215632424"/>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9410" y="90152"/>
            <a:ext cx="8706117" cy="738664"/>
          </a:xfrm>
        </p:spPr>
        <p:txBody>
          <a:bodyPr/>
          <a:lstStyle/>
          <a:p>
            <a:pPr marL="228600" algn="just">
              <a:lnSpc>
                <a:spcPct val="150000"/>
              </a:lnSpc>
              <a:buSzPct val="100000"/>
            </a:pPr>
            <a:r>
              <a:rPr lang="en-US" sz="3200" b="0" spc="-80" dirty="0">
                <a:uFill>
                  <a:solidFill>
                    <a:srgbClr val="000000"/>
                  </a:solidFill>
                </a:uFill>
              </a:rPr>
              <a:t>S</a:t>
            </a:r>
            <a:r>
              <a:rPr lang="en-US" sz="3200" b="0" spc="-90" dirty="0">
                <a:uFill>
                  <a:solidFill>
                    <a:srgbClr val="000000"/>
                  </a:solidFill>
                </a:uFill>
              </a:rPr>
              <a:t>C</a:t>
            </a:r>
            <a:r>
              <a:rPr lang="en-US" sz="3200" b="0" spc="-110" dirty="0">
                <a:uFill>
                  <a:solidFill>
                    <a:srgbClr val="000000"/>
                  </a:solidFill>
                </a:uFill>
              </a:rPr>
              <a:t>H</a:t>
            </a:r>
            <a:r>
              <a:rPr lang="en-US" sz="3200" b="0" spc="-95" dirty="0">
                <a:uFill>
                  <a:solidFill>
                    <a:srgbClr val="000000"/>
                  </a:solidFill>
                </a:uFill>
              </a:rPr>
              <a:t>E</a:t>
            </a:r>
            <a:r>
              <a:rPr lang="en-US" sz="3200" b="0" spc="-100" dirty="0">
                <a:uFill>
                  <a:solidFill>
                    <a:srgbClr val="000000"/>
                  </a:solidFill>
                </a:uFill>
              </a:rPr>
              <a:t>D</a:t>
            </a:r>
            <a:r>
              <a:rPr lang="en-US" sz="3200" b="0" spc="-114" dirty="0">
                <a:uFill>
                  <a:solidFill>
                    <a:srgbClr val="000000"/>
                  </a:solidFill>
                </a:uFill>
              </a:rPr>
              <a:t>U</a:t>
            </a:r>
            <a:r>
              <a:rPr lang="en-US" sz="3200" b="0" spc="-85" dirty="0">
                <a:uFill>
                  <a:solidFill>
                    <a:srgbClr val="000000"/>
                  </a:solidFill>
                </a:uFill>
              </a:rPr>
              <a:t>LI</a:t>
            </a:r>
            <a:r>
              <a:rPr lang="en-US" sz="3200" b="0" spc="-114" dirty="0">
                <a:uFill>
                  <a:solidFill>
                    <a:srgbClr val="000000"/>
                  </a:solidFill>
                </a:uFill>
              </a:rPr>
              <a:t>N</a:t>
            </a:r>
            <a:r>
              <a:rPr lang="en-US" sz="3200" b="0" dirty="0">
                <a:uFill>
                  <a:solidFill>
                    <a:srgbClr val="000000"/>
                  </a:solidFill>
                </a:uFill>
              </a:rPr>
              <a:t>G</a:t>
            </a:r>
            <a:r>
              <a:rPr lang="en-US" sz="3200" b="0" spc="-225" dirty="0">
                <a:uFill>
                  <a:solidFill>
                    <a:srgbClr val="000000"/>
                  </a:solidFill>
                </a:uFill>
              </a:rPr>
              <a:t> T</a:t>
            </a:r>
            <a:r>
              <a:rPr lang="en-US" sz="3200" b="0" spc="-95" dirty="0">
                <a:uFill>
                  <a:solidFill>
                    <a:srgbClr val="000000"/>
                  </a:solidFill>
                </a:uFill>
              </a:rPr>
              <a:t>OO</a:t>
            </a:r>
            <a:r>
              <a:rPr lang="en-US" sz="3200" b="0" spc="-85" dirty="0">
                <a:uFill>
                  <a:solidFill>
                    <a:srgbClr val="000000"/>
                  </a:solidFill>
                </a:uFill>
              </a:rPr>
              <a:t>L</a:t>
            </a:r>
            <a:r>
              <a:rPr lang="en-US" sz="3200" b="0" dirty="0">
                <a:uFill>
                  <a:solidFill>
                    <a:srgbClr val="000000"/>
                  </a:solidFill>
                </a:uFill>
              </a:rPr>
              <a:t>S</a:t>
            </a:r>
            <a:r>
              <a:rPr lang="en-US" sz="3200" b="0" spc="-200" dirty="0">
                <a:uFill>
                  <a:solidFill>
                    <a:srgbClr val="000000"/>
                  </a:solidFill>
                </a:uFill>
              </a:rPr>
              <a:t> </a:t>
            </a:r>
            <a:r>
              <a:rPr lang="en-US" sz="3200" b="0" spc="-95" dirty="0">
                <a:uFill>
                  <a:solidFill>
                    <a:srgbClr val="000000"/>
                  </a:solidFill>
                </a:uFill>
              </a:rPr>
              <a:t>O</a:t>
            </a:r>
            <a:r>
              <a:rPr lang="en-US" sz="3200" b="0" dirty="0">
                <a:uFill>
                  <a:solidFill>
                    <a:srgbClr val="000000"/>
                  </a:solidFill>
                </a:uFill>
              </a:rPr>
              <a:t>R</a:t>
            </a:r>
            <a:r>
              <a:rPr lang="en-US" sz="3200" b="0" spc="-175" dirty="0">
                <a:uFill>
                  <a:solidFill>
                    <a:srgbClr val="000000"/>
                  </a:solidFill>
                </a:uFill>
              </a:rPr>
              <a:t> </a:t>
            </a:r>
            <a:r>
              <a:rPr lang="en-US" sz="3200" b="0" spc="-80" dirty="0">
                <a:uFill>
                  <a:solidFill>
                    <a:srgbClr val="000000"/>
                  </a:solidFill>
                </a:uFill>
              </a:rPr>
              <a:t>T</a:t>
            </a:r>
            <a:r>
              <a:rPr lang="en-US" sz="3200" b="0" spc="-130" dirty="0">
                <a:uFill>
                  <a:solidFill>
                    <a:srgbClr val="000000"/>
                  </a:solidFill>
                </a:uFill>
              </a:rPr>
              <a:t>E</a:t>
            </a:r>
            <a:r>
              <a:rPr lang="en-US" sz="3200" b="0" spc="-100" dirty="0">
                <a:uFill>
                  <a:solidFill>
                    <a:srgbClr val="000000"/>
                  </a:solidFill>
                </a:uFill>
              </a:rPr>
              <a:t>C</a:t>
            </a:r>
            <a:r>
              <a:rPr lang="en-US" sz="3200" b="0" spc="-120" dirty="0">
                <a:uFill>
                  <a:solidFill>
                    <a:srgbClr val="000000"/>
                  </a:solidFill>
                </a:uFill>
              </a:rPr>
              <a:t>H</a:t>
            </a:r>
            <a:r>
              <a:rPr lang="en-US" sz="3200" b="0" spc="-114" dirty="0">
                <a:uFill>
                  <a:solidFill>
                    <a:srgbClr val="000000"/>
                  </a:solidFill>
                </a:uFill>
              </a:rPr>
              <a:t>N</a:t>
            </a:r>
            <a:r>
              <a:rPr lang="en-US" sz="3200" b="0" spc="-70" dirty="0">
                <a:uFill>
                  <a:solidFill>
                    <a:srgbClr val="000000"/>
                  </a:solidFill>
                </a:uFill>
              </a:rPr>
              <a:t>I</a:t>
            </a:r>
            <a:r>
              <a:rPr lang="en-US" sz="3200" b="0" spc="-120" dirty="0">
                <a:uFill>
                  <a:solidFill>
                    <a:srgbClr val="000000"/>
                  </a:solidFill>
                </a:uFill>
              </a:rPr>
              <a:t>Q</a:t>
            </a:r>
            <a:r>
              <a:rPr lang="en-US" sz="3200" b="0" spc="-100" dirty="0">
                <a:uFill>
                  <a:solidFill>
                    <a:srgbClr val="000000"/>
                  </a:solidFill>
                </a:uFill>
              </a:rPr>
              <a:t>U</a:t>
            </a:r>
            <a:r>
              <a:rPr lang="en-US" sz="3200" b="0" spc="-140" dirty="0">
                <a:uFill>
                  <a:solidFill>
                    <a:srgbClr val="000000"/>
                  </a:solidFill>
                </a:uFill>
              </a:rPr>
              <a:t>E</a:t>
            </a:r>
            <a:r>
              <a:rPr lang="en-US" sz="3200" b="0" dirty="0">
                <a:uFill>
                  <a:solidFill>
                    <a:srgbClr val="000000"/>
                  </a:solidFill>
                </a:uFill>
              </a:rPr>
              <a:t>S</a:t>
            </a:r>
            <a:endParaRPr lang="en-US" sz="3200" b="0" dirty="0">
              <a:latin typeface="Times New Roman" panose="02020603050405020304" pitchFamily="18" charset="0"/>
              <a:cs typeface="Times New Roman" panose="02020603050405020304" pitchFamily="18" charset="0"/>
            </a:endParaRPr>
          </a:p>
        </p:txBody>
      </p:sp>
      <p:sp>
        <p:nvSpPr>
          <p:cNvPr id="3" name="Text Placeholder 2"/>
          <p:cNvSpPr>
            <a:spLocks noGrp="1"/>
          </p:cNvSpPr>
          <p:nvPr>
            <p:ph type="body" idx="1"/>
          </p:nvPr>
        </p:nvSpPr>
        <p:spPr>
          <a:xfrm>
            <a:off x="219410" y="1322273"/>
            <a:ext cx="8706117" cy="1544012"/>
          </a:xfrm>
        </p:spPr>
        <p:txBody>
          <a:bodyPr/>
          <a:lstStyle/>
          <a:p>
            <a:pPr marL="12700">
              <a:spcBef>
                <a:spcPts val="1165"/>
              </a:spcBef>
            </a:pPr>
            <a:r>
              <a:rPr lang="en-US" spc="-50" dirty="0">
                <a:latin typeface="Times New Roman" panose="02020603050405020304" pitchFamily="18" charset="0"/>
                <a:cs typeface="Times New Roman" panose="02020603050405020304" pitchFamily="18" charset="0"/>
              </a:rPr>
              <a:t>MOSTLY</a:t>
            </a:r>
            <a:r>
              <a:rPr lang="en-US" spc="10" dirty="0">
                <a:latin typeface="Times New Roman" panose="02020603050405020304" pitchFamily="18" charset="0"/>
                <a:cs typeface="Times New Roman" panose="02020603050405020304" pitchFamily="18" charset="0"/>
              </a:rPr>
              <a:t> </a:t>
            </a:r>
            <a:r>
              <a:rPr lang="en-US" spc="-40" dirty="0">
                <a:latin typeface="Times New Roman" panose="02020603050405020304" pitchFamily="18" charset="0"/>
                <a:cs typeface="Times New Roman" panose="02020603050405020304" pitchFamily="18" charset="0"/>
              </a:rPr>
              <a:t>COMMONLY</a:t>
            </a:r>
            <a:r>
              <a:rPr lang="en-US" spc="35" dirty="0">
                <a:latin typeface="Times New Roman" panose="02020603050405020304" pitchFamily="18" charset="0"/>
                <a:cs typeface="Times New Roman" panose="02020603050405020304" pitchFamily="18" charset="0"/>
              </a:rPr>
              <a:t> </a:t>
            </a:r>
            <a:r>
              <a:rPr lang="en-US" spc="-5" dirty="0">
                <a:latin typeface="Times New Roman" panose="02020603050405020304" pitchFamily="18" charset="0"/>
                <a:cs typeface="Times New Roman" panose="02020603050405020304" pitchFamily="18" charset="0"/>
              </a:rPr>
              <a:t>USED</a:t>
            </a:r>
            <a:r>
              <a:rPr lang="en-US" dirty="0">
                <a:latin typeface="Times New Roman" panose="02020603050405020304" pitchFamily="18" charset="0"/>
                <a:cs typeface="Times New Roman" panose="02020603050405020304" pitchFamily="18" charset="0"/>
              </a:rPr>
              <a:t> </a:t>
            </a:r>
            <a:r>
              <a:rPr lang="en-US" spc="-5" dirty="0">
                <a:latin typeface="Times New Roman" panose="02020603050405020304" pitchFamily="18" charset="0"/>
                <a:cs typeface="Times New Roman" panose="02020603050405020304" pitchFamily="18" charset="0"/>
              </a:rPr>
              <a:t>METHODS</a:t>
            </a:r>
            <a:r>
              <a:rPr lang="en-US" spc="15" dirty="0">
                <a:latin typeface="Times New Roman" panose="02020603050405020304" pitchFamily="18" charset="0"/>
                <a:cs typeface="Times New Roman" panose="02020603050405020304" pitchFamily="18" charset="0"/>
              </a:rPr>
              <a:t> </a:t>
            </a:r>
            <a:r>
              <a:rPr lang="en-US" spc="-5" dirty="0">
                <a:latin typeface="Times New Roman" panose="02020603050405020304" pitchFamily="18" charset="0"/>
                <a:cs typeface="Times New Roman" panose="02020603050405020304" pitchFamily="18" charset="0"/>
              </a:rPr>
              <a:t>ARE:</a:t>
            </a:r>
            <a:endParaRPr lang="en-US" dirty="0">
              <a:latin typeface="Times New Roman" panose="02020603050405020304" pitchFamily="18" charset="0"/>
              <a:cs typeface="Times New Roman" panose="02020603050405020304" pitchFamily="18" charset="0"/>
            </a:endParaRPr>
          </a:p>
          <a:p>
            <a:pPr marL="469265" indent="-457200">
              <a:spcBef>
                <a:spcPts val="1065"/>
              </a:spcBef>
              <a:buClr>
                <a:srgbClr val="E38312"/>
              </a:buClr>
              <a:buAutoNum type="arabicPeriod"/>
              <a:tabLst>
                <a:tab pos="469265" algn="l"/>
                <a:tab pos="469900" algn="l"/>
              </a:tabLst>
            </a:pPr>
            <a:r>
              <a:rPr lang="en-US" b="1" spc="-5" dirty="0">
                <a:latin typeface="Times New Roman" panose="02020603050405020304" pitchFamily="18" charset="0"/>
                <a:cs typeface="Times New Roman" panose="02020603050405020304" pitchFamily="18" charset="0"/>
              </a:rPr>
              <a:t>GANTT</a:t>
            </a:r>
            <a:r>
              <a:rPr lang="en-US" b="1" spc="10" dirty="0">
                <a:latin typeface="Times New Roman" panose="02020603050405020304" pitchFamily="18" charset="0"/>
                <a:cs typeface="Times New Roman" panose="02020603050405020304" pitchFamily="18" charset="0"/>
              </a:rPr>
              <a:t> </a:t>
            </a:r>
            <a:r>
              <a:rPr lang="en-US" b="1" spc="-15" dirty="0">
                <a:latin typeface="Times New Roman" panose="02020603050405020304" pitchFamily="18" charset="0"/>
                <a:cs typeface="Times New Roman" panose="02020603050405020304" pitchFamily="18" charset="0"/>
              </a:rPr>
              <a:t>CHART</a:t>
            </a:r>
            <a:endParaRPr lang="en-US" dirty="0">
              <a:latin typeface="Times New Roman" panose="02020603050405020304" pitchFamily="18" charset="0"/>
              <a:cs typeface="Times New Roman" panose="02020603050405020304" pitchFamily="18" charset="0"/>
            </a:endParaRPr>
          </a:p>
          <a:p>
            <a:pPr marL="469265" indent="-457200">
              <a:spcBef>
                <a:spcPts val="1070"/>
              </a:spcBef>
              <a:buClr>
                <a:srgbClr val="E38312"/>
              </a:buClr>
              <a:buAutoNum type="arabicPeriod"/>
              <a:tabLst>
                <a:tab pos="469265" algn="l"/>
                <a:tab pos="469900" algn="l"/>
              </a:tabLst>
            </a:pPr>
            <a:r>
              <a:rPr lang="en-US" b="1" spc="-15" dirty="0">
                <a:latin typeface="Times New Roman" panose="02020603050405020304" pitchFamily="18" charset="0"/>
                <a:cs typeface="Times New Roman" panose="02020603050405020304" pitchFamily="18" charset="0"/>
              </a:rPr>
              <a:t>NETWORK</a:t>
            </a:r>
            <a:r>
              <a:rPr lang="en-US" b="1" spc="10" dirty="0">
                <a:latin typeface="Times New Roman" panose="02020603050405020304" pitchFamily="18" charset="0"/>
                <a:cs typeface="Times New Roman" panose="02020603050405020304" pitchFamily="18" charset="0"/>
              </a:rPr>
              <a:t> </a:t>
            </a:r>
            <a:r>
              <a:rPr lang="en-US" b="1" spc="-20" dirty="0">
                <a:latin typeface="Times New Roman" panose="02020603050405020304" pitchFamily="18" charset="0"/>
                <a:cs typeface="Times New Roman" panose="02020603050405020304" pitchFamily="18" charset="0"/>
              </a:rPr>
              <a:t>DIAGRAMS(PERT/CPM)</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51702718"/>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9410" y="90152"/>
            <a:ext cx="8706117" cy="741008"/>
          </a:xfrm>
        </p:spPr>
        <p:txBody>
          <a:bodyPr/>
          <a:lstStyle/>
          <a:p>
            <a:pPr algn="ctr"/>
            <a:r>
              <a:rPr lang="en-US" dirty="0"/>
              <a:t>Gantt Chart</a:t>
            </a:r>
            <a:br>
              <a:rPr lang="en-US" dirty="0"/>
            </a:br>
            <a:endParaRPr lang="en-US" dirty="0"/>
          </a:p>
        </p:txBody>
      </p:sp>
      <p:sp>
        <p:nvSpPr>
          <p:cNvPr id="3" name="Text Placeholder 2"/>
          <p:cNvSpPr>
            <a:spLocks noGrp="1"/>
          </p:cNvSpPr>
          <p:nvPr>
            <p:ph type="body" idx="1"/>
          </p:nvPr>
        </p:nvSpPr>
        <p:spPr>
          <a:xfrm>
            <a:off x="219410" y="1322273"/>
            <a:ext cx="8706117" cy="3877985"/>
          </a:xfrm>
        </p:spPr>
        <p:txBody>
          <a:bodyPr/>
          <a:lstStyle/>
          <a:p>
            <a:pPr marL="571500" indent="-342900" algn="just">
              <a:lnSpc>
                <a:spcPct val="150000"/>
              </a:lnSpc>
              <a:buSzPct val="100000"/>
              <a:buFont typeface="Arial" panose="020B0604020202020204" pitchFamily="34" charset="0"/>
              <a:buChar char="•"/>
            </a:pPr>
            <a:r>
              <a:rPr lang="en-US" dirty="0">
                <a:solidFill>
                  <a:schemeClr val="tx1"/>
                </a:solidFill>
                <a:latin typeface="Times New Roman" panose="02020603050405020304" pitchFamily="18" charset="0"/>
                <a:cs typeface="Times New Roman" panose="02020603050405020304" pitchFamily="18" charset="0"/>
              </a:rPr>
              <a:t>A Gantt chart, commonly used in project management, is one of the most popular and useful ways of showing activities (tasks or events) displayed against time. </a:t>
            </a:r>
          </a:p>
          <a:p>
            <a:pPr marL="571500" indent="-342900" algn="just">
              <a:lnSpc>
                <a:spcPct val="150000"/>
              </a:lnSpc>
              <a:buSzPct val="100000"/>
              <a:buFont typeface="Arial" panose="020B0604020202020204" pitchFamily="34" charset="0"/>
              <a:buChar char="•"/>
            </a:pPr>
            <a:r>
              <a:rPr lang="en-US" dirty="0">
                <a:solidFill>
                  <a:schemeClr val="tx1"/>
                </a:solidFill>
                <a:latin typeface="Times New Roman" panose="02020603050405020304" pitchFamily="18" charset="0"/>
                <a:cs typeface="Times New Roman" panose="02020603050405020304" pitchFamily="18" charset="0"/>
              </a:rPr>
              <a:t>On the left of the chart is a list of the activities and along the top is a suitable time scale. Each activity is represented by a bar; the position and length of the bar reflects the start date, duration and end date of the activity.</a:t>
            </a:r>
          </a:p>
        </p:txBody>
      </p:sp>
    </p:spTree>
    <p:extLst>
      <p:ext uri="{BB962C8B-B14F-4D97-AF65-F5344CB8AC3E}">
        <p14:creationId xmlns:p14="http://schemas.microsoft.com/office/powerpoint/2010/main" val="1759850901"/>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9410" y="90152"/>
            <a:ext cx="8706117" cy="741008"/>
          </a:xfrm>
        </p:spPr>
        <p:txBody>
          <a:bodyPr/>
          <a:lstStyle/>
          <a:p>
            <a:pPr algn="ctr"/>
            <a:r>
              <a:rPr lang="en-US" dirty="0"/>
              <a:t>Gantt Chart</a:t>
            </a:r>
            <a:br>
              <a:rPr lang="en-US" dirty="0"/>
            </a:br>
            <a:endParaRPr lang="en-US" dirty="0"/>
          </a:p>
        </p:txBody>
      </p:sp>
      <p:sp>
        <p:nvSpPr>
          <p:cNvPr id="3" name="Text Placeholder 2"/>
          <p:cNvSpPr>
            <a:spLocks noGrp="1"/>
          </p:cNvSpPr>
          <p:nvPr>
            <p:ph type="body" idx="1"/>
          </p:nvPr>
        </p:nvSpPr>
        <p:spPr>
          <a:xfrm>
            <a:off x="219410" y="831160"/>
            <a:ext cx="8706117" cy="4570482"/>
          </a:xfrm>
        </p:spPr>
        <p:txBody>
          <a:bodyPr/>
          <a:lstStyle/>
          <a:p>
            <a:pPr marL="571500" indent="-342900" algn="just">
              <a:lnSpc>
                <a:spcPct val="150000"/>
              </a:lnSpc>
              <a:buSzPct val="100000"/>
              <a:buFont typeface="Arial" panose="020B0604020202020204" pitchFamily="34" charset="0"/>
              <a:buChar char="•"/>
            </a:pPr>
            <a:r>
              <a:rPr lang="en-US" dirty="0">
                <a:solidFill>
                  <a:schemeClr val="tx1"/>
                </a:solidFill>
                <a:latin typeface="Times New Roman" panose="02020603050405020304" pitchFamily="18" charset="0"/>
                <a:cs typeface="Times New Roman" panose="02020603050405020304" pitchFamily="18" charset="0"/>
              </a:rPr>
              <a:t>Gantt charts are used as a tool to monitor and control the project progress.  Developed in 1918 by H.L. Gantt</a:t>
            </a:r>
          </a:p>
          <a:p>
            <a:pPr marL="571500" indent="-342900" algn="just">
              <a:lnSpc>
                <a:spcPct val="150000"/>
              </a:lnSpc>
              <a:buSzPct val="100000"/>
              <a:buFont typeface="Arial" panose="020B0604020202020204" pitchFamily="34" charset="0"/>
              <a:buChar char="•"/>
            </a:pPr>
            <a:r>
              <a:rPr lang="en-US" dirty="0">
                <a:solidFill>
                  <a:schemeClr val="tx1"/>
                </a:solidFill>
                <a:latin typeface="Times New Roman" panose="02020603050405020304" pitchFamily="18" charset="0"/>
                <a:cs typeface="Times New Roman" panose="02020603050405020304" pitchFamily="18" charset="0"/>
              </a:rPr>
              <a:t>A Gantt chart is a graphical presentation that displays activities as follows:</a:t>
            </a:r>
          </a:p>
          <a:p>
            <a:pPr marL="1028700" lvl="1" indent="-342900" algn="just">
              <a:lnSpc>
                <a:spcPct val="150000"/>
              </a:lnSpc>
              <a:buSzPct val="100000"/>
              <a:buFont typeface="Arial" panose="020B0604020202020204" pitchFamily="34" charset="0"/>
              <a:buChar char="•"/>
              <a:tabLst>
                <a:tab pos="305435" algn="l"/>
                <a:tab pos="5651500" algn="l"/>
              </a:tabLst>
            </a:pPr>
            <a:r>
              <a:rPr lang="en-US" dirty="0">
                <a:solidFill>
                  <a:schemeClr val="tx1"/>
                </a:solidFill>
                <a:latin typeface="Times New Roman" panose="02020603050405020304" pitchFamily="18" charset="0"/>
                <a:cs typeface="Times New Roman" panose="02020603050405020304" pitchFamily="18" charset="0"/>
              </a:rPr>
              <a:t>Time is measured on the horizontal axis. A horizontal bar is drawn proportionately to an  activity’ s expected completion time.</a:t>
            </a:r>
          </a:p>
          <a:p>
            <a:pPr marL="1028700" lvl="1" indent="-342900" algn="just">
              <a:lnSpc>
                <a:spcPct val="150000"/>
              </a:lnSpc>
              <a:buSzPct val="100000"/>
              <a:buFont typeface="Arial" panose="020B0604020202020204" pitchFamily="34" charset="0"/>
              <a:buChar char="•"/>
              <a:tabLst>
                <a:tab pos="305435" algn="l"/>
              </a:tabLst>
            </a:pPr>
            <a:r>
              <a:rPr lang="en-US" dirty="0">
                <a:solidFill>
                  <a:schemeClr val="tx1"/>
                </a:solidFill>
                <a:latin typeface="Times New Roman" panose="02020603050405020304" pitchFamily="18" charset="0"/>
                <a:cs typeface="Times New Roman" panose="02020603050405020304" pitchFamily="18" charset="0"/>
              </a:rPr>
              <a:t>Each activity is listed on the vertical axis.</a:t>
            </a:r>
          </a:p>
          <a:p>
            <a:pPr marL="571500" indent="-342900" algn="just">
              <a:lnSpc>
                <a:spcPct val="150000"/>
              </a:lnSpc>
              <a:buSzPct val="100000"/>
              <a:buFont typeface="Arial" panose="020B0604020202020204" pitchFamily="34" charset="0"/>
              <a:buChar char="•"/>
              <a:tabLst>
                <a:tab pos="4556125" algn="l"/>
              </a:tabLst>
            </a:pPr>
            <a:r>
              <a:rPr lang="en-US" dirty="0">
                <a:solidFill>
                  <a:schemeClr val="tx1"/>
                </a:solidFill>
                <a:latin typeface="Times New Roman" panose="02020603050405020304" pitchFamily="18" charset="0"/>
                <a:cs typeface="Times New Roman" panose="02020603050405020304" pitchFamily="18" charset="0"/>
              </a:rPr>
              <a:t>In an earliest time Gantt chart each bar begins and ends at the earliest  start finish the activity can take place.</a:t>
            </a:r>
          </a:p>
        </p:txBody>
      </p:sp>
    </p:spTree>
    <p:extLst>
      <p:ext uri="{BB962C8B-B14F-4D97-AF65-F5344CB8AC3E}">
        <p14:creationId xmlns:p14="http://schemas.microsoft.com/office/powerpoint/2010/main" val="613045548"/>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9410" y="90152"/>
            <a:ext cx="8706117" cy="553998"/>
          </a:xfrm>
        </p:spPr>
        <p:txBody>
          <a:bodyPr/>
          <a:lstStyle/>
          <a:p>
            <a:pPr algn="ctr"/>
            <a:r>
              <a:rPr lang="en-US" spc="-90" dirty="0">
                <a:uFill>
                  <a:solidFill>
                    <a:srgbClr val="000000"/>
                  </a:solidFill>
                </a:uFill>
              </a:rPr>
              <a:t>AP</a:t>
            </a:r>
            <a:r>
              <a:rPr lang="en-US" spc="-100" dirty="0">
                <a:uFill>
                  <a:solidFill>
                    <a:srgbClr val="000000"/>
                  </a:solidFill>
                </a:uFill>
              </a:rPr>
              <a:t>P</a:t>
            </a:r>
            <a:r>
              <a:rPr lang="en-US" spc="-85" dirty="0">
                <a:uFill>
                  <a:solidFill>
                    <a:srgbClr val="000000"/>
                  </a:solidFill>
                </a:uFill>
              </a:rPr>
              <a:t>LI</a:t>
            </a:r>
            <a:r>
              <a:rPr lang="en-US" spc="-100" dirty="0">
                <a:uFill>
                  <a:solidFill>
                    <a:srgbClr val="000000"/>
                  </a:solidFill>
                </a:uFill>
              </a:rPr>
              <a:t>C</a:t>
            </a:r>
            <a:r>
              <a:rPr lang="en-US" spc="-475" dirty="0">
                <a:uFill>
                  <a:solidFill>
                    <a:srgbClr val="000000"/>
                  </a:solidFill>
                </a:uFill>
              </a:rPr>
              <a:t>A</a:t>
            </a:r>
            <a:r>
              <a:rPr lang="en-US" spc="-105" dirty="0">
                <a:uFill>
                  <a:solidFill>
                    <a:srgbClr val="000000"/>
                  </a:solidFill>
                </a:uFill>
              </a:rPr>
              <a:t>T</a:t>
            </a:r>
            <a:r>
              <a:rPr lang="en-US" spc="-70" dirty="0">
                <a:uFill>
                  <a:solidFill>
                    <a:srgbClr val="000000"/>
                  </a:solidFill>
                </a:uFill>
              </a:rPr>
              <a:t>I</a:t>
            </a:r>
            <a:r>
              <a:rPr lang="en-US" spc="-110" dirty="0">
                <a:uFill>
                  <a:solidFill>
                    <a:srgbClr val="000000"/>
                  </a:solidFill>
                </a:uFill>
              </a:rPr>
              <a:t>O</a:t>
            </a:r>
            <a:r>
              <a:rPr lang="en-US" dirty="0">
                <a:uFill>
                  <a:solidFill>
                    <a:srgbClr val="000000"/>
                  </a:solidFill>
                </a:uFill>
              </a:rPr>
              <a:t>N</a:t>
            </a:r>
            <a:r>
              <a:rPr lang="en-US" spc="-229" dirty="0">
                <a:uFill>
                  <a:solidFill>
                    <a:srgbClr val="000000"/>
                  </a:solidFill>
                </a:uFill>
              </a:rPr>
              <a:t> </a:t>
            </a:r>
            <a:r>
              <a:rPr lang="en-US" spc="-95" dirty="0">
                <a:uFill>
                  <a:solidFill>
                    <a:srgbClr val="000000"/>
                  </a:solidFill>
                </a:uFill>
              </a:rPr>
              <a:t>O</a:t>
            </a:r>
            <a:r>
              <a:rPr lang="en-US" dirty="0">
                <a:uFill>
                  <a:solidFill>
                    <a:srgbClr val="000000"/>
                  </a:solidFill>
                </a:uFill>
              </a:rPr>
              <a:t>F</a:t>
            </a:r>
            <a:r>
              <a:rPr lang="en-US" spc="-175" dirty="0">
                <a:uFill>
                  <a:solidFill>
                    <a:srgbClr val="000000"/>
                  </a:solidFill>
                </a:uFill>
              </a:rPr>
              <a:t> </a:t>
            </a:r>
            <a:r>
              <a:rPr lang="en-US" spc="-85" dirty="0">
                <a:uFill>
                  <a:solidFill>
                    <a:srgbClr val="000000"/>
                  </a:solidFill>
                </a:uFill>
              </a:rPr>
              <a:t>G</a:t>
            </a:r>
            <a:r>
              <a:rPr lang="en-US" spc="-105" dirty="0">
                <a:uFill>
                  <a:solidFill>
                    <a:srgbClr val="000000"/>
                  </a:solidFill>
                </a:uFill>
              </a:rPr>
              <a:t>A</a:t>
            </a:r>
            <a:r>
              <a:rPr lang="en-US" spc="-114" dirty="0">
                <a:uFill>
                  <a:solidFill>
                    <a:srgbClr val="000000"/>
                  </a:solidFill>
                </a:uFill>
              </a:rPr>
              <a:t>N</a:t>
            </a:r>
            <a:r>
              <a:rPr lang="en-US" spc="-35" dirty="0">
                <a:uFill>
                  <a:solidFill>
                    <a:srgbClr val="000000"/>
                  </a:solidFill>
                </a:uFill>
              </a:rPr>
              <a:t>T</a:t>
            </a:r>
            <a:r>
              <a:rPr lang="en-US" dirty="0">
                <a:uFill>
                  <a:solidFill>
                    <a:srgbClr val="000000"/>
                  </a:solidFill>
                </a:uFill>
              </a:rPr>
              <a:t>T</a:t>
            </a:r>
            <a:r>
              <a:rPr lang="en-US" spc="-204" dirty="0">
                <a:uFill>
                  <a:solidFill>
                    <a:srgbClr val="000000"/>
                  </a:solidFill>
                </a:uFill>
              </a:rPr>
              <a:t> </a:t>
            </a:r>
            <a:r>
              <a:rPr lang="en-US" spc="-90" dirty="0">
                <a:uFill>
                  <a:solidFill>
                    <a:srgbClr val="000000"/>
                  </a:solidFill>
                </a:uFill>
              </a:rPr>
              <a:t>C</a:t>
            </a:r>
            <a:r>
              <a:rPr lang="en-US" spc="-95" dirty="0">
                <a:uFill>
                  <a:solidFill>
                    <a:srgbClr val="000000"/>
                  </a:solidFill>
                </a:uFill>
              </a:rPr>
              <a:t>H</a:t>
            </a:r>
            <a:r>
              <a:rPr lang="en-US" spc="-90" dirty="0">
                <a:uFill>
                  <a:solidFill>
                    <a:srgbClr val="000000"/>
                  </a:solidFill>
                </a:uFill>
              </a:rPr>
              <a:t>A</a:t>
            </a:r>
            <a:r>
              <a:rPr lang="en-US" spc="-150" dirty="0">
                <a:uFill>
                  <a:solidFill>
                    <a:srgbClr val="000000"/>
                  </a:solidFill>
                </a:uFill>
              </a:rPr>
              <a:t>R</a:t>
            </a:r>
            <a:r>
              <a:rPr lang="en-US" dirty="0">
                <a:uFill>
                  <a:solidFill>
                    <a:srgbClr val="000000"/>
                  </a:solidFill>
                </a:uFill>
              </a:rPr>
              <a:t>T</a:t>
            </a:r>
            <a:endParaRPr lang="en-US" dirty="0"/>
          </a:p>
        </p:txBody>
      </p:sp>
      <p:sp>
        <p:nvSpPr>
          <p:cNvPr id="3" name="Text Placeholder 2"/>
          <p:cNvSpPr>
            <a:spLocks noGrp="1"/>
          </p:cNvSpPr>
          <p:nvPr>
            <p:ph type="body" idx="1"/>
          </p:nvPr>
        </p:nvSpPr>
        <p:spPr>
          <a:xfrm>
            <a:off x="219410" y="831160"/>
            <a:ext cx="8706117" cy="3323987"/>
          </a:xfrm>
        </p:spPr>
        <p:txBody>
          <a:bodyPr/>
          <a:lstStyle/>
          <a:p>
            <a:pPr marL="571500" indent="-342900" algn="just">
              <a:lnSpc>
                <a:spcPct val="150000"/>
              </a:lnSpc>
              <a:buSzPct val="100000"/>
              <a:buFont typeface="Arial" panose="020B0604020202020204" pitchFamily="34" charset="0"/>
              <a:buChar char="•"/>
              <a:tabLst>
                <a:tab pos="4556125" algn="l"/>
              </a:tabLst>
            </a:pPr>
            <a:r>
              <a:rPr lang="en-US" dirty="0">
                <a:solidFill>
                  <a:schemeClr val="tx1"/>
                </a:solidFill>
                <a:latin typeface="Times New Roman" panose="02020603050405020304" pitchFamily="18" charset="0"/>
                <a:cs typeface="Times New Roman" panose="02020603050405020304" pitchFamily="18" charset="0"/>
              </a:rPr>
              <a:t>Gantt chart can be used as a visual aid for tracking the progress of project  activities.</a:t>
            </a:r>
          </a:p>
          <a:p>
            <a:pPr marL="571500" indent="-342900" algn="just">
              <a:lnSpc>
                <a:spcPct val="150000"/>
              </a:lnSpc>
              <a:buSzPct val="100000"/>
              <a:buFont typeface="Arial" panose="020B0604020202020204" pitchFamily="34" charset="0"/>
              <a:buChar char="•"/>
              <a:tabLst>
                <a:tab pos="4556125" algn="l"/>
              </a:tabLst>
            </a:pPr>
            <a:r>
              <a:rPr lang="en-US" dirty="0">
                <a:solidFill>
                  <a:schemeClr val="tx1"/>
                </a:solidFill>
                <a:latin typeface="Times New Roman" panose="02020603050405020304" pitchFamily="18" charset="0"/>
                <a:cs typeface="Times New Roman" panose="02020603050405020304" pitchFamily="18" charset="0"/>
              </a:rPr>
              <a:t>Appropriate percentage of a bar is shaded to document the completed work.</a:t>
            </a:r>
          </a:p>
          <a:p>
            <a:pPr marL="571500" indent="-342900" algn="just">
              <a:lnSpc>
                <a:spcPct val="150000"/>
              </a:lnSpc>
              <a:buSzPct val="100000"/>
              <a:buFont typeface="Arial" panose="020B0604020202020204" pitchFamily="34" charset="0"/>
              <a:buChar char="•"/>
              <a:tabLst>
                <a:tab pos="4556125" algn="l"/>
              </a:tabLst>
            </a:pPr>
            <a:r>
              <a:rPr lang="en-US" dirty="0">
                <a:solidFill>
                  <a:schemeClr val="tx1"/>
                </a:solidFill>
                <a:latin typeface="Times New Roman" panose="02020603050405020304" pitchFamily="18" charset="0"/>
                <a:cs typeface="Times New Roman" panose="02020603050405020304" pitchFamily="18" charset="0"/>
              </a:rPr>
              <a:t>The manager can easily see if the project is progressing on schedule (with  respect to the earliest possible completion times).</a:t>
            </a:r>
          </a:p>
        </p:txBody>
      </p:sp>
    </p:spTree>
    <p:extLst>
      <p:ext uri="{BB962C8B-B14F-4D97-AF65-F5344CB8AC3E}">
        <p14:creationId xmlns:p14="http://schemas.microsoft.com/office/powerpoint/2010/main" val="4130153784"/>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9410" y="90152"/>
            <a:ext cx="8706117" cy="1107996"/>
          </a:xfrm>
        </p:spPr>
        <p:txBody>
          <a:bodyPr/>
          <a:lstStyle/>
          <a:p>
            <a:pPr algn="ctr"/>
            <a:r>
              <a:rPr lang="en-US" dirty="0"/>
              <a:t>Advantages and disadvantages of  </a:t>
            </a:r>
            <a:r>
              <a:rPr lang="en-US" dirty="0" err="1"/>
              <a:t>gantt</a:t>
            </a:r>
            <a:r>
              <a:rPr lang="en-US" dirty="0"/>
              <a:t> chart</a:t>
            </a:r>
          </a:p>
        </p:txBody>
      </p:sp>
      <p:sp>
        <p:nvSpPr>
          <p:cNvPr id="3" name="Text Placeholder 2"/>
          <p:cNvSpPr>
            <a:spLocks noGrp="1"/>
          </p:cNvSpPr>
          <p:nvPr>
            <p:ph type="body" idx="1"/>
          </p:nvPr>
        </p:nvSpPr>
        <p:spPr>
          <a:xfrm>
            <a:off x="219410" y="831160"/>
            <a:ext cx="8706117" cy="4464812"/>
          </a:xfrm>
        </p:spPr>
        <p:txBody>
          <a:bodyPr/>
          <a:lstStyle/>
          <a:p>
            <a:pPr marL="12700">
              <a:spcBef>
                <a:spcPts val="95"/>
              </a:spcBef>
            </a:pPr>
            <a:r>
              <a:rPr lang="en-US" b="1" u="heavy" spc="-15" dirty="0">
                <a:solidFill>
                  <a:srgbClr val="FF0000"/>
                </a:solidFill>
                <a:uFill>
                  <a:solidFill>
                    <a:srgbClr val="000000"/>
                  </a:solidFill>
                </a:uFill>
                <a:latin typeface="Calibri"/>
                <a:cs typeface="Calibri"/>
              </a:rPr>
              <a:t>Advantages</a:t>
            </a:r>
            <a:r>
              <a:rPr lang="en-US" b="1" spc="-15" dirty="0">
                <a:solidFill>
                  <a:srgbClr val="FF0000"/>
                </a:solidFill>
                <a:latin typeface="Calibri"/>
                <a:cs typeface="Calibri"/>
              </a:rPr>
              <a:t>.</a:t>
            </a:r>
            <a:endParaRPr lang="en-US" b="1" dirty="0">
              <a:solidFill>
                <a:srgbClr val="FF0000"/>
              </a:solidFill>
              <a:latin typeface="Calibri"/>
              <a:cs typeface="Calibri"/>
            </a:endParaRPr>
          </a:p>
          <a:p>
            <a:pPr marL="464185" indent="-342900">
              <a:spcBef>
                <a:spcPts val="75"/>
              </a:spcBef>
              <a:buClr>
                <a:srgbClr val="E38312"/>
              </a:buClr>
              <a:buFont typeface="Arial" panose="020B0604020202020204" pitchFamily="34" charset="0"/>
              <a:buChar char="•"/>
              <a:tabLst>
                <a:tab pos="305435" algn="l"/>
              </a:tabLst>
            </a:pPr>
            <a:r>
              <a:rPr lang="en-US" spc="-30" dirty="0">
                <a:latin typeface="Calibri"/>
                <a:cs typeface="Calibri"/>
              </a:rPr>
              <a:t>Easy</a:t>
            </a:r>
            <a:r>
              <a:rPr lang="en-US" spc="-15" dirty="0">
                <a:latin typeface="Calibri"/>
                <a:cs typeface="Calibri"/>
              </a:rPr>
              <a:t> </a:t>
            </a:r>
            <a:r>
              <a:rPr lang="en-US" spc="-20" dirty="0">
                <a:latin typeface="Calibri"/>
                <a:cs typeface="Calibri"/>
              </a:rPr>
              <a:t>to</a:t>
            </a:r>
            <a:r>
              <a:rPr lang="en-US" spc="-15" dirty="0">
                <a:latin typeface="Calibri"/>
                <a:cs typeface="Calibri"/>
              </a:rPr>
              <a:t> </a:t>
            </a:r>
            <a:r>
              <a:rPr lang="en-US" b="1" spc="-10" dirty="0">
                <a:latin typeface="Calibri"/>
                <a:cs typeface="Calibri"/>
              </a:rPr>
              <a:t>construct</a:t>
            </a:r>
            <a:endParaRPr lang="en-US" dirty="0">
              <a:latin typeface="Calibri"/>
              <a:cs typeface="Calibri"/>
            </a:endParaRPr>
          </a:p>
          <a:p>
            <a:pPr marL="464185" indent="-342900">
              <a:spcBef>
                <a:spcPts val="265"/>
              </a:spcBef>
              <a:buClr>
                <a:srgbClr val="E38312"/>
              </a:buClr>
              <a:buFont typeface="Arial" panose="020B0604020202020204" pitchFamily="34" charset="0"/>
              <a:buChar char="•"/>
              <a:tabLst>
                <a:tab pos="305435" algn="l"/>
              </a:tabLst>
            </a:pPr>
            <a:r>
              <a:rPr lang="en-US" spc="-10" dirty="0">
                <a:latin typeface="Calibri"/>
                <a:cs typeface="Calibri"/>
              </a:rPr>
              <a:t>Gives</a:t>
            </a:r>
            <a:r>
              <a:rPr lang="en-US" spc="-15" dirty="0">
                <a:latin typeface="Calibri"/>
                <a:cs typeface="Calibri"/>
              </a:rPr>
              <a:t> </a:t>
            </a:r>
            <a:r>
              <a:rPr lang="en-US" spc="-10" dirty="0">
                <a:latin typeface="Calibri"/>
                <a:cs typeface="Calibri"/>
              </a:rPr>
              <a:t>earliest</a:t>
            </a:r>
            <a:r>
              <a:rPr lang="en-US" spc="-5" dirty="0">
                <a:latin typeface="Calibri"/>
                <a:cs typeface="Calibri"/>
              </a:rPr>
              <a:t> </a:t>
            </a:r>
            <a:r>
              <a:rPr lang="en-US" b="1" spc="-10" dirty="0">
                <a:latin typeface="Calibri"/>
                <a:cs typeface="Calibri"/>
              </a:rPr>
              <a:t>completion </a:t>
            </a:r>
            <a:r>
              <a:rPr lang="en-US" b="1" spc="-15" dirty="0">
                <a:latin typeface="Calibri"/>
                <a:cs typeface="Calibri"/>
              </a:rPr>
              <a:t>date.</a:t>
            </a:r>
            <a:endParaRPr lang="en-US" dirty="0">
              <a:latin typeface="Calibri"/>
              <a:cs typeface="Calibri"/>
            </a:endParaRPr>
          </a:p>
          <a:p>
            <a:pPr marL="464185" indent="-342900">
              <a:spcBef>
                <a:spcPts val="265"/>
              </a:spcBef>
              <a:buClr>
                <a:srgbClr val="E38312"/>
              </a:buClr>
              <a:buFont typeface="Arial" panose="020B0604020202020204" pitchFamily="34" charset="0"/>
              <a:buChar char="•"/>
              <a:tabLst>
                <a:tab pos="305435" algn="l"/>
                <a:tab pos="7552690" algn="l"/>
              </a:tabLst>
            </a:pPr>
            <a:r>
              <a:rPr lang="en-US" spc="-15" dirty="0">
                <a:latin typeface="Calibri"/>
                <a:cs typeface="Calibri"/>
              </a:rPr>
              <a:t>Provides</a:t>
            </a:r>
            <a:r>
              <a:rPr lang="en-US" spc="35" dirty="0">
                <a:latin typeface="Calibri"/>
                <a:cs typeface="Calibri"/>
              </a:rPr>
              <a:t> </a:t>
            </a:r>
            <a:r>
              <a:rPr lang="en-US" spc="-5" dirty="0">
                <a:latin typeface="Calibri"/>
                <a:cs typeface="Calibri"/>
              </a:rPr>
              <a:t>a</a:t>
            </a:r>
            <a:r>
              <a:rPr lang="en-US" spc="10" dirty="0">
                <a:latin typeface="Calibri"/>
                <a:cs typeface="Calibri"/>
              </a:rPr>
              <a:t> </a:t>
            </a:r>
            <a:r>
              <a:rPr lang="en-US" spc="-10" dirty="0">
                <a:latin typeface="Calibri"/>
                <a:cs typeface="Calibri"/>
              </a:rPr>
              <a:t>schedule</a:t>
            </a:r>
            <a:r>
              <a:rPr lang="en-US" spc="40" dirty="0">
                <a:latin typeface="Calibri"/>
                <a:cs typeface="Calibri"/>
              </a:rPr>
              <a:t> </a:t>
            </a:r>
            <a:r>
              <a:rPr lang="en-US" spc="-5" dirty="0">
                <a:latin typeface="Calibri"/>
                <a:cs typeface="Calibri"/>
              </a:rPr>
              <a:t>of</a:t>
            </a:r>
            <a:r>
              <a:rPr lang="en-US" spc="25" dirty="0">
                <a:latin typeface="Calibri"/>
                <a:cs typeface="Calibri"/>
              </a:rPr>
              <a:t> </a:t>
            </a:r>
            <a:r>
              <a:rPr lang="en-US" b="1" spc="-10" dirty="0">
                <a:latin typeface="Calibri"/>
                <a:cs typeface="Calibri"/>
              </a:rPr>
              <a:t>earliest</a:t>
            </a:r>
            <a:r>
              <a:rPr lang="en-US" b="1" spc="65" dirty="0">
                <a:latin typeface="Calibri"/>
                <a:cs typeface="Calibri"/>
              </a:rPr>
              <a:t> </a:t>
            </a:r>
            <a:r>
              <a:rPr lang="en-US" b="1" spc="-5" dirty="0">
                <a:latin typeface="Calibri"/>
                <a:cs typeface="Calibri"/>
              </a:rPr>
              <a:t>possible</a:t>
            </a:r>
            <a:r>
              <a:rPr lang="en-US" b="1" spc="15" dirty="0">
                <a:latin typeface="Calibri"/>
                <a:cs typeface="Calibri"/>
              </a:rPr>
              <a:t> </a:t>
            </a:r>
            <a:r>
              <a:rPr lang="en-US" b="1" spc="-15" dirty="0">
                <a:latin typeface="Calibri"/>
                <a:cs typeface="Calibri"/>
              </a:rPr>
              <a:t>start </a:t>
            </a:r>
            <a:r>
              <a:rPr lang="en-US" spc="-5" dirty="0">
                <a:latin typeface="Calibri"/>
                <a:cs typeface="Calibri"/>
              </a:rPr>
              <a:t>and </a:t>
            </a:r>
            <a:r>
              <a:rPr lang="en-US" b="1" spc="-10" dirty="0">
                <a:latin typeface="Calibri"/>
                <a:cs typeface="Calibri"/>
              </a:rPr>
              <a:t>finish</a:t>
            </a:r>
            <a:r>
              <a:rPr lang="en-US" b="1" spc="5" dirty="0">
                <a:latin typeface="Calibri"/>
                <a:cs typeface="Calibri"/>
              </a:rPr>
              <a:t> </a:t>
            </a:r>
            <a:r>
              <a:rPr lang="en-US" b="1" spc="-5" dirty="0">
                <a:latin typeface="Calibri"/>
                <a:cs typeface="Calibri"/>
              </a:rPr>
              <a:t>times </a:t>
            </a:r>
            <a:r>
              <a:rPr lang="en-US" spc="-5" dirty="0">
                <a:latin typeface="Calibri"/>
                <a:cs typeface="Calibri"/>
              </a:rPr>
              <a:t>of</a:t>
            </a:r>
            <a:r>
              <a:rPr lang="en-US" spc="-15" dirty="0">
                <a:latin typeface="Calibri"/>
                <a:cs typeface="Calibri"/>
              </a:rPr>
              <a:t> </a:t>
            </a:r>
            <a:r>
              <a:rPr lang="en-US" spc="-5" dirty="0">
                <a:latin typeface="Calibri"/>
                <a:cs typeface="Calibri"/>
              </a:rPr>
              <a:t>activities.</a:t>
            </a:r>
            <a:endParaRPr lang="en-US" dirty="0">
              <a:latin typeface="Calibri"/>
              <a:cs typeface="Calibri"/>
            </a:endParaRPr>
          </a:p>
          <a:p>
            <a:pPr>
              <a:spcBef>
                <a:spcPts val="10"/>
              </a:spcBef>
              <a:buClr>
                <a:srgbClr val="E38312"/>
              </a:buClr>
              <a:buFont typeface="Calibri"/>
              <a:buChar char="◦"/>
            </a:pPr>
            <a:endParaRPr lang="en-US" sz="3200" dirty="0">
              <a:latin typeface="Calibri"/>
              <a:cs typeface="Calibri"/>
            </a:endParaRPr>
          </a:p>
          <a:p>
            <a:pPr marL="12700">
              <a:spcBef>
                <a:spcPts val="5"/>
              </a:spcBef>
            </a:pPr>
            <a:r>
              <a:rPr lang="en-US" b="1" u="heavy" spc="-15" dirty="0">
                <a:solidFill>
                  <a:srgbClr val="FF0000"/>
                </a:solidFill>
                <a:uFill>
                  <a:solidFill>
                    <a:srgbClr val="000000"/>
                  </a:solidFill>
                </a:uFill>
                <a:latin typeface="Calibri"/>
                <a:cs typeface="Calibri"/>
              </a:rPr>
              <a:t>Disadvantages</a:t>
            </a:r>
            <a:endParaRPr lang="en-US" b="1" dirty="0">
              <a:solidFill>
                <a:srgbClr val="FF0000"/>
              </a:solidFill>
              <a:latin typeface="Calibri"/>
              <a:cs typeface="Calibri"/>
            </a:endParaRPr>
          </a:p>
          <a:p>
            <a:pPr marL="464185" indent="-342900">
              <a:spcBef>
                <a:spcPts val="60"/>
              </a:spcBef>
              <a:buClr>
                <a:srgbClr val="E38312"/>
              </a:buClr>
              <a:buFont typeface="Arial" panose="020B0604020202020204" pitchFamily="34" charset="0"/>
              <a:buChar char="•"/>
              <a:tabLst>
                <a:tab pos="305435" algn="l"/>
              </a:tabLst>
            </a:pPr>
            <a:r>
              <a:rPr lang="en-US" spc="-10" dirty="0">
                <a:latin typeface="Calibri"/>
                <a:cs typeface="Calibri"/>
              </a:rPr>
              <a:t>Gives</a:t>
            </a:r>
            <a:r>
              <a:rPr lang="en-US" spc="-5" dirty="0">
                <a:latin typeface="Calibri"/>
                <a:cs typeface="Calibri"/>
              </a:rPr>
              <a:t> </a:t>
            </a:r>
            <a:r>
              <a:rPr lang="en-US" spc="-10" dirty="0">
                <a:latin typeface="Calibri"/>
                <a:cs typeface="Calibri"/>
              </a:rPr>
              <a:t>only</a:t>
            </a:r>
            <a:r>
              <a:rPr lang="en-US" spc="10" dirty="0">
                <a:latin typeface="Calibri"/>
                <a:cs typeface="Calibri"/>
              </a:rPr>
              <a:t> </a:t>
            </a:r>
            <a:r>
              <a:rPr lang="en-US" spc="-5" dirty="0">
                <a:latin typeface="Calibri"/>
                <a:cs typeface="Calibri"/>
              </a:rPr>
              <a:t>one </a:t>
            </a:r>
            <a:r>
              <a:rPr lang="en-US" b="1" spc="-5" dirty="0">
                <a:latin typeface="Calibri"/>
                <a:cs typeface="Calibri"/>
              </a:rPr>
              <a:t>possible</a:t>
            </a:r>
            <a:r>
              <a:rPr lang="en-US" b="1" dirty="0">
                <a:latin typeface="Calibri"/>
                <a:cs typeface="Calibri"/>
              </a:rPr>
              <a:t> </a:t>
            </a:r>
            <a:r>
              <a:rPr lang="en-US" b="1" spc="-5" dirty="0">
                <a:latin typeface="Calibri"/>
                <a:cs typeface="Calibri"/>
              </a:rPr>
              <a:t>schedule</a:t>
            </a:r>
            <a:r>
              <a:rPr lang="en-US" b="1" spc="25" dirty="0">
                <a:latin typeface="Calibri"/>
                <a:cs typeface="Calibri"/>
              </a:rPr>
              <a:t> </a:t>
            </a:r>
            <a:r>
              <a:rPr lang="en-US" spc="-10" dirty="0">
                <a:latin typeface="Calibri"/>
                <a:cs typeface="Calibri"/>
              </a:rPr>
              <a:t>(earliest).</a:t>
            </a:r>
            <a:endParaRPr lang="en-US" dirty="0">
              <a:latin typeface="Calibri"/>
              <a:cs typeface="Calibri"/>
            </a:endParaRPr>
          </a:p>
          <a:p>
            <a:pPr marL="464185" indent="-342900">
              <a:spcBef>
                <a:spcPts val="265"/>
              </a:spcBef>
              <a:buClr>
                <a:srgbClr val="E38312"/>
              </a:buClr>
              <a:buFont typeface="Arial" panose="020B0604020202020204" pitchFamily="34" charset="0"/>
              <a:buChar char="•"/>
              <a:tabLst>
                <a:tab pos="305435" algn="l"/>
                <a:tab pos="2609850" algn="l"/>
              </a:tabLst>
            </a:pPr>
            <a:r>
              <a:rPr lang="en-US" spc="-10" dirty="0">
                <a:latin typeface="Calibri"/>
                <a:cs typeface="Calibri"/>
              </a:rPr>
              <a:t>Does</a:t>
            </a:r>
            <a:r>
              <a:rPr lang="en-US" spc="15" dirty="0">
                <a:latin typeface="Calibri"/>
                <a:cs typeface="Calibri"/>
              </a:rPr>
              <a:t> </a:t>
            </a:r>
            <a:r>
              <a:rPr lang="en-US" spc="-10" dirty="0">
                <a:latin typeface="Calibri"/>
                <a:cs typeface="Calibri"/>
              </a:rPr>
              <a:t>not</a:t>
            </a:r>
            <a:r>
              <a:rPr lang="en-US" spc="20" dirty="0">
                <a:latin typeface="Calibri"/>
                <a:cs typeface="Calibri"/>
              </a:rPr>
              <a:t> </a:t>
            </a:r>
            <a:r>
              <a:rPr lang="en-US" spc="-10" dirty="0">
                <a:latin typeface="Calibri"/>
                <a:cs typeface="Calibri"/>
              </a:rPr>
              <a:t>show </a:t>
            </a:r>
            <a:r>
              <a:rPr lang="en-US" spc="-5" dirty="0">
                <a:latin typeface="Calibri"/>
                <a:cs typeface="Calibri"/>
              </a:rPr>
              <a:t>whether the</a:t>
            </a:r>
            <a:r>
              <a:rPr lang="en-US" spc="-10" dirty="0">
                <a:latin typeface="Calibri"/>
                <a:cs typeface="Calibri"/>
              </a:rPr>
              <a:t> </a:t>
            </a:r>
            <a:r>
              <a:rPr lang="en-US" spc="-15" dirty="0">
                <a:latin typeface="Calibri"/>
                <a:cs typeface="Calibri"/>
              </a:rPr>
              <a:t>project</a:t>
            </a:r>
            <a:r>
              <a:rPr lang="en-US" spc="15" dirty="0">
                <a:latin typeface="Calibri"/>
                <a:cs typeface="Calibri"/>
              </a:rPr>
              <a:t> </a:t>
            </a:r>
            <a:r>
              <a:rPr lang="en-US" spc="-5" dirty="0">
                <a:latin typeface="Calibri"/>
                <a:cs typeface="Calibri"/>
              </a:rPr>
              <a:t>is </a:t>
            </a:r>
            <a:r>
              <a:rPr lang="en-US" spc="-10" dirty="0">
                <a:latin typeface="Calibri"/>
                <a:cs typeface="Calibri"/>
              </a:rPr>
              <a:t>behind</a:t>
            </a:r>
            <a:r>
              <a:rPr lang="en-US" spc="70" dirty="0">
                <a:latin typeface="Calibri"/>
                <a:cs typeface="Calibri"/>
              </a:rPr>
              <a:t> </a:t>
            </a:r>
            <a:r>
              <a:rPr lang="en-US" b="1" spc="-5" dirty="0">
                <a:latin typeface="Calibri"/>
                <a:cs typeface="Calibri"/>
              </a:rPr>
              <a:t>schedule</a:t>
            </a:r>
            <a:r>
              <a:rPr lang="en-US" spc="-5" dirty="0">
                <a:latin typeface="Calibri"/>
                <a:cs typeface="Calibri"/>
              </a:rPr>
              <a:t>.</a:t>
            </a:r>
            <a:endParaRPr lang="en-US" dirty="0">
              <a:latin typeface="Calibri"/>
              <a:cs typeface="Calibri"/>
            </a:endParaRPr>
          </a:p>
          <a:p>
            <a:pPr marL="464820" marR="5080" indent="-342900">
              <a:lnSpc>
                <a:spcPct val="110000"/>
              </a:lnSpc>
              <a:spcBef>
                <a:spcPts val="420"/>
              </a:spcBef>
              <a:buClr>
                <a:srgbClr val="E38312"/>
              </a:buClr>
              <a:buFont typeface="Arial" panose="020B0604020202020204" pitchFamily="34" charset="0"/>
              <a:buChar char="•"/>
              <a:tabLst>
                <a:tab pos="305435" algn="l"/>
              </a:tabLst>
            </a:pPr>
            <a:r>
              <a:rPr lang="en-US" spc="-10" dirty="0">
                <a:latin typeface="Calibri"/>
                <a:cs typeface="Calibri"/>
              </a:rPr>
              <a:t>Does</a:t>
            </a:r>
            <a:r>
              <a:rPr lang="en-US" spc="10" dirty="0">
                <a:latin typeface="Calibri"/>
                <a:cs typeface="Calibri"/>
              </a:rPr>
              <a:t> </a:t>
            </a:r>
            <a:r>
              <a:rPr lang="en-US" spc="-10" dirty="0">
                <a:latin typeface="Calibri"/>
                <a:cs typeface="Calibri"/>
              </a:rPr>
              <a:t>not</a:t>
            </a:r>
            <a:r>
              <a:rPr lang="en-US" spc="10" dirty="0">
                <a:latin typeface="Calibri"/>
                <a:cs typeface="Calibri"/>
              </a:rPr>
              <a:t> </a:t>
            </a:r>
            <a:r>
              <a:rPr lang="en-US" spc="-20" dirty="0">
                <a:latin typeface="Calibri"/>
                <a:cs typeface="Calibri"/>
              </a:rPr>
              <a:t>demonstrate</a:t>
            </a:r>
            <a:r>
              <a:rPr lang="en-US" spc="30" dirty="0">
                <a:latin typeface="Calibri"/>
                <a:cs typeface="Calibri"/>
              </a:rPr>
              <a:t> </a:t>
            </a:r>
            <a:r>
              <a:rPr lang="en-US" spc="-5" dirty="0">
                <a:latin typeface="Calibri"/>
                <a:cs typeface="Calibri"/>
              </a:rPr>
              <a:t>the</a:t>
            </a:r>
            <a:r>
              <a:rPr lang="en-US" spc="10" dirty="0">
                <a:latin typeface="Calibri"/>
                <a:cs typeface="Calibri"/>
              </a:rPr>
              <a:t> </a:t>
            </a:r>
            <a:r>
              <a:rPr lang="en-US" spc="-25" dirty="0">
                <a:latin typeface="Calibri"/>
                <a:cs typeface="Calibri"/>
              </a:rPr>
              <a:t>effects</a:t>
            </a:r>
            <a:r>
              <a:rPr lang="en-US" spc="5" dirty="0">
                <a:latin typeface="Calibri"/>
                <a:cs typeface="Calibri"/>
              </a:rPr>
              <a:t> </a:t>
            </a:r>
            <a:r>
              <a:rPr lang="en-US" spc="-5" dirty="0">
                <a:latin typeface="Calibri"/>
                <a:cs typeface="Calibri"/>
              </a:rPr>
              <a:t>of</a:t>
            </a:r>
            <a:r>
              <a:rPr lang="en-US" dirty="0">
                <a:latin typeface="Calibri"/>
                <a:cs typeface="Calibri"/>
              </a:rPr>
              <a:t> </a:t>
            </a:r>
            <a:r>
              <a:rPr lang="en-US" spc="-20" dirty="0">
                <a:latin typeface="Calibri"/>
                <a:cs typeface="Calibri"/>
              </a:rPr>
              <a:t>delays</a:t>
            </a:r>
            <a:r>
              <a:rPr lang="en-US" dirty="0">
                <a:latin typeface="Calibri"/>
                <a:cs typeface="Calibri"/>
              </a:rPr>
              <a:t> </a:t>
            </a:r>
            <a:r>
              <a:rPr lang="en-US" spc="-5" dirty="0">
                <a:latin typeface="Calibri"/>
                <a:cs typeface="Calibri"/>
              </a:rPr>
              <a:t>in</a:t>
            </a:r>
            <a:r>
              <a:rPr lang="en-US" spc="5" dirty="0">
                <a:latin typeface="Calibri"/>
                <a:cs typeface="Calibri"/>
              </a:rPr>
              <a:t> </a:t>
            </a:r>
            <a:r>
              <a:rPr lang="en-US" spc="-20" dirty="0">
                <a:latin typeface="Calibri"/>
                <a:cs typeface="Calibri"/>
              </a:rPr>
              <a:t>any</a:t>
            </a:r>
            <a:r>
              <a:rPr lang="en-US" spc="10" dirty="0">
                <a:latin typeface="Calibri"/>
                <a:cs typeface="Calibri"/>
              </a:rPr>
              <a:t> </a:t>
            </a:r>
            <a:r>
              <a:rPr lang="en-US" spc="-10" dirty="0">
                <a:latin typeface="Calibri"/>
                <a:cs typeface="Calibri"/>
              </a:rPr>
              <a:t>one</a:t>
            </a:r>
            <a:r>
              <a:rPr lang="en-US" dirty="0">
                <a:latin typeface="Calibri"/>
                <a:cs typeface="Calibri"/>
              </a:rPr>
              <a:t> </a:t>
            </a:r>
            <a:r>
              <a:rPr lang="en-US" spc="-5" dirty="0">
                <a:latin typeface="Calibri"/>
                <a:cs typeface="Calibri"/>
              </a:rPr>
              <a:t>activity</a:t>
            </a:r>
            <a:r>
              <a:rPr lang="en-US" spc="5" dirty="0">
                <a:latin typeface="Calibri"/>
                <a:cs typeface="Calibri"/>
              </a:rPr>
              <a:t> </a:t>
            </a:r>
            <a:r>
              <a:rPr lang="en-US" spc="-5" dirty="0">
                <a:latin typeface="Calibri"/>
                <a:cs typeface="Calibri"/>
              </a:rPr>
              <a:t>on</a:t>
            </a:r>
            <a:r>
              <a:rPr lang="en-US" spc="15" dirty="0">
                <a:latin typeface="Calibri"/>
                <a:cs typeface="Calibri"/>
              </a:rPr>
              <a:t> </a:t>
            </a:r>
            <a:r>
              <a:rPr lang="en-US" spc="-5" dirty="0">
                <a:latin typeface="Calibri"/>
                <a:cs typeface="Calibri"/>
              </a:rPr>
              <a:t>the</a:t>
            </a:r>
            <a:r>
              <a:rPr lang="en-US" spc="10" dirty="0">
                <a:latin typeface="Calibri"/>
                <a:cs typeface="Calibri"/>
              </a:rPr>
              <a:t> </a:t>
            </a:r>
            <a:r>
              <a:rPr lang="en-US" spc="-20" dirty="0">
                <a:latin typeface="Calibri"/>
                <a:cs typeface="Calibri"/>
              </a:rPr>
              <a:t>start</a:t>
            </a:r>
            <a:r>
              <a:rPr lang="en-US" spc="15" dirty="0">
                <a:latin typeface="Calibri"/>
                <a:cs typeface="Calibri"/>
              </a:rPr>
              <a:t> </a:t>
            </a:r>
            <a:r>
              <a:rPr lang="en-US" spc="-10" dirty="0">
                <a:latin typeface="Calibri"/>
                <a:cs typeface="Calibri"/>
              </a:rPr>
              <a:t>of </a:t>
            </a:r>
            <a:r>
              <a:rPr lang="en-US" spc="-620" dirty="0">
                <a:latin typeface="Calibri"/>
                <a:cs typeface="Calibri"/>
              </a:rPr>
              <a:t> </a:t>
            </a:r>
            <a:r>
              <a:rPr lang="en-US" spc="-5" dirty="0">
                <a:latin typeface="Calibri"/>
                <a:cs typeface="Calibri"/>
              </a:rPr>
              <a:t>another</a:t>
            </a:r>
            <a:r>
              <a:rPr lang="en-US" spc="5" dirty="0">
                <a:latin typeface="Calibri"/>
                <a:cs typeface="Calibri"/>
              </a:rPr>
              <a:t> </a:t>
            </a:r>
            <a:r>
              <a:rPr lang="en-US" spc="-30" dirty="0">
                <a:latin typeface="Calibri"/>
                <a:cs typeface="Calibri"/>
              </a:rPr>
              <a:t>activity,</a:t>
            </a:r>
            <a:r>
              <a:rPr lang="en-US" spc="20" dirty="0">
                <a:latin typeface="Calibri"/>
                <a:cs typeface="Calibri"/>
              </a:rPr>
              <a:t> </a:t>
            </a:r>
            <a:r>
              <a:rPr lang="en-US" spc="-5" dirty="0">
                <a:latin typeface="Calibri"/>
                <a:cs typeface="Calibri"/>
              </a:rPr>
              <a:t>thus</a:t>
            </a:r>
            <a:r>
              <a:rPr lang="en-US" spc="20" dirty="0">
                <a:latin typeface="Calibri"/>
                <a:cs typeface="Calibri"/>
              </a:rPr>
              <a:t> </a:t>
            </a:r>
            <a:r>
              <a:rPr lang="en-US" spc="-5" dirty="0">
                <a:latin typeface="Calibri"/>
                <a:cs typeface="Calibri"/>
              </a:rPr>
              <a:t>on</a:t>
            </a:r>
            <a:r>
              <a:rPr lang="en-US" spc="5" dirty="0">
                <a:latin typeface="Calibri"/>
                <a:cs typeface="Calibri"/>
              </a:rPr>
              <a:t> </a:t>
            </a:r>
            <a:r>
              <a:rPr lang="en-US" spc="-5" dirty="0">
                <a:latin typeface="Calibri"/>
                <a:cs typeface="Calibri"/>
              </a:rPr>
              <a:t>the </a:t>
            </a:r>
            <a:r>
              <a:rPr lang="en-US" spc="-15" dirty="0">
                <a:latin typeface="Calibri"/>
                <a:cs typeface="Calibri"/>
              </a:rPr>
              <a:t>project</a:t>
            </a:r>
            <a:r>
              <a:rPr lang="en-US" spc="45" dirty="0">
                <a:latin typeface="Calibri"/>
                <a:cs typeface="Calibri"/>
              </a:rPr>
              <a:t> </a:t>
            </a:r>
            <a:r>
              <a:rPr lang="en-US" b="1" spc="-10" dirty="0">
                <a:latin typeface="Calibri"/>
                <a:cs typeface="Calibri"/>
              </a:rPr>
              <a:t>completion</a:t>
            </a:r>
            <a:r>
              <a:rPr lang="en-US" b="1" spc="20" dirty="0">
                <a:latin typeface="Calibri"/>
                <a:cs typeface="Calibri"/>
              </a:rPr>
              <a:t> </a:t>
            </a:r>
            <a:r>
              <a:rPr lang="en-US" b="1" dirty="0">
                <a:latin typeface="Calibri"/>
                <a:cs typeface="Calibri"/>
              </a:rPr>
              <a:t>time</a:t>
            </a:r>
            <a:r>
              <a:rPr lang="en-US" dirty="0">
                <a:latin typeface="Calibri"/>
                <a:cs typeface="Calibri"/>
              </a:rPr>
              <a:t>.</a:t>
            </a:r>
          </a:p>
        </p:txBody>
      </p:sp>
    </p:spTree>
    <p:extLst>
      <p:ext uri="{BB962C8B-B14F-4D97-AF65-F5344CB8AC3E}">
        <p14:creationId xmlns:p14="http://schemas.microsoft.com/office/powerpoint/2010/main" val="1426073452"/>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02555"/>
            <a:ext cx="8680359" cy="553998"/>
          </a:xfrm>
        </p:spPr>
        <p:txBody>
          <a:bodyPr/>
          <a:lstStyle/>
          <a:p>
            <a:pPr algn="ctr"/>
            <a:r>
              <a:rPr lang="en-US" b="0" spc="-90" dirty="0">
                <a:uFill>
                  <a:solidFill>
                    <a:srgbClr val="404040"/>
                  </a:solidFill>
                </a:uFill>
              </a:rPr>
              <a:t>A</a:t>
            </a:r>
            <a:r>
              <a:rPr lang="en-US" b="0" dirty="0">
                <a:uFill>
                  <a:solidFill>
                    <a:srgbClr val="404040"/>
                  </a:solidFill>
                </a:uFill>
              </a:rPr>
              <a:t>n</a:t>
            </a:r>
            <a:r>
              <a:rPr lang="en-US" b="0" spc="-204" dirty="0">
                <a:uFill>
                  <a:solidFill>
                    <a:srgbClr val="404040"/>
                  </a:solidFill>
                </a:uFill>
              </a:rPr>
              <a:t> </a:t>
            </a:r>
            <a:r>
              <a:rPr lang="en-US" b="0" spc="-80" dirty="0">
                <a:uFill>
                  <a:solidFill>
                    <a:srgbClr val="404040"/>
                  </a:solidFill>
                </a:uFill>
              </a:rPr>
              <a:t>ex</a:t>
            </a:r>
            <a:r>
              <a:rPr lang="en-US" b="0" spc="-105" dirty="0">
                <a:uFill>
                  <a:solidFill>
                    <a:srgbClr val="404040"/>
                  </a:solidFill>
                </a:uFill>
              </a:rPr>
              <a:t>a</a:t>
            </a:r>
            <a:r>
              <a:rPr lang="en-US" b="0" spc="-130" dirty="0">
                <a:uFill>
                  <a:solidFill>
                    <a:srgbClr val="404040"/>
                  </a:solidFill>
                </a:uFill>
              </a:rPr>
              <a:t>m</a:t>
            </a:r>
            <a:r>
              <a:rPr lang="en-US" b="0" spc="-100" dirty="0">
                <a:uFill>
                  <a:solidFill>
                    <a:srgbClr val="404040"/>
                  </a:solidFill>
                </a:uFill>
              </a:rPr>
              <a:t>p</a:t>
            </a:r>
            <a:r>
              <a:rPr lang="en-US" b="0" spc="-95" dirty="0">
                <a:uFill>
                  <a:solidFill>
                    <a:srgbClr val="404040"/>
                  </a:solidFill>
                </a:uFill>
              </a:rPr>
              <a:t>l</a:t>
            </a:r>
            <a:r>
              <a:rPr lang="en-US" b="0" dirty="0">
                <a:uFill>
                  <a:solidFill>
                    <a:srgbClr val="404040"/>
                  </a:solidFill>
                </a:uFill>
              </a:rPr>
              <a:t>e</a:t>
            </a:r>
            <a:r>
              <a:rPr lang="en-US" b="0" spc="-204" dirty="0">
                <a:uFill>
                  <a:solidFill>
                    <a:srgbClr val="404040"/>
                  </a:solidFill>
                </a:uFill>
              </a:rPr>
              <a:t> </a:t>
            </a:r>
            <a:r>
              <a:rPr lang="en-US" b="0" spc="-95" dirty="0">
                <a:uFill>
                  <a:solidFill>
                    <a:srgbClr val="404040"/>
                  </a:solidFill>
                </a:uFill>
              </a:rPr>
              <a:t>o</a:t>
            </a:r>
            <a:r>
              <a:rPr lang="en-US" b="0" dirty="0">
                <a:uFill>
                  <a:solidFill>
                    <a:srgbClr val="404040"/>
                  </a:solidFill>
                </a:uFill>
              </a:rPr>
              <a:t>f</a:t>
            </a:r>
            <a:r>
              <a:rPr lang="en-US" b="0" spc="-185" dirty="0">
                <a:uFill>
                  <a:solidFill>
                    <a:srgbClr val="404040"/>
                  </a:solidFill>
                </a:uFill>
              </a:rPr>
              <a:t> </a:t>
            </a:r>
            <a:r>
              <a:rPr lang="en-US" b="0" spc="-85" dirty="0">
                <a:uFill>
                  <a:solidFill>
                    <a:srgbClr val="404040"/>
                  </a:solidFill>
                </a:uFill>
              </a:rPr>
              <a:t>G</a:t>
            </a:r>
            <a:r>
              <a:rPr lang="en-US" b="0" spc="-105" dirty="0">
                <a:uFill>
                  <a:solidFill>
                    <a:srgbClr val="404040"/>
                  </a:solidFill>
                </a:uFill>
              </a:rPr>
              <a:t>an</a:t>
            </a:r>
            <a:r>
              <a:rPr lang="en-US" b="0" spc="-35" dirty="0">
                <a:uFill>
                  <a:solidFill>
                    <a:srgbClr val="404040"/>
                  </a:solidFill>
                </a:uFill>
              </a:rPr>
              <a:t>t</a:t>
            </a:r>
            <a:r>
              <a:rPr lang="en-US" b="0" dirty="0">
                <a:uFill>
                  <a:solidFill>
                    <a:srgbClr val="404040"/>
                  </a:solidFill>
                </a:uFill>
              </a:rPr>
              <a:t>t</a:t>
            </a:r>
            <a:r>
              <a:rPr lang="en-US" b="0" spc="-204" dirty="0">
                <a:uFill>
                  <a:solidFill>
                    <a:srgbClr val="404040"/>
                  </a:solidFill>
                </a:uFill>
              </a:rPr>
              <a:t> </a:t>
            </a:r>
            <a:r>
              <a:rPr lang="en-US" b="0" spc="-90" dirty="0">
                <a:uFill>
                  <a:solidFill>
                    <a:srgbClr val="404040"/>
                  </a:solidFill>
                </a:uFill>
              </a:rPr>
              <a:t>c</a:t>
            </a:r>
            <a:r>
              <a:rPr lang="en-US" b="0" spc="-95" dirty="0">
                <a:uFill>
                  <a:solidFill>
                    <a:srgbClr val="404040"/>
                  </a:solidFill>
                </a:uFill>
              </a:rPr>
              <a:t>h</a:t>
            </a:r>
            <a:r>
              <a:rPr lang="en-US" b="0" spc="-105" dirty="0">
                <a:uFill>
                  <a:solidFill>
                    <a:srgbClr val="404040"/>
                  </a:solidFill>
                </a:uFill>
              </a:rPr>
              <a:t>a</a:t>
            </a:r>
            <a:r>
              <a:rPr lang="en-US" b="0" spc="-150" dirty="0">
                <a:uFill>
                  <a:solidFill>
                    <a:srgbClr val="404040"/>
                  </a:solidFill>
                </a:uFill>
              </a:rPr>
              <a:t>r</a:t>
            </a:r>
            <a:r>
              <a:rPr lang="en-US" b="0" dirty="0">
                <a:uFill>
                  <a:solidFill>
                    <a:srgbClr val="404040"/>
                  </a:solidFill>
                </a:uFill>
              </a:rPr>
              <a:t>t</a:t>
            </a:r>
            <a:endParaRPr lang="en-US" b="0" dirty="0"/>
          </a:p>
        </p:txBody>
      </p:sp>
      <p:sp>
        <p:nvSpPr>
          <p:cNvPr id="3" name="Text Placeholder 2"/>
          <p:cNvSpPr>
            <a:spLocks noGrp="1"/>
          </p:cNvSpPr>
          <p:nvPr>
            <p:ph type="body" idx="1"/>
          </p:nvPr>
        </p:nvSpPr>
        <p:spPr/>
        <p:txBody>
          <a:bodyPr/>
          <a:lstStyle/>
          <a:p>
            <a:endParaRPr lang="en-US" dirty="0"/>
          </a:p>
        </p:txBody>
      </p:sp>
      <p:pic>
        <p:nvPicPr>
          <p:cNvPr id="5" name="Picture 4"/>
          <p:cNvPicPr>
            <a:picLocks noChangeAspect="1"/>
          </p:cNvPicPr>
          <p:nvPr/>
        </p:nvPicPr>
        <p:blipFill rotWithShape="1">
          <a:blip r:embed="rId2"/>
          <a:srcRect l="53164" t="20286" r="8030" b="41050"/>
          <a:stretch/>
        </p:blipFill>
        <p:spPr>
          <a:xfrm>
            <a:off x="78828" y="1418897"/>
            <a:ext cx="8978186" cy="5029200"/>
          </a:xfrm>
          <a:prstGeom prst="rect">
            <a:avLst/>
          </a:prstGeom>
        </p:spPr>
      </p:pic>
    </p:spTree>
    <p:extLst>
      <p:ext uri="{BB962C8B-B14F-4D97-AF65-F5344CB8AC3E}">
        <p14:creationId xmlns:p14="http://schemas.microsoft.com/office/powerpoint/2010/main" val="4077712095"/>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51" y="102555"/>
            <a:ext cx="8680359" cy="553998"/>
          </a:xfrm>
        </p:spPr>
        <p:txBody>
          <a:bodyPr/>
          <a:lstStyle/>
          <a:p>
            <a:pPr algn="ctr"/>
            <a:r>
              <a:rPr lang="en-US" b="0" spc="-85" dirty="0">
                <a:uFill>
                  <a:solidFill>
                    <a:srgbClr val="404040"/>
                  </a:solidFill>
                </a:uFill>
              </a:rPr>
              <a:t>G</a:t>
            </a:r>
            <a:r>
              <a:rPr lang="en-US" b="0" spc="-105" dirty="0">
                <a:uFill>
                  <a:solidFill>
                    <a:srgbClr val="404040"/>
                  </a:solidFill>
                </a:uFill>
              </a:rPr>
              <a:t>an</a:t>
            </a:r>
            <a:r>
              <a:rPr lang="en-US" b="0" spc="-35" dirty="0">
                <a:uFill>
                  <a:solidFill>
                    <a:srgbClr val="404040"/>
                  </a:solidFill>
                </a:uFill>
              </a:rPr>
              <a:t>t</a:t>
            </a:r>
            <a:r>
              <a:rPr lang="en-US" b="0" dirty="0">
                <a:uFill>
                  <a:solidFill>
                    <a:srgbClr val="404040"/>
                  </a:solidFill>
                </a:uFill>
              </a:rPr>
              <a:t>t</a:t>
            </a:r>
            <a:r>
              <a:rPr lang="en-US" b="0" spc="-204" dirty="0">
                <a:uFill>
                  <a:solidFill>
                    <a:srgbClr val="404040"/>
                  </a:solidFill>
                </a:uFill>
              </a:rPr>
              <a:t> </a:t>
            </a:r>
            <a:r>
              <a:rPr lang="en-US" b="0" spc="-90" dirty="0">
                <a:uFill>
                  <a:solidFill>
                    <a:srgbClr val="404040"/>
                  </a:solidFill>
                </a:uFill>
              </a:rPr>
              <a:t>c</a:t>
            </a:r>
            <a:r>
              <a:rPr lang="en-US" b="0" spc="-95" dirty="0">
                <a:uFill>
                  <a:solidFill>
                    <a:srgbClr val="404040"/>
                  </a:solidFill>
                </a:uFill>
              </a:rPr>
              <a:t>h</a:t>
            </a:r>
            <a:r>
              <a:rPr lang="en-US" b="0" spc="-105" dirty="0">
                <a:uFill>
                  <a:solidFill>
                    <a:srgbClr val="404040"/>
                  </a:solidFill>
                </a:uFill>
              </a:rPr>
              <a:t>a</a:t>
            </a:r>
            <a:r>
              <a:rPr lang="en-US" b="0" spc="-150" dirty="0">
                <a:uFill>
                  <a:solidFill>
                    <a:srgbClr val="404040"/>
                  </a:solidFill>
                </a:uFill>
              </a:rPr>
              <a:t>r</a:t>
            </a:r>
            <a:r>
              <a:rPr lang="en-US" b="0" dirty="0">
                <a:uFill>
                  <a:solidFill>
                    <a:srgbClr val="404040"/>
                  </a:solidFill>
                </a:uFill>
              </a:rPr>
              <a:t>t  of Software Development</a:t>
            </a:r>
            <a:endParaRPr lang="en-US" b="0" dirty="0"/>
          </a:p>
        </p:txBody>
      </p:sp>
      <p:sp>
        <p:nvSpPr>
          <p:cNvPr id="3" name="Text Placeholder 2"/>
          <p:cNvSpPr>
            <a:spLocks noGrp="1"/>
          </p:cNvSpPr>
          <p:nvPr>
            <p:ph type="body" idx="1"/>
          </p:nvPr>
        </p:nvSpPr>
        <p:spPr/>
        <p:txBody>
          <a:bodyPr/>
          <a:lstStyle/>
          <a:p>
            <a:endParaRPr lang="en-US" dirty="0"/>
          </a:p>
        </p:txBody>
      </p:sp>
      <p:pic>
        <p:nvPicPr>
          <p:cNvPr id="6" name="Picture 5"/>
          <p:cNvPicPr>
            <a:picLocks noChangeAspect="1"/>
          </p:cNvPicPr>
          <p:nvPr/>
        </p:nvPicPr>
        <p:blipFill rotWithShape="1">
          <a:blip r:embed="rId2"/>
          <a:srcRect l="54847" t="23599" r="4561" b="41487"/>
          <a:stretch/>
        </p:blipFill>
        <p:spPr>
          <a:xfrm>
            <a:off x="1" y="991197"/>
            <a:ext cx="9295634" cy="4495203"/>
          </a:xfrm>
          <a:prstGeom prst="rect">
            <a:avLst/>
          </a:prstGeom>
        </p:spPr>
      </p:pic>
    </p:spTree>
    <p:extLst>
      <p:ext uri="{BB962C8B-B14F-4D97-AF65-F5344CB8AC3E}">
        <p14:creationId xmlns:p14="http://schemas.microsoft.com/office/powerpoint/2010/main" val="2001280073"/>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7655" y="0"/>
            <a:ext cx="8088794" cy="505267"/>
          </a:xfrm>
          <a:prstGeom prst="rect">
            <a:avLst/>
          </a:prstGeom>
        </p:spPr>
        <p:txBody>
          <a:bodyPr vert="horz" wrap="square" lIns="0" tIns="12700" rIns="0" bIns="0" rtlCol="0">
            <a:spAutoFit/>
          </a:bodyPr>
          <a:lstStyle/>
          <a:p>
            <a:pPr algn="ctr"/>
            <a:r>
              <a:rPr lang="en-US" sz="3200" dirty="0">
                <a:solidFill>
                  <a:srgbClr val="FF0000"/>
                </a:solidFill>
              </a:rPr>
              <a:t>Project Management Information Systems</a:t>
            </a:r>
          </a:p>
        </p:txBody>
      </p:sp>
      <p:sp>
        <p:nvSpPr>
          <p:cNvPr id="5" name="object 5"/>
          <p:cNvSpPr txBox="1">
            <a:spLocks noGrp="1"/>
          </p:cNvSpPr>
          <p:nvPr>
            <p:ph type="body" idx="1"/>
          </p:nvPr>
        </p:nvSpPr>
        <p:spPr>
          <a:xfrm>
            <a:off x="157655" y="1008993"/>
            <a:ext cx="8671035" cy="4998804"/>
          </a:xfrm>
          <a:prstGeom prst="rect">
            <a:avLst/>
          </a:prstGeom>
        </p:spPr>
        <p:txBody>
          <a:bodyPr vert="horz" wrap="square" lIns="0" tIns="12700" rIns="0" bIns="0" rtlCol="0">
            <a:spAutoFit/>
          </a:bodyPr>
          <a:lstStyle/>
          <a:p>
            <a:pPr marL="685800" indent="-457200" algn="just">
              <a:lnSpc>
                <a:spcPct val="150000"/>
              </a:lnSpc>
              <a:buSzPct val="100000"/>
              <a:buFont typeface="Times New Roman" panose="02020603050405020304" pitchFamily="18" charset="0"/>
              <a:buChar char="•"/>
            </a:pPr>
            <a:r>
              <a:rPr lang="en-US" dirty="0">
                <a:latin typeface="Times New Roman" panose="02020603050405020304" pitchFamily="18" charset="0"/>
                <a:cs typeface="Times New Roman" panose="02020603050405020304" pitchFamily="18" charset="0"/>
              </a:rPr>
              <a:t>A Project Management Information System (PMIS) is one or more software tools used for a project’s information storage and distribution.</a:t>
            </a:r>
          </a:p>
          <a:p>
            <a:pPr marL="685800" indent="-457200" algn="just">
              <a:lnSpc>
                <a:spcPct val="150000"/>
              </a:lnSpc>
              <a:buSzPct val="100000"/>
              <a:buFont typeface="Times New Roman" panose="02020603050405020304" pitchFamily="18" charset="0"/>
              <a:buChar char="•"/>
            </a:pPr>
            <a:r>
              <a:rPr lang="en-US" dirty="0">
                <a:latin typeface="Times New Roman" panose="02020603050405020304" pitchFamily="18" charset="0"/>
                <a:cs typeface="Times New Roman" panose="02020603050405020304" pitchFamily="18" charset="0"/>
              </a:rPr>
              <a:t>A Project Information Management System (PIMS) is the systematic process of creating, identifying, collecting, organizing, sharing, adapting, and using project information</a:t>
            </a:r>
          </a:p>
          <a:p>
            <a:pPr marL="685800" indent="-457200" algn="just">
              <a:lnSpc>
                <a:spcPct val="150000"/>
              </a:lnSpc>
              <a:buSzPct val="100000"/>
              <a:buFont typeface="Times New Roman" panose="02020603050405020304" pitchFamily="18" charset="0"/>
              <a:buChar char="•"/>
            </a:pPr>
            <a:r>
              <a:rPr lang="en-US" dirty="0">
                <a:latin typeface="Times New Roman" panose="02020603050405020304" pitchFamily="18" charset="0"/>
                <a:cs typeface="Times New Roman" panose="02020603050405020304" pitchFamily="18" charset="0"/>
              </a:rPr>
              <a:t>Information management is a process for identifying all the information the project stakeholders need to make informed decisions.</a:t>
            </a:r>
          </a:p>
        </p:txBody>
      </p:sp>
    </p:spTree>
    <p:extLst>
      <p:ext uri="{BB962C8B-B14F-4D97-AF65-F5344CB8AC3E}">
        <p14:creationId xmlns:p14="http://schemas.microsoft.com/office/powerpoint/2010/main" val="4064239575"/>
      </p:ext>
    </p:extLst>
  </p:cSld>
  <p:clrMapOvr>
    <a:masterClrMapping/>
  </p:clrMapOvr>
  <p:transition>
    <p:zoom/>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18"/>
          <p:cNvSpPr txBox="1">
            <a:spLocks noGrp="1"/>
          </p:cNvSpPr>
          <p:nvPr>
            <p:ph type="title"/>
          </p:nvPr>
        </p:nvSpPr>
        <p:spPr>
          <a:xfrm>
            <a:off x="508000" y="403598"/>
            <a:ext cx="8203692" cy="627721"/>
          </a:xfrm>
          <a:prstGeom prst="rect">
            <a:avLst/>
          </a:prstGeom>
          <a:noFill/>
          <a:ln>
            <a:noFill/>
          </a:ln>
        </p:spPr>
        <p:txBody>
          <a:bodyPr spcFirstLastPara="1" wrap="square" lIns="0" tIns="12050" rIns="0" bIns="0" anchor="t" anchorCtr="0">
            <a:spAutoFit/>
          </a:bodyPr>
          <a:lstStyle/>
          <a:p>
            <a:pPr marL="12700" lvl="0" indent="0" algn="l" rtl="0">
              <a:lnSpc>
                <a:spcPct val="100000"/>
              </a:lnSpc>
              <a:spcBef>
                <a:spcPts val="0"/>
              </a:spcBef>
              <a:spcAft>
                <a:spcPts val="0"/>
              </a:spcAft>
              <a:buSzPts val="1400"/>
              <a:buNone/>
            </a:pPr>
            <a:r>
              <a:rPr lang="en-US" sz="4000" dirty="0"/>
              <a:t>System Analysis vs. System Design</a:t>
            </a:r>
            <a:endParaRPr sz="4000" dirty="0"/>
          </a:p>
        </p:txBody>
      </p:sp>
      <p:sp>
        <p:nvSpPr>
          <p:cNvPr id="187" name="Google Shape;187;p18"/>
          <p:cNvSpPr txBox="1"/>
          <p:nvPr/>
        </p:nvSpPr>
        <p:spPr>
          <a:xfrm>
            <a:off x="508000" y="1798332"/>
            <a:ext cx="8035798" cy="4342209"/>
          </a:xfrm>
          <a:prstGeom prst="rect">
            <a:avLst/>
          </a:prstGeom>
          <a:noFill/>
          <a:ln>
            <a:noFill/>
          </a:ln>
        </p:spPr>
        <p:txBody>
          <a:bodyPr spcFirstLastPara="1" wrap="square" lIns="0" tIns="106675" rIns="0" bIns="0" anchor="t" anchorCtr="0">
            <a:spAutoFit/>
          </a:bodyPr>
          <a:lstStyle/>
          <a:p>
            <a:pPr marL="299085" marR="0" lvl="0" indent="-287019" algn="l" rtl="0">
              <a:lnSpc>
                <a:spcPct val="100000"/>
              </a:lnSpc>
              <a:spcBef>
                <a:spcPts val="0"/>
              </a:spcBef>
              <a:spcAft>
                <a:spcPts val="0"/>
              </a:spcAft>
              <a:buClr>
                <a:srgbClr val="D9B146"/>
              </a:buClr>
              <a:buSzPts val="3200"/>
              <a:buFont typeface="Arial"/>
              <a:buChar char="•"/>
            </a:pPr>
            <a:r>
              <a:rPr lang="en-US" sz="2800" b="0" i="0" u="none" strike="noStrike" cap="none" dirty="0">
                <a:solidFill>
                  <a:srgbClr val="FF0000"/>
                </a:solidFill>
                <a:latin typeface="Helvetica Neue"/>
                <a:ea typeface="Helvetica Neue"/>
                <a:cs typeface="Helvetica Neue"/>
                <a:sym typeface="Helvetica Neue"/>
              </a:rPr>
              <a:t>System Analysis:</a:t>
            </a:r>
            <a:endParaRPr sz="2800" b="0" i="0" u="none" strike="noStrike" cap="none" dirty="0">
              <a:solidFill>
                <a:schemeClr val="dk1"/>
              </a:solidFill>
              <a:latin typeface="Helvetica Neue"/>
              <a:ea typeface="Helvetica Neue"/>
              <a:cs typeface="Helvetica Neue"/>
              <a:sym typeface="Helvetica Neue"/>
            </a:endParaRPr>
          </a:p>
          <a:p>
            <a:pPr marL="457200" lvl="4" indent="520700" algn="just">
              <a:lnSpc>
                <a:spcPct val="150000"/>
              </a:lnSpc>
              <a:buClr>
                <a:srgbClr val="D9B146"/>
              </a:buClr>
              <a:buSzPts val="3200"/>
              <a:buFont typeface="Wingdings" panose="05000000000000000000" pitchFamily="2" charset="2"/>
              <a:buChar char="ü"/>
            </a:pPr>
            <a:r>
              <a:rPr lang="en-US" sz="2800" dirty="0">
                <a:solidFill>
                  <a:schemeClr val="tx1"/>
                </a:solidFill>
                <a:latin typeface="Times New Roman" panose="02020603050405020304" pitchFamily="18" charset="0"/>
                <a:cs typeface="Times New Roman" panose="02020603050405020304" pitchFamily="18" charset="0"/>
                <a:sym typeface="Helvetica Neue"/>
              </a:rPr>
              <a:t>Investigation of the problem and requirement rather  than solution.</a:t>
            </a:r>
            <a:endParaRPr sz="2800" dirty="0">
              <a:solidFill>
                <a:schemeClr val="tx1"/>
              </a:solidFill>
              <a:latin typeface="Times New Roman" panose="02020603050405020304" pitchFamily="18" charset="0"/>
              <a:cs typeface="Times New Roman" panose="02020603050405020304" pitchFamily="18" charset="0"/>
              <a:sym typeface="Helvetica Neue"/>
            </a:endParaRPr>
          </a:p>
          <a:p>
            <a:pPr marL="457200" marR="0" lvl="1" indent="0" algn="l" rtl="0">
              <a:lnSpc>
                <a:spcPct val="100000"/>
              </a:lnSpc>
              <a:spcBef>
                <a:spcPts val="0"/>
              </a:spcBef>
              <a:spcAft>
                <a:spcPts val="0"/>
              </a:spcAft>
              <a:buClr>
                <a:srgbClr val="D9B146"/>
              </a:buClr>
              <a:buSzPts val="3200"/>
              <a:buFont typeface="Arial"/>
              <a:buNone/>
            </a:pPr>
            <a:endParaRPr sz="3200" b="0" i="0" u="none" strike="noStrike" cap="none" dirty="0">
              <a:solidFill>
                <a:schemeClr val="dk1"/>
              </a:solidFill>
              <a:latin typeface="Helvetica Neue"/>
              <a:ea typeface="Helvetica Neue"/>
              <a:cs typeface="Helvetica Neue"/>
              <a:sym typeface="Helvetica Neue"/>
            </a:endParaRPr>
          </a:p>
          <a:p>
            <a:pPr marL="299085" marR="0" lvl="0" indent="-287019" algn="l" rtl="0">
              <a:lnSpc>
                <a:spcPct val="100000"/>
              </a:lnSpc>
              <a:spcBef>
                <a:spcPts val="2285"/>
              </a:spcBef>
              <a:spcAft>
                <a:spcPts val="0"/>
              </a:spcAft>
              <a:buClr>
                <a:srgbClr val="D9B146"/>
              </a:buClr>
              <a:buSzPts val="3200"/>
              <a:buFont typeface="Arial"/>
              <a:buChar char="•"/>
            </a:pPr>
            <a:r>
              <a:rPr lang="en-US" sz="2800" b="0" i="0" u="none" strike="noStrike" cap="none" dirty="0">
                <a:solidFill>
                  <a:srgbClr val="FF0000"/>
                </a:solidFill>
                <a:latin typeface="Helvetica Neue"/>
                <a:ea typeface="Helvetica Neue"/>
                <a:cs typeface="Helvetica Neue"/>
                <a:sym typeface="Helvetica Neue"/>
              </a:rPr>
              <a:t>System Design:</a:t>
            </a:r>
            <a:endParaRPr sz="2800" b="0" i="0" u="none" strike="noStrike" cap="none" dirty="0">
              <a:solidFill>
                <a:schemeClr val="dk1"/>
              </a:solidFill>
              <a:latin typeface="Helvetica Neue"/>
              <a:ea typeface="Helvetica Neue"/>
              <a:cs typeface="Helvetica Neue"/>
              <a:sym typeface="Helvetica Neue"/>
            </a:endParaRPr>
          </a:p>
          <a:p>
            <a:pPr marL="457200" lvl="4" indent="520700" algn="just">
              <a:lnSpc>
                <a:spcPct val="150000"/>
              </a:lnSpc>
              <a:buClr>
                <a:srgbClr val="D9B146"/>
              </a:buClr>
              <a:buSzPts val="3200"/>
              <a:buFont typeface="Wingdings" panose="05000000000000000000" pitchFamily="2" charset="2"/>
              <a:buChar char="ü"/>
            </a:pPr>
            <a:r>
              <a:rPr lang="en-US" sz="2800" dirty="0">
                <a:solidFill>
                  <a:schemeClr val="tx1"/>
                </a:solidFill>
                <a:latin typeface="Times New Roman" panose="02020603050405020304" pitchFamily="18" charset="0"/>
                <a:cs typeface="Times New Roman" panose="02020603050405020304" pitchFamily="18" charset="0"/>
                <a:sym typeface="Helvetica Neue"/>
              </a:rPr>
              <a:t>A	conceptual	solution	that fulfills	the	requirements, rather than implementation.</a:t>
            </a:r>
            <a:endParaRPr sz="2800" dirty="0">
              <a:solidFill>
                <a:schemeClr val="tx1"/>
              </a:solidFill>
              <a:latin typeface="Times New Roman" panose="02020603050405020304" pitchFamily="18" charset="0"/>
              <a:cs typeface="Times New Roman" panose="02020603050405020304" pitchFamily="18" charset="0"/>
              <a:sym typeface="Helvetica Neue"/>
            </a:endParaRPr>
          </a:p>
        </p:txBody>
      </p:sp>
    </p:spTree>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7655" y="0"/>
            <a:ext cx="8088794" cy="505267"/>
          </a:xfrm>
          <a:prstGeom prst="rect">
            <a:avLst/>
          </a:prstGeom>
        </p:spPr>
        <p:txBody>
          <a:bodyPr vert="horz" wrap="square" lIns="0" tIns="12700" rIns="0" bIns="0" rtlCol="0">
            <a:spAutoFit/>
          </a:bodyPr>
          <a:lstStyle/>
          <a:p>
            <a:pPr algn="ctr"/>
            <a:r>
              <a:rPr lang="en-US" sz="3200" dirty="0">
                <a:solidFill>
                  <a:srgbClr val="FF0000"/>
                </a:solidFill>
              </a:rPr>
              <a:t>Project Management Information Systems</a:t>
            </a:r>
          </a:p>
        </p:txBody>
      </p:sp>
      <p:sp>
        <p:nvSpPr>
          <p:cNvPr id="5" name="object 5"/>
          <p:cNvSpPr txBox="1">
            <a:spLocks noGrp="1"/>
          </p:cNvSpPr>
          <p:nvPr>
            <p:ph type="body" idx="1"/>
          </p:nvPr>
        </p:nvSpPr>
        <p:spPr>
          <a:xfrm>
            <a:off x="157655" y="1008993"/>
            <a:ext cx="8671035" cy="3890809"/>
          </a:xfrm>
          <a:prstGeom prst="rect">
            <a:avLst/>
          </a:prstGeom>
        </p:spPr>
        <p:txBody>
          <a:bodyPr vert="horz" wrap="square" lIns="0" tIns="12700" rIns="0" bIns="0" rtlCol="0">
            <a:spAutoFit/>
          </a:bodyPr>
          <a:lstStyle/>
          <a:p>
            <a:pPr marL="571500" indent="-342900" algn="just">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PIMS is not only about technology, but the processes and procedures required to ensure the project manager is able to get the right information and  make it available to the right people at the right time. </a:t>
            </a:r>
          </a:p>
          <a:p>
            <a:pPr marL="571500" indent="-342900" algn="just">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The management of project information is a critical element and a key responsibility of the project manager, as it informs, educates, guides, and builds support for the project.</a:t>
            </a:r>
          </a:p>
        </p:txBody>
      </p:sp>
    </p:spTree>
    <p:extLst>
      <p:ext uri="{BB962C8B-B14F-4D97-AF65-F5344CB8AC3E}">
        <p14:creationId xmlns:p14="http://schemas.microsoft.com/office/powerpoint/2010/main" val="3567580563"/>
      </p:ext>
    </p:extLst>
  </p:cSld>
  <p:clrMapOvr>
    <a:masterClrMapping/>
  </p:clrMapOvr>
  <p:transition>
    <p:zoom/>
  </p:transition>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7655" y="0"/>
            <a:ext cx="8088794" cy="505267"/>
          </a:xfrm>
          <a:prstGeom prst="rect">
            <a:avLst/>
          </a:prstGeom>
        </p:spPr>
        <p:txBody>
          <a:bodyPr vert="horz" wrap="square" lIns="0" tIns="12700" rIns="0" bIns="0" rtlCol="0">
            <a:spAutoFit/>
          </a:bodyPr>
          <a:lstStyle/>
          <a:p>
            <a:pPr algn="ctr"/>
            <a:r>
              <a:rPr lang="en-US" sz="3200" dirty="0">
                <a:solidFill>
                  <a:srgbClr val="FF0000"/>
                </a:solidFill>
              </a:rPr>
              <a:t>Project Management Information Systems</a:t>
            </a:r>
          </a:p>
        </p:txBody>
      </p:sp>
      <p:sp>
        <p:nvSpPr>
          <p:cNvPr id="5" name="object 5"/>
          <p:cNvSpPr txBox="1">
            <a:spLocks noGrp="1"/>
          </p:cNvSpPr>
          <p:nvPr>
            <p:ph type="body" idx="1"/>
          </p:nvPr>
        </p:nvSpPr>
        <p:spPr>
          <a:xfrm>
            <a:off x="299545" y="835572"/>
            <a:ext cx="8639504" cy="4537139"/>
          </a:xfrm>
          <a:prstGeom prst="rect">
            <a:avLst/>
          </a:prstGeom>
        </p:spPr>
        <p:txBody>
          <a:bodyPr vert="horz" wrap="square" lIns="0" tIns="12700" rIns="0" bIns="0" rtlCol="0">
            <a:spAutoFit/>
          </a:bodyPr>
          <a:lstStyle/>
          <a:p>
            <a:pPr>
              <a:lnSpc>
                <a:spcPct val="150000"/>
              </a:lnSpc>
            </a:pPr>
            <a:r>
              <a:rPr lang="en-US" sz="2800" dirty="0">
                <a:latin typeface="Times New Roman" panose="02020603050405020304" pitchFamily="18" charset="0"/>
                <a:cs typeface="Times New Roman" panose="02020603050405020304" pitchFamily="18" charset="0"/>
              </a:rPr>
              <a:t>Project Management Information System serves five principal purposes: </a:t>
            </a:r>
          </a:p>
          <a:p>
            <a:pPr marL="685800" indent="-457200">
              <a:lnSpc>
                <a:spcPct val="150000"/>
              </a:lnSpc>
              <a:buFont typeface="Arial" panose="020B0604020202020204" pitchFamily="34" charset="0"/>
              <a:buChar char="•"/>
            </a:pPr>
            <a:r>
              <a:rPr lang="en-US" sz="2800" dirty="0">
                <a:solidFill>
                  <a:srgbClr val="FF0000"/>
                </a:solidFill>
                <a:latin typeface="Times New Roman" panose="02020603050405020304" pitchFamily="18" charset="0"/>
                <a:cs typeface="Times New Roman" panose="02020603050405020304" pitchFamily="18" charset="0"/>
              </a:rPr>
              <a:t>Provide information for decision-making.</a:t>
            </a:r>
          </a:p>
          <a:p>
            <a:pPr marL="685800" indent="-457200">
              <a:lnSpc>
                <a:spcPct val="150000"/>
              </a:lnSpc>
              <a:buFont typeface="Arial" panose="020B0604020202020204" pitchFamily="34" charset="0"/>
              <a:buChar char="•"/>
            </a:pPr>
            <a:r>
              <a:rPr lang="en-US" sz="2800" dirty="0">
                <a:solidFill>
                  <a:srgbClr val="FF0000"/>
                </a:solidFill>
                <a:latin typeface="Times New Roman" panose="02020603050405020304" pitchFamily="18" charset="0"/>
                <a:cs typeface="Times New Roman" panose="02020603050405020304" pitchFamily="18" charset="0"/>
              </a:rPr>
              <a:t>Improve project management. </a:t>
            </a:r>
          </a:p>
          <a:p>
            <a:pPr marL="685800" indent="-457200">
              <a:lnSpc>
                <a:spcPct val="150000"/>
              </a:lnSpc>
              <a:buFont typeface="Arial" panose="020B0604020202020204" pitchFamily="34" charset="0"/>
              <a:buChar char="•"/>
            </a:pPr>
            <a:r>
              <a:rPr lang="en-US" sz="2800" dirty="0">
                <a:solidFill>
                  <a:srgbClr val="FF0000"/>
                </a:solidFill>
                <a:latin typeface="Times New Roman" panose="02020603050405020304" pitchFamily="18" charset="0"/>
                <a:cs typeface="Times New Roman" panose="02020603050405020304" pitchFamily="18" charset="0"/>
              </a:rPr>
              <a:t>Demonstrate results through project evaluation.</a:t>
            </a:r>
          </a:p>
          <a:p>
            <a:pPr marL="685800" indent="-457200">
              <a:lnSpc>
                <a:spcPct val="150000"/>
              </a:lnSpc>
              <a:buFont typeface="Arial" panose="020B0604020202020204" pitchFamily="34" charset="0"/>
              <a:buChar char="•"/>
            </a:pPr>
            <a:r>
              <a:rPr lang="en-US" sz="2800" dirty="0">
                <a:solidFill>
                  <a:srgbClr val="FF0000"/>
                </a:solidFill>
                <a:latin typeface="Times New Roman" panose="02020603050405020304" pitchFamily="18" charset="0"/>
                <a:cs typeface="Times New Roman" panose="02020603050405020304" pitchFamily="18" charset="0"/>
              </a:rPr>
              <a:t>Empower communities and other project stakeholders.</a:t>
            </a:r>
          </a:p>
          <a:p>
            <a:pPr marL="685800" indent="-457200">
              <a:lnSpc>
                <a:spcPct val="150000"/>
              </a:lnSpc>
              <a:buFont typeface="Arial" panose="020B0604020202020204" pitchFamily="34" charset="0"/>
              <a:buChar char="•"/>
            </a:pPr>
            <a:r>
              <a:rPr lang="en-US" sz="2800" dirty="0">
                <a:solidFill>
                  <a:srgbClr val="FF0000"/>
                </a:solidFill>
                <a:latin typeface="Times New Roman" panose="02020603050405020304" pitchFamily="18" charset="0"/>
                <a:cs typeface="Times New Roman" panose="02020603050405020304" pitchFamily="18" charset="0"/>
              </a:rPr>
              <a:t>Increase opportunities to learn from experience</a:t>
            </a:r>
            <a:r>
              <a:rPr lang="en-US" sz="2800" dirty="0">
                <a:latin typeface="Times New Roman" panose="02020603050405020304" pitchFamily="18" charset="0"/>
                <a:cs typeface="Times New Roman" panose="02020603050405020304" pitchFamily="18" charset="0"/>
              </a:rPr>
              <a:t>.</a:t>
            </a:r>
            <a:endParaRPr lang="en-US"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16760798"/>
      </p:ext>
    </p:extLst>
  </p:cSld>
  <p:clrMapOvr>
    <a:masterClrMapping/>
  </p:clrMapOvr>
  <p:transition>
    <p:zoom/>
  </p:transition>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7655" y="0"/>
            <a:ext cx="8088794" cy="518091"/>
          </a:xfrm>
          <a:prstGeom prst="rect">
            <a:avLst/>
          </a:prstGeom>
        </p:spPr>
        <p:txBody>
          <a:bodyPr vert="horz" wrap="square" lIns="0" tIns="12700" rIns="0" bIns="0" rtlCol="0">
            <a:spAutoFit/>
          </a:bodyPr>
          <a:lstStyle/>
          <a:p>
            <a:pPr marL="12700" algn="ctr">
              <a:spcBef>
                <a:spcPts val="100"/>
              </a:spcBef>
            </a:pPr>
            <a:r>
              <a:rPr sz="3200" spc="-5" dirty="0">
                <a:solidFill>
                  <a:srgbClr val="C00000"/>
                </a:solidFill>
              </a:rPr>
              <a:t>Project</a:t>
            </a:r>
            <a:r>
              <a:rPr sz="3200" spc="-35" dirty="0">
                <a:solidFill>
                  <a:srgbClr val="C00000"/>
                </a:solidFill>
              </a:rPr>
              <a:t> </a:t>
            </a:r>
            <a:r>
              <a:rPr sz="3200" spc="-5" dirty="0">
                <a:solidFill>
                  <a:srgbClr val="C00000"/>
                </a:solidFill>
              </a:rPr>
              <a:t>Management</a:t>
            </a:r>
            <a:r>
              <a:rPr sz="3200" spc="-30" dirty="0">
                <a:solidFill>
                  <a:srgbClr val="C00000"/>
                </a:solidFill>
              </a:rPr>
              <a:t> </a:t>
            </a:r>
            <a:r>
              <a:rPr sz="3200" spc="-5" dirty="0">
                <a:solidFill>
                  <a:srgbClr val="C00000"/>
                </a:solidFill>
              </a:rPr>
              <a:t>Software</a:t>
            </a:r>
          </a:p>
        </p:txBody>
      </p:sp>
      <p:sp>
        <p:nvSpPr>
          <p:cNvPr id="5" name="object 5"/>
          <p:cNvSpPr txBox="1">
            <a:spLocks noGrp="1"/>
          </p:cNvSpPr>
          <p:nvPr>
            <p:ph type="body" idx="1"/>
          </p:nvPr>
        </p:nvSpPr>
        <p:spPr>
          <a:xfrm>
            <a:off x="157655" y="1008993"/>
            <a:ext cx="8671035" cy="5183470"/>
          </a:xfrm>
          <a:prstGeom prst="rect">
            <a:avLst/>
          </a:prstGeom>
        </p:spPr>
        <p:txBody>
          <a:bodyPr vert="horz" wrap="square" lIns="0" tIns="12700" rIns="0" bIns="0" rtlCol="0">
            <a:spAutoFit/>
          </a:bodyPr>
          <a:lstStyle/>
          <a:p>
            <a:pPr marL="571500" indent="-342900" algn="just">
              <a:lnSpc>
                <a:spcPct val="150000"/>
              </a:lnSpc>
              <a:buSzPct val="100000"/>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Project Management Software is software used by a wide range of industries for project planning, resource allocation and scheduling. </a:t>
            </a:r>
          </a:p>
          <a:p>
            <a:pPr marL="571500" indent="-342900" algn="just">
              <a:lnSpc>
                <a:spcPct val="150000"/>
              </a:lnSpc>
              <a:buSzPct val="100000"/>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It enables project managers as well as entire teams to control their budget, quality management and all documentation exchanged throughout a project. </a:t>
            </a:r>
          </a:p>
          <a:p>
            <a:pPr marL="571500" indent="-342900" algn="just">
              <a:lnSpc>
                <a:spcPct val="150000"/>
              </a:lnSpc>
              <a:buSzPct val="100000"/>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This software also serves as a platform for facilitating collaboration among project stakeholders.</a:t>
            </a:r>
          </a:p>
        </p:txBody>
      </p:sp>
    </p:spTree>
    <p:extLst>
      <p:ext uri="{BB962C8B-B14F-4D97-AF65-F5344CB8AC3E}">
        <p14:creationId xmlns:p14="http://schemas.microsoft.com/office/powerpoint/2010/main" val="3102147894"/>
      </p:ext>
    </p:extLst>
  </p:cSld>
  <p:clrMapOvr>
    <a:masterClrMapping/>
  </p:clrMapOvr>
  <p:transition>
    <p:zoom/>
  </p:transition>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7655" y="0"/>
            <a:ext cx="8088794" cy="518091"/>
          </a:xfrm>
          <a:prstGeom prst="rect">
            <a:avLst/>
          </a:prstGeom>
        </p:spPr>
        <p:txBody>
          <a:bodyPr vert="horz" wrap="square" lIns="0" tIns="12700" rIns="0" bIns="0" rtlCol="0">
            <a:spAutoFit/>
          </a:bodyPr>
          <a:lstStyle/>
          <a:p>
            <a:pPr marL="12700" algn="ctr">
              <a:spcBef>
                <a:spcPts val="100"/>
              </a:spcBef>
            </a:pPr>
            <a:r>
              <a:rPr lang="en-US" sz="3200" spc="-5" dirty="0">
                <a:solidFill>
                  <a:srgbClr val="C00000"/>
                </a:solidFill>
              </a:rPr>
              <a:t>Benefits Of</a:t>
            </a:r>
            <a:r>
              <a:rPr lang="en-US" sz="3200" dirty="0"/>
              <a:t>  </a:t>
            </a:r>
            <a:r>
              <a:rPr sz="3200" spc="-5" dirty="0">
                <a:solidFill>
                  <a:srgbClr val="C00000"/>
                </a:solidFill>
              </a:rPr>
              <a:t>Project</a:t>
            </a:r>
            <a:r>
              <a:rPr sz="3200" spc="-35" dirty="0">
                <a:solidFill>
                  <a:srgbClr val="C00000"/>
                </a:solidFill>
              </a:rPr>
              <a:t> </a:t>
            </a:r>
            <a:r>
              <a:rPr sz="3200" spc="-5" dirty="0">
                <a:solidFill>
                  <a:srgbClr val="C00000"/>
                </a:solidFill>
              </a:rPr>
              <a:t>Management</a:t>
            </a:r>
            <a:r>
              <a:rPr sz="3200" spc="-30" dirty="0">
                <a:solidFill>
                  <a:srgbClr val="C00000"/>
                </a:solidFill>
              </a:rPr>
              <a:t> </a:t>
            </a:r>
            <a:r>
              <a:rPr sz="3200" spc="-5" dirty="0">
                <a:solidFill>
                  <a:srgbClr val="C00000"/>
                </a:solidFill>
              </a:rPr>
              <a:t>Software</a:t>
            </a:r>
          </a:p>
        </p:txBody>
      </p:sp>
      <p:sp>
        <p:nvSpPr>
          <p:cNvPr id="5" name="object 5"/>
          <p:cNvSpPr txBox="1">
            <a:spLocks noGrp="1"/>
          </p:cNvSpPr>
          <p:nvPr>
            <p:ph type="body" idx="1"/>
          </p:nvPr>
        </p:nvSpPr>
        <p:spPr>
          <a:xfrm>
            <a:off x="157655" y="1008993"/>
            <a:ext cx="8671035" cy="3890809"/>
          </a:xfrm>
          <a:prstGeom prst="rect">
            <a:avLst/>
          </a:prstGeom>
        </p:spPr>
        <p:txBody>
          <a:bodyPr vert="horz" wrap="square" lIns="0" tIns="12700" rIns="0" bIns="0" rtlCol="0">
            <a:spAutoFit/>
          </a:bodyPr>
          <a:lstStyle/>
          <a:p>
            <a:pPr marL="571500" indent="-342900" algn="just">
              <a:lnSpc>
                <a:spcPct val="150000"/>
              </a:lnSpc>
              <a:buSzPct val="100000"/>
              <a:buFont typeface="Arial" panose="020B0604020202020204" pitchFamily="34" charset="0"/>
              <a:buChar char="•"/>
            </a:pPr>
            <a:r>
              <a:rPr lang="en-US" dirty="0"/>
              <a:t>Overall, project management software benefits businesses by tracking the progress of projects, campaigns, resources, allocation, and tasks across an organization.</a:t>
            </a:r>
          </a:p>
          <a:p>
            <a:pPr marL="571500" indent="-342900" algn="just">
              <a:lnSpc>
                <a:spcPct val="150000"/>
              </a:lnSpc>
              <a:buSzPct val="100000"/>
              <a:buFont typeface="Arial" panose="020B0604020202020204" pitchFamily="34" charset="0"/>
              <a:buChar char="•"/>
            </a:pPr>
            <a:r>
              <a:rPr lang="en-US" dirty="0"/>
              <a:t>With a project management software, project managers and team operations leads can better understand how organizations and teams are pacing, and help keep teams on the same page.</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74234099"/>
      </p:ext>
    </p:extLst>
  </p:cSld>
  <p:clrMapOvr>
    <a:masterClrMapping/>
  </p:clrMapOvr>
  <p:transition>
    <p:zoom/>
  </p:transition>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7654" y="0"/>
            <a:ext cx="8797159" cy="505267"/>
          </a:xfrm>
          <a:prstGeom prst="rect">
            <a:avLst/>
          </a:prstGeom>
        </p:spPr>
        <p:txBody>
          <a:bodyPr vert="horz" wrap="square" lIns="0" tIns="12700" rIns="0" bIns="0" rtlCol="0">
            <a:spAutoFit/>
          </a:bodyPr>
          <a:lstStyle/>
          <a:p>
            <a:r>
              <a:rPr lang="en-US" sz="3200" dirty="0">
                <a:solidFill>
                  <a:srgbClr val="FF0000"/>
                </a:solidFill>
              </a:rPr>
              <a:t> Some Project Management Software Programs</a:t>
            </a:r>
          </a:p>
        </p:txBody>
      </p:sp>
      <p:sp>
        <p:nvSpPr>
          <p:cNvPr id="5" name="object 5"/>
          <p:cNvSpPr txBox="1">
            <a:spLocks noGrp="1"/>
          </p:cNvSpPr>
          <p:nvPr>
            <p:ph type="body" idx="1"/>
          </p:nvPr>
        </p:nvSpPr>
        <p:spPr>
          <a:xfrm>
            <a:off x="157655" y="1008993"/>
            <a:ext cx="8671035" cy="6106800"/>
          </a:xfrm>
          <a:prstGeom prst="rect">
            <a:avLst/>
          </a:prstGeom>
        </p:spPr>
        <p:txBody>
          <a:bodyPr vert="horz" wrap="square" lIns="0" tIns="12700" rIns="0" bIns="0" rtlCol="0">
            <a:spAutoFit/>
          </a:bodyPr>
          <a:lstStyle/>
          <a:p>
            <a:pPr marL="571500" indent="-342900" algn="just">
              <a:lnSpc>
                <a:spcPct val="150000"/>
              </a:lnSpc>
              <a:buFont typeface="Arial" panose="020B0604020202020204" pitchFamily="34" charset="0"/>
              <a:buChar char="•"/>
            </a:pPr>
            <a:r>
              <a:rPr lang="en-US" b="1" dirty="0">
                <a:solidFill>
                  <a:srgbClr val="FF0000"/>
                </a:solidFill>
                <a:latin typeface="Times New Roman" panose="02020603050405020304" pitchFamily="18" charset="0"/>
                <a:cs typeface="Times New Roman" panose="02020603050405020304" pitchFamily="18" charset="0"/>
              </a:rPr>
              <a:t>Hive</a:t>
            </a:r>
            <a:r>
              <a:rPr lang="en-US" dirty="0">
                <a:latin typeface="Times New Roman" panose="02020603050405020304" pitchFamily="18" charset="0"/>
                <a:cs typeface="Times New Roman" panose="02020603050405020304" pitchFamily="18" charset="0"/>
              </a:rPr>
              <a:t> is a comprehensive, all-in-one project and campaign management tool .Hive takes project management to the next level with native chat, native email, over 1,000 integrations and flexible project views, which include Gantt, </a:t>
            </a:r>
            <a:r>
              <a:rPr lang="en-US" dirty="0" err="1">
                <a:latin typeface="Times New Roman" panose="02020603050405020304" pitchFamily="18" charset="0"/>
                <a:cs typeface="Times New Roman" panose="02020603050405020304" pitchFamily="18" charset="0"/>
              </a:rPr>
              <a:t>Kanban</a:t>
            </a:r>
            <a:r>
              <a:rPr lang="en-US" dirty="0">
                <a:latin typeface="Times New Roman" panose="02020603050405020304" pitchFamily="18" charset="0"/>
                <a:cs typeface="Times New Roman" panose="02020603050405020304" pitchFamily="18" charset="0"/>
              </a:rPr>
              <a:t>, calendar, portfolio and table view.</a:t>
            </a:r>
          </a:p>
          <a:p>
            <a:pPr marL="571500" indent="-342900" algn="just">
              <a:lnSpc>
                <a:spcPct val="150000"/>
              </a:lnSpc>
              <a:buFont typeface="Arial" panose="020B0604020202020204" pitchFamily="34" charset="0"/>
              <a:buChar char="•"/>
            </a:pPr>
            <a:r>
              <a:rPr lang="en-US" b="1" dirty="0" err="1">
                <a:solidFill>
                  <a:srgbClr val="FF0000"/>
                </a:solidFill>
                <a:latin typeface="Times New Roman" panose="02020603050405020304" pitchFamily="18" charset="0"/>
                <a:cs typeface="Times New Roman" panose="02020603050405020304" pitchFamily="18" charset="0"/>
                <a:hlinkClick r:id="rId2"/>
              </a:rPr>
              <a:t>Trello</a:t>
            </a:r>
            <a:r>
              <a:rPr lang="en-US" dirty="0">
                <a:latin typeface="Times New Roman" panose="02020603050405020304" pitchFamily="18" charset="0"/>
                <a:cs typeface="Times New Roman" panose="02020603050405020304" pitchFamily="18" charset="0"/>
              </a:rPr>
              <a:t> is a great option for small teams or individuals looking to utilize a simple project management tool. The tool is </a:t>
            </a:r>
            <a:r>
              <a:rPr lang="en-US" dirty="0" err="1">
                <a:latin typeface="Times New Roman" panose="02020603050405020304" pitchFamily="18" charset="0"/>
                <a:cs typeface="Times New Roman" panose="02020603050405020304" pitchFamily="18" charset="0"/>
              </a:rPr>
              <a:t>Kanban</a:t>
            </a:r>
            <a:r>
              <a:rPr lang="en-US" dirty="0">
                <a:latin typeface="Times New Roman" panose="02020603050405020304" pitchFamily="18" charset="0"/>
                <a:cs typeface="Times New Roman" panose="02020603050405020304" pitchFamily="18" charset="0"/>
              </a:rPr>
              <a:t> board-based, which is a</a:t>
            </a:r>
            <a:r>
              <a:rPr lang="en-US" dirty="0">
                <a:latin typeface="Times New Roman" panose="02020603050405020304" pitchFamily="18" charset="0"/>
                <a:cs typeface="Times New Roman" panose="02020603050405020304" pitchFamily="18" charset="0"/>
                <a:hlinkClick r:id="rId3"/>
              </a:rPr>
              <a:t> </a:t>
            </a:r>
            <a:r>
              <a:rPr lang="en-US" dirty="0">
                <a:latin typeface="Times New Roman" panose="02020603050405020304" pitchFamily="18" charset="0"/>
                <a:cs typeface="Times New Roman" panose="02020603050405020304" pitchFamily="18" charset="0"/>
              </a:rPr>
              <a:t>project management methodology started by an industrial engineer in the 40s. Cards are the basics of </a:t>
            </a:r>
            <a:r>
              <a:rPr lang="en-US" dirty="0" err="1">
                <a:latin typeface="Times New Roman" panose="02020603050405020304" pitchFamily="18" charset="0"/>
                <a:cs typeface="Times New Roman" panose="02020603050405020304" pitchFamily="18" charset="0"/>
              </a:rPr>
              <a:t>Trello</a:t>
            </a:r>
            <a:r>
              <a:rPr lang="en-US" dirty="0">
                <a:latin typeface="Times New Roman" panose="02020603050405020304" pitchFamily="18" charset="0"/>
                <a:cs typeface="Times New Roman" panose="02020603050405020304" pitchFamily="18" charset="0"/>
              </a:rPr>
              <a:t>, which you can organize into different phases on the board.</a:t>
            </a:r>
          </a:p>
          <a:p>
            <a:pPr marL="571500" indent="-342900" algn="just">
              <a:lnSpc>
                <a:spcPct val="150000"/>
              </a:lnSpc>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77209607"/>
      </p:ext>
    </p:extLst>
  </p:cSld>
  <p:clrMapOvr>
    <a:masterClrMapping/>
  </p:clrMapOvr>
  <p:transition>
    <p:zoom/>
  </p:transition>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7654" y="0"/>
            <a:ext cx="8797159" cy="505267"/>
          </a:xfrm>
          <a:prstGeom prst="rect">
            <a:avLst/>
          </a:prstGeom>
        </p:spPr>
        <p:txBody>
          <a:bodyPr vert="horz" wrap="square" lIns="0" tIns="12700" rIns="0" bIns="0" rtlCol="0">
            <a:spAutoFit/>
          </a:bodyPr>
          <a:lstStyle/>
          <a:p>
            <a:r>
              <a:rPr lang="en-US" sz="3200" dirty="0">
                <a:solidFill>
                  <a:srgbClr val="FF0000"/>
                </a:solidFill>
              </a:rPr>
              <a:t> Some Project Management Software Programs</a:t>
            </a:r>
          </a:p>
        </p:txBody>
      </p:sp>
      <p:sp>
        <p:nvSpPr>
          <p:cNvPr id="5" name="object 5"/>
          <p:cNvSpPr txBox="1">
            <a:spLocks noGrp="1"/>
          </p:cNvSpPr>
          <p:nvPr>
            <p:ph type="body" idx="1"/>
          </p:nvPr>
        </p:nvSpPr>
        <p:spPr>
          <a:xfrm>
            <a:off x="157654" y="751200"/>
            <a:ext cx="8671035" cy="6106800"/>
          </a:xfrm>
          <a:prstGeom prst="rect">
            <a:avLst/>
          </a:prstGeom>
        </p:spPr>
        <p:txBody>
          <a:bodyPr vert="horz" wrap="square" lIns="0" tIns="12700" rIns="0" bIns="0" rtlCol="0">
            <a:spAutoFit/>
          </a:bodyPr>
          <a:lstStyle/>
          <a:p>
            <a:pPr marL="571500" indent="-342900" algn="just">
              <a:lnSpc>
                <a:spcPct val="150000"/>
              </a:lnSpc>
              <a:buFont typeface="Arial" panose="020B0604020202020204" pitchFamily="34" charset="0"/>
              <a:buChar char="•"/>
            </a:pPr>
            <a:r>
              <a:rPr lang="en-US" b="1" dirty="0">
                <a:solidFill>
                  <a:srgbClr val="FF0000"/>
                </a:solidFill>
                <a:latin typeface="Times New Roman" panose="02020603050405020304" pitchFamily="18" charset="0"/>
                <a:cs typeface="Times New Roman" panose="02020603050405020304" pitchFamily="18" charset="0"/>
              </a:rPr>
              <a:t>Asana </a:t>
            </a:r>
            <a:r>
              <a:rPr lang="en-US" dirty="0">
                <a:latin typeface="Times New Roman" panose="02020603050405020304" pitchFamily="18" charset="0"/>
                <a:cs typeface="Times New Roman" panose="02020603050405020304" pitchFamily="18" charset="0"/>
              </a:rPr>
              <a:t>is a user-friendly project management tool that can easily manage small and larger projects, which is why it’s part of our list of best project management </a:t>
            </a:r>
            <a:r>
              <a:rPr lang="en-US" dirty="0" err="1">
                <a:latin typeface="Times New Roman" panose="02020603050405020304" pitchFamily="18" charset="0"/>
                <a:cs typeface="Times New Roman" panose="02020603050405020304" pitchFamily="18" charset="0"/>
              </a:rPr>
              <a:t>softwares</a:t>
            </a:r>
            <a:r>
              <a:rPr lang="en-US" dirty="0">
                <a:latin typeface="Times New Roman" panose="02020603050405020304" pitchFamily="18" charset="0"/>
                <a:cs typeface="Times New Roman" panose="02020603050405020304" pitchFamily="18" charset="0"/>
              </a:rPr>
              <a:t>. The software is designed around tasks and subtasks arranged into different sections that can be assigned to either an individual or teams</a:t>
            </a:r>
          </a:p>
          <a:p>
            <a:pPr marL="571500" indent="-342900" algn="just">
              <a:lnSpc>
                <a:spcPct val="150000"/>
              </a:lnSpc>
              <a:buFont typeface="Arial" panose="020B0604020202020204" pitchFamily="34" charset="0"/>
              <a:buChar char="•"/>
            </a:pPr>
            <a:r>
              <a:rPr lang="en-US" b="1" dirty="0">
                <a:solidFill>
                  <a:srgbClr val="FF0000"/>
                </a:solidFill>
                <a:latin typeface="Times New Roman" panose="02020603050405020304" pitchFamily="18" charset="0"/>
                <a:cs typeface="Times New Roman" panose="02020603050405020304" pitchFamily="18" charset="0"/>
              </a:rPr>
              <a:t>Basecamp</a:t>
            </a:r>
            <a:r>
              <a:rPr lang="en-US" dirty="0">
                <a:latin typeface="Times New Roman" panose="02020603050405020304" pitchFamily="18" charset="0"/>
                <a:cs typeface="Times New Roman" panose="02020603050405020304" pitchFamily="18" charset="0"/>
              </a:rPr>
              <a:t> is a cloud-based tool with lots of features for individuals, project managers or even marketing teams that enables collaboration on tasks. Some of the features include to-do lists for tasks, which can be assigned to different users, and tasks that the system will automatically follow up on when the due date lapses. </a:t>
            </a:r>
          </a:p>
        </p:txBody>
      </p:sp>
    </p:spTree>
    <p:extLst>
      <p:ext uri="{BB962C8B-B14F-4D97-AF65-F5344CB8AC3E}">
        <p14:creationId xmlns:p14="http://schemas.microsoft.com/office/powerpoint/2010/main" val="2201875102"/>
      </p:ext>
    </p:extLst>
  </p:cSld>
  <p:clrMapOvr>
    <a:masterClrMapping/>
  </p:clrMapOvr>
  <p:transition>
    <p:zoom/>
  </p:transition>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Shape 1043"/>
        <p:cNvGrpSpPr/>
        <p:nvPr/>
      </p:nvGrpSpPr>
      <p:grpSpPr>
        <a:xfrm>
          <a:off x="0" y="0"/>
          <a:ext cx="0" cy="0"/>
          <a:chOff x="0" y="0"/>
          <a:chExt cx="0" cy="0"/>
        </a:xfrm>
      </p:grpSpPr>
      <p:sp>
        <p:nvSpPr>
          <p:cNvPr id="1045" name="Google Shape;1045;p126"/>
          <p:cNvSpPr/>
          <p:nvPr/>
        </p:nvSpPr>
        <p:spPr>
          <a:xfrm>
            <a:off x="1092200" y="2052935"/>
            <a:ext cx="7238999" cy="175428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5400"/>
              <a:buFont typeface="Arial"/>
              <a:buNone/>
            </a:pPr>
            <a:r>
              <a:rPr lang="en-US" sz="5400" b="1" i="0" u="none" strike="noStrike" cap="none" dirty="0">
                <a:solidFill>
                  <a:srgbClr val="FF0000"/>
                </a:solidFill>
                <a:latin typeface="Times New Roman" panose="02020603050405020304" pitchFamily="18" charset="0"/>
                <a:ea typeface="Calibri"/>
                <a:cs typeface="Times New Roman" panose="02020603050405020304" pitchFamily="18" charset="0"/>
                <a:sym typeface="Calibri"/>
              </a:rPr>
              <a:t>Any Queries !!!</a:t>
            </a:r>
            <a:endParaRPr sz="1400" b="0" i="0" u="none" strike="noStrike" cap="none" dirty="0">
              <a:solidFill>
                <a:srgbClr val="FF0000"/>
              </a:solidFill>
              <a:latin typeface="Times New Roman" panose="02020603050405020304" pitchFamily="18" charset="0"/>
              <a:cs typeface="Times New Roman" panose="02020603050405020304" pitchFamily="18" charset="0"/>
              <a:sym typeface="Arial"/>
            </a:endParaRPr>
          </a:p>
          <a:p>
            <a:pPr marL="0" marR="0" lvl="0" indent="0" algn="ctr" rtl="0">
              <a:lnSpc>
                <a:spcPct val="100000"/>
              </a:lnSpc>
              <a:spcBef>
                <a:spcPts val="0"/>
              </a:spcBef>
              <a:spcAft>
                <a:spcPts val="0"/>
              </a:spcAft>
              <a:buClr>
                <a:srgbClr val="000000"/>
              </a:buClr>
              <a:buSzPts val="5400"/>
              <a:buFont typeface="Arial"/>
              <a:buNone/>
            </a:pPr>
            <a:r>
              <a:rPr lang="en-US" sz="5400" b="1" i="0" u="none" strike="noStrike" cap="none" dirty="0">
                <a:solidFill>
                  <a:srgbClr val="FF0000"/>
                </a:solidFill>
                <a:latin typeface="Times New Roman" panose="02020603050405020304" pitchFamily="18" charset="0"/>
                <a:ea typeface="Calibri"/>
                <a:cs typeface="Times New Roman" panose="02020603050405020304" pitchFamily="18" charset="0"/>
                <a:sym typeface="Calibri"/>
              </a:rPr>
              <a:t>Thank you</a:t>
            </a:r>
            <a:endParaRPr sz="5400" b="1" i="0" u="none" strike="noStrike" cap="none" dirty="0">
              <a:solidFill>
                <a:srgbClr val="FF0000"/>
              </a:solidFill>
              <a:latin typeface="Times New Roman" panose="02020603050405020304" pitchFamily="18" charset="0"/>
              <a:ea typeface="Calibri"/>
              <a:cs typeface="Times New Roman" panose="02020603050405020304" pitchFamily="18" charset="0"/>
              <a:sym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18"/>
          <p:cNvSpPr txBox="1">
            <a:spLocks noGrp="1"/>
          </p:cNvSpPr>
          <p:nvPr>
            <p:ph type="title"/>
          </p:nvPr>
        </p:nvSpPr>
        <p:spPr>
          <a:xfrm>
            <a:off x="508000" y="403598"/>
            <a:ext cx="8203692" cy="627721"/>
          </a:xfrm>
          <a:prstGeom prst="rect">
            <a:avLst/>
          </a:prstGeom>
          <a:noFill/>
          <a:ln>
            <a:noFill/>
          </a:ln>
        </p:spPr>
        <p:txBody>
          <a:bodyPr spcFirstLastPara="1" wrap="square" lIns="0" tIns="12050" rIns="0" bIns="0" anchor="t" anchorCtr="0">
            <a:spAutoFit/>
          </a:bodyPr>
          <a:lstStyle/>
          <a:p>
            <a:pPr marL="12700" lvl="0" indent="0" algn="l" rtl="0">
              <a:lnSpc>
                <a:spcPct val="100000"/>
              </a:lnSpc>
              <a:spcBef>
                <a:spcPts val="0"/>
              </a:spcBef>
              <a:spcAft>
                <a:spcPts val="0"/>
              </a:spcAft>
              <a:buSzPts val="1400"/>
              <a:buNone/>
            </a:pPr>
            <a:r>
              <a:rPr lang="en-US" sz="4000" dirty="0"/>
              <a:t>Systems Development Life Cycle</a:t>
            </a:r>
            <a:endParaRPr sz="4000" dirty="0"/>
          </a:p>
        </p:txBody>
      </p:sp>
      <p:sp>
        <p:nvSpPr>
          <p:cNvPr id="187" name="Google Shape;187;p18"/>
          <p:cNvSpPr txBox="1"/>
          <p:nvPr/>
        </p:nvSpPr>
        <p:spPr>
          <a:xfrm>
            <a:off x="554101" y="1176039"/>
            <a:ext cx="8035798" cy="5278363"/>
          </a:xfrm>
          <a:prstGeom prst="rect">
            <a:avLst/>
          </a:prstGeom>
          <a:noFill/>
          <a:ln>
            <a:noFill/>
          </a:ln>
        </p:spPr>
        <p:txBody>
          <a:bodyPr spcFirstLastPara="1" wrap="square" lIns="0" tIns="106675" rIns="0" bIns="0" anchor="t" anchorCtr="0">
            <a:spAutoFit/>
          </a:bodyPr>
          <a:lstStyle/>
          <a:p>
            <a:pPr marL="354966" indent="-342900" algn="just">
              <a:lnSpc>
                <a:spcPct val="150000"/>
              </a:lnSpc>
              <a:buClr>
                <a:srgbClr val="D9B146"/>
              </a:buClr>
              <a:buSzPts val="3200"/>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Systems Development Life Cycle is a  systematic approach which explicitly breaks  down the work into phases that are required to  implement either new or modified Information  System.</a:t>
            </a:r>
          </a:p>
          <a:p>
            <a:pPr marL="354966" indent="-342900" algn="just">
              <a:lnSpc>
                <a:spcPct val="150000"/>
              </a:lnSpc>
              <a:buClr>
                <a:srgbClr val="D9B146"/>
              </a:buClr>
              <a:buSzPts val="3200"/>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System Development Life Cycle (SDLC) is a  conceptual model which includes policies and  procedures for developing or altering systems  throughout their life cycles.</a:t>
            </a:r>
          </a:p>
        </p:txBody>
      </p:sp>
    </p:spTree>
    <p:extLst>
      <p:ext uri="{BB962C8B-B14F-4D97-AF65-F5344CB8AC3E}">
        <p14:creationId xmlns:p14="http://schemas.microsoft.com/office/powerpoint/2010/main" val="22959005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5"/>
        <p:cNvGrpSpPr/>
        <p:nvPr/>
      </p:nvGrpSpPr>
      <p:grpSpPr>
        <a:xfrm>
          <a:off x="0" y="0"/>
          <a:ext cx="0" cy="0"/>
          <a:chOff x="0" y="0"/>
          <a:chExt cx="0" cy="0"/>
        </a:xfrm>
      </p:grpSpPr>
      <p:sp>
        <p:nvSpPr>
          <p:cNvPr id="36" name="Google Shape;36;p2"/>
          <p:cNvSpPr txBox="1">
            <a:spLocks noGrp="1"/>
          </p:cNvSpPr>
          <p:nvPr>
            <p:ph type="title"/>
          </p:nvPr>
        </p:nvSpPr>
        <p:spPr>
          <a:xfrm>
            <a:off x="1056538" y="479882"/>
            <a:ext cx="7450455" cy="566165"/>
          </a:xfrm>
          <a:prstGeom prst="rect">
            <a:avLst/>
          </a:prstGeom>
          <a:noFill/>
          <a:ln>
            <a:noFill/>
          </a:ln>
        </p:spPr>
        <p:txBody>
          <a:bodyPr spcFirstLastPara="1" wrap="square" lIns="0" tIns="12050" rIns="0" bIns="0" anchor="t" anchorCtr="0">
            <a:spAutoFit/>
          </a:bodyPr>
          <a:lstStyle/>
          <a:p>
            <a:pPr marL="12700" lvl="0" indent="0" algn="l" rtl="0">
              <a:lnSpc>
                <a:spcPct val="100000"/>
              </a:lnSpc>
              <a:spcBef>
                <a:spcPts val="0"/>
              </a:spcBef>
              <a:spcAft>
                <a:spcPts val="0"/>
              </a:spcAft>
              <a:buSzPts val="1400"/>
              <a:buNone/>
            </a:pPr>
            <a:r>
              <a:rPr lang="en-US" b="0" dirty="0">
                <a:latin typeface="Times New Roman" panose="02020603050405020304" pitchFamily="18" charset="0"/>
                <a:ea typeface="Arial"/>
                <a:cs typeface="Times New Roman" panose="02020603050405020304" pitchFamily="18" charset="0"/>
                <a:sym typeface="Arial"/>
              </a:rPr>
              <a:t>Introduction: Data </a:t>
            </a:r>
            <a:r>
              <a:rPr lang="en-US" b="0" dirty="0" err="1">
                <a:latin typeface="Times New Roman" panose="02020603050405020304" pitchFamily="18" charset="0"/>
                <a:ea typeface="Arial"/>
                <a:cs typeface="Times New Roman" panose="02020603050405020304" pitchFamily="18" charset="0"/>
                <a:sym typeface="Arial"/>
              </a:rPr>
              <a:t>Vs</a:t>
            </a:r>
            <a:r>
              <a:rPr lang="en-US" b="0" dirty="0">
                <a:latin typeface="Times New Roman" panose="02020603050405020304" pitchFamily="18" charset="0"/>
                <a:ea typeface="Arial"/>
                <a:cs typeface="Times New Roman" panose="02020603050405020304" pitchFamily="18" charset="0"/>
                <a:sym typeface="Arial"/>
              </a:rPr>
              <a:t> Information</a:t>
            </a:r>
            <a:endParaRPr dirty="0">
              <a:latin typeface="Times New Roman" panose="02020603050405020304" pitchFamily="18" charset="0"/>
              <a:ea typeface="Arial"/>
              <a:cs typeface="Times New Roman" panose="02020603050405020304" pitchFamily="18" charset="0"/>
              <a:sym typeface="Arial"/>
            </a:endParaRPr>
          </a:p>
        </p:txBody>
      </p:sp>
      <p:sp>
        <p:nvSpPr>
          <p:cNvPr id="37" name="Google Shape;37;p2"/>
          <p:cNvSpPr txBox="1"/>
          <p:nvPr/>
        </p:nvSpPr>
        <p:spPr>
          <a:xfrm>
            <a:off x="7787005" y="6021226"/>
            <a:ext cx="135890" cy="168275"/>
          </a:xfrm>
          <a:prstGeom prst="rect">
            <a:avLst/>
          </a:prstGeom>
          <a:noFill/>
          <a:ln>
            <a:noFill/>
          </a:ln>
        </p:spPr>
        <p:txBody>
          <a:bodyPr spcFirstLastPara="1" wrap="square" lIns="0" tIns="0" rIns="0" bIns="0" anchor="t" anchorCtr="0">
            <a:spAutoFit/>
          </a:bodyPr>
          <a:lstStyle/>
          <a:p>
            <a:pPr marL="38100" marR="0" lvl="0" indent="0" algn="l" rtl="0">
              <a:lnSpc>
                <a:spcPct val="116000"/>
              </a:lnSpc>
              <a:spcBef>
                <a:spcPts val="0"/>
              </a:spcBef>
              <a:spcAft>
                <a:spcPts val="0"/>
              </a:spcAft>
              <a:buClr>
                <a:srgbClr val="000000"/>
              </a:buClr>
              <a:buSzPts val="1000"/>
              <a:buFont typeface="Arial"/>
              <a:buNone/>
            </a:pPr>
            <a:fld id="{00000000-1234-1234-1234-123412341234}" type="slidenum">
              <a:rPr lang="en-US" sz="1000" b="0" i="0" u="none" strike="noStrike" cap="none">
                <a:solidFill>
                  <a:schemeClr val="dk1"/>
                </a:solidFill>
                <a:latin typeface="Times New Roman"/>
                <a:ea typeface="Times New Roman"/>
                <a:cs typeface="Times New Roman"/>
                <a:sym typeface="Times New Roman"/>
              </a:rPr>
              <a:t>2</a:t>
            </a:fld>
            <a:endParaRPr sz="1000" b="0" i="0" u="none" strike="noStrike" cap="none">
              <a:solidFill>
                <a:schemeClr val="dk1"/>
              </a:solidFill>
              <a:latin typeface="Times New Roman"/>
              <a:ea typeface="Times New Roman"/>
              <a:cs typeface="Times New Roman"/>
              <a:sym typeface="Times New Roman"/>
            </a:endParaRPr>
          </a:p>
        </p:txBody>
      </p:sp>
      <p:sp>
        <p:nvSpPr>
          <p:cNvPr id="38" name="Google Shape;38;p2"/>
          <p:cNvSpPr txBox="1"/>
          <p:nvPr/>
        </p:nvSpPr>
        <p:spPr>
          <a:xfrm>
            <a:off x="107576" y="1114882"/>
            <a:ext cx="8875059" cy="5047526"/>
          </a:xfrm>
          <a:prstGeom prst="rect">
            <a:avLst/>
          </a:prstGeom>
          <a:noFill/>
          <a:ln>
            <a:noFill/>
          </a:ln>
        </p:spPr>
        <p:txBody>
          <a:bodyPr spcFirstLastPara="1" wrap="square" lIns="0" tIns="60950" rIns="0" bIns="0" anchor="t" anchorCtr="0">
            <a:spAutoFit/>
          </a:bodyPr>
          <a:lstStyle/>
          <a:p>
            <a:pPr marL="342900" indent="-342900" algn="just">
              <a:lnSpc>
                <a:spcPct val="150000"/>
              </a:lnSpc>
              <a:buClr>
                <a:schemeClr val="dk1"/>
              </a:buClr>
              <a:buSzPts val="2400"/>
              <a:buFont typeface="Arial"/>
              <a:buChar char="•"/>
            </a:pPr>
            <a:r>
              <a:rPr lang="en-US" sz="2400" dirty="0">
                <a:solidFill>
                  <a:schemeClr val="dk1"/>
                </a:solidFill>
                <a:latin typeface="Times New Roman"/>
                <a:ea typeface="Times New Roman"/>
                <a:cs typeface="Times New Roman"/>
                <a:sym typeface="Helvetica Neue"/>
              </a:rPr>
              <a:t>Data is raw unprocessed facts and figures that have no  context or purposeful meaning.</a:t>
            </a:r>
            <a:endParaRPr sz="2400" dirty="0">
              <a:solidFill>
                <a:schemeClr val="dk1"/>
              </a:solidFill>
              <a:latin typeface="Times New Roman"/>
              <a:ea typeface="Times New Roman"/>
              <a:cs typeface="Times New Roman"/>
              <a:sym typeface="Helvetica Neue"/>
            </a:endParaRPr>
          </a:p>
          <a:p>
            <a:pPr marL="342900" indent="-342900" algn="just">
              <a:lnSpc>
                <a:spcPct val="150000"/>
              </a:lnSpc>
              <a:buClr>
                <a:schemeClr val="dk1"/>
              </a:buClr>
              <a:buSzPts val="2400"/>
              <a:buFont typeface="Arial"/>
              <a:buChar char="•"/>
            </a:pPr>
            <a:r>
              <a:rPr lang="en-US" sz="2400" dirty="0">
                <a:solidFill>
                  <a:schemeClr val="dk1"/>
                </a:solidFill>
                <a:latin typeface="Times New Roman"/>
                <a:ea typeface="Times New Roman"/>
                <a:cs typeface="Times New Roman"/>
                <a:sym typeface="Helvetica Neue"/>
              </a:rPr>
              <a:t>Data are raw facts	about	the organization and its  business transactions.</a:t>
            </a:r>
            <a:endParaRPr sz="2400" dirty="0">
              <a:solidFill>
                <a:schemeClr val="dk1"/>
              </a:solidFill>
              <a:latin typeface="Times New Roman"/>
              <a:ea typeface="Times New Roman"/>
              <a:cs typeface="Times New Roman"/>
              <a:sym typeface="Helvetica Neue"/>
            </a:endParaRPr>
          </a:p>
          <a:p>
            <a:pPr marL="342900" indent="-342900" algn="just">
              <a:lnSpc>
                <a:spcPct val="150000"/>
              </a:lnSpc>
              <a:buClr>
                <a:schemeClr val="dk1"/>
              </a:buClr>
              <a:buSzPts val="2400"/>
              <a:buFont typeface="Arial"/>
              <a:buChar char="•"/>
            </a:pPr>
            <a:r>
              <a:rPr lang="en-US" sz="2400" dirty="0">
                <a:solidFill>
                  <a:schemeClr val="dk1"/>
                </a:solidFill>
                <a:latin typeface="Times New Roman"/>
                <a:ea typeface="Times New Roman"/>
                <a:cs typeface="Times New Roman"/>
                <a:sym typeface="Helvetica Neue"/>
              </a:rPr>
              <a:t>Most data	items	have	little	meaning and	use by themselves.</a:t>
            </a:r>
            <a:endParaRPr sz="2400" dirty="0">
              <a:solidFill>
                <a:schemeClr val="dk1"/>
              </a:solidFill>
              <a:latin typeface="Times New Roman"/>
              <a:ea typeface="Times New Roman"/>
              <a:cs typeface="Times New Roman"/>
              <a:sym typeface="Helvetica Neue"/>
            </a:endParaRPr>
          </a:p>
          <a:p>
            <a:pPr marL="342900" indent="-342900" algn="just">
              <a:lnSpc>
                <a:spcPct val="150000"/>
              </a:lnSpc>
              <a:buClr>
                <a:schemeClr val="dk1"/>
              </a:buClr>
              <a:buSzPts val="2400"/>
              <a:buFont typeface="Arial"/>
              <a:buChar char="•"/>
            </a:pPr>
            <a:r>
              <a:rPr lang="en-US" sz="2400" dirty="0">
                <a:solidFill>
                  <a:schemeClr val="dk1"/>
                </a:solidFill>
                <a:latin typeface="Times New Roman"/>
                <a:ea typeface="Times New Roman"/>
                <a:cs typeface="Times New Roman"/>
                <a:sym typeface="Helvetica Neue"/>
              </a:rPr>
              <a:t>Information is processed data that has meaning and a  context System and Information System.</a:t>
            </a:r>
            <a:endParaRPr sz="2400" dirty="0">
              <a:solidFill>
                <a:schemeClr val="dk1"/>
              </a:solidFill>
              <a:latin typeface="Times New Roman"/>
              <a:ea typeface="Times New Roman"/>
              <a:cs typeface="Times New Roman"/>
              <a:sym typeface="Helvetica Neue"/>
            </a:endParaRPr>
          </a:p>
          <a:p>
            <a:pPr marL="342900" indent="-342900" algn="just">
              <a:lnSpc>
                <a:spcPct val="150000"/>
              </a:lnSpc>
              <a:buClr>
                <a:schemeClr val="dk1"/>
              </a:buClr>
              <a:buSzPts val="2400"/>
              <a:buFont typeface="Arial"/>
              <a:buChar char="•"/>
            </a:pPr>
            <a:r>
              <a:rPr lang="en-US" sz="2400" dirty="0">
                <a:solidFill>
                  <a:schemeClr val="dk1"/>
                </a:solidFill>
                <a:latin typeface="Times New Roman"/>
                <a:ea typeface="Times New Roman"/>
                <a:cs typeface="Times New Roman"/>
                <a:sym typeface="Helvetica Neue"/>
              </a:rPr>
              <a:t>Information is data that has been refined and organized by processing and purposeful intelligence.</a:t>
            </a:r>
            <a:endParaRPr sz="2400" dirty="0">
              <a:solidFill>
                <a:schemeClr val="dk1"/>
              </a:solidFill>
              <a:latin typeface="Times New Roman"/>
              <a:ea typeface="Times New Roman"/>
              <a:cs typeface="Times New Roman"/>
              <a:sym typeface="Helvetica Neue"/>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pic>
        <p:nvPicPr>
          <p:cNvPr id="200" name="Google Shape;200;p20"/>
          <p:cNvPicPr preferRelativeResize="0"/>
          <p:nvPr/>
        </p:nvPicPr>
        <p:blipFill rotWithShape="1">
          <a:blip r:embed="rId3">
            <a:alphaModFix/>
          </a:blip>
          <a:srcRect/>
          <a:stretch/>
        </p:blipFill>
        <p:spPr>
          <a:xfrm>
            <a:off x="0" y="0"/>
            <a:ext cx="9144000" cy="6857998"/>
          </a:xfrm>
          <a:prstGeom prst="rect">
            <a:avLst/>
          </a:prstGeom>
          <a:noFill/>
          <a:ln>
            <a:noFill/>
          </a:ln>
        </p:spPr>
      </p:pic>
      <p:sp>
        <p:nvSpPr>
          <p:cNvPr id="201" name="Google Shape;201;p20"/>
          <p:cNvSpPr/>
          <p:nvPr/>
        </p:nvSpPr>
        <p:spPr>
          <a:xfrm>
            <a:off x="1278636" y="2354579"/>
            <a:ext cx="6595745" cy="0"/>
          </a:xfrm>
          <a:custGeom>
            <a:avLst/>
            <a:gdLst/>
            <a:ahLst/>
            <a:cxnLst/>
            <a:rect l="l" t="t" r="r" b="b"/>
            <a:pathLst>
              <a:path w="6595745" h="120000" extrusionOk="0">
                <a:moveTo>
                  <a:pt x="0" y="0"/>
                </a:moveTo>
                <a:lnTo>
                  <a:pt x="6595490" y="0"/>
                </a:lnTo>
              </a:path>
            </a:pathLst>
          </a:custGeom>
          <a:noFill/>
          <a:ln w="15225" cap="flat" cmpd="sng">
            <a:solidFill>
              <a:srgbClr val="E8D191"/>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02" name="Google Shape;202;p20"/>
          <p:cNvSpPr txBox="1">
            <a:spLocks noGrp="1"/>
          </p:cNvSpPr>
          <p:nvPr>
            <p:ph type="title"/>
          </p:nvPr>
        </p:nvSpPr>
        <p:spPr>
          <a:xfrm>
            <a:off x="444500" y="-12700"/>
            <a:ext cx="8636000" cy="997709"/>
          </a:xfrm>
          <a:prstGeom prst="rect">
            <a:avLst/>
          </a:prstGeom>
          <a:noFill/>
          <a:ln>
            <a:noFill/>
          </a:ln>
        </p:spPr>
        <p:txBody>
          <a:bodyPr spcFirstLastPara="1" wrap="square" lIns="0" tIns="12700" rIns="0" bIns="0" anchor="t" anchorCtr="0">
            <a:spAutoFit/>
          </a:bodyPr>
          <a:lstStyle/>
          <a:p>
            <a:pPr marL="12700"/>
            <a:r>
              <a:rPr lang="en-US" sz="3200" dirty="0"/>
              <a:t>Systems Development Life Cycle(  Phases of	SDLC )</a:t>
            </a:r>
            <a:endParaRPr sz="3200" dirty="0"/>
          </a:p>
        </p:txBody>
      </p:sp>
      <p:pic>
        <p:nvPicPr>
          <p:cNvPr id="203" name="Google Shape;203;p20"/>
          <p:cNvPicPr preferRelativeResize="0"/>
          <p:nvPr/>
        </p:nvPicPr>
        <p:blipFill rotWithShape="1">
          <a:blip r:embed="rId4">
            <a:alphaModFix/>
          </a:blip>
          <a:srcRect/>
          <a:stretch/>
        </p:blipFill>
        <p:spPr>
          <a:xfrm>
            <a:off x="762000" y="1066800"/>
            <a:ext cx="8001000" cy="55626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pic>
        <p:nvPicPr>
          <p:cNvPr id="208" name="Google Shape;208;p21"/>
          <p:cNvPicPr preferRelativeResize="0"/>
          <p:nvPr/>
        </p:nvPicPr>
        <p:blipFill rotWithShape="1">
          <a:blip r:embed="rId3">
            <a:alphaModFix/>
          </a:blip>
          <a:srcRect/>
          <a:stretch/>
        </p:blipFill>
        <p:spPr>
          <a:xfrm>
            <a:off x="0" y="0"/>
            <a:ext cx="9144000" cy="6857998"/>
          </a:xfrm>
          <a:prstGeom prst="rect">
            <a:avLst/>
          </a:prstGeom>
          <a:noFill/>
          <a:ln>
            <a:noFill/>
          </a:ln>
        </p:spPr>
      </p:pic>
      <p:grpSp>
        <p:nvGrpSpPr>
          <p:cNvPr id="209" name="Google Shape;209;p21"/>
          <p:cNvGrpSpPr/>
          <p:nvPr/>
        </p:nvGrpSpPr>
        <p:grpSpPr>
          <a:xfrm>
            <a:off x="533400" y="1143000"/>
            <a:ext cx="8458200" cy="5213604"/>
            <a:chOff x="533400" y="1143000"/>
            <a:chExt cx="8458200" cy="5213604"/>
          </a:xfrm>
        </p:grpSpPr>
        <p:sp>
          <p:nvSpPr>
            <p:cNvPr id="210" name="Google Shape;210;p21"/>
            <p:cNvSpPr/>
            <p:nvPr/>
          </p:nvSpPr>
          <p:spPr>
            <a:xfrm>
              <a:off x="1278636" y="2354580"/>
              <a:ext cx="6595745" cy="0"/>
            </a:xfrm>
            <a:custGeom>
              <a:avLst/>
              <a:gdLst/>
              <a:ahLst/>
              <a:cxnLst/>
              <a:rect l="l" t="t" r="r" b="b"/>
              <a:pathLst>
                <a:path w="6595745" h="120000" extrusionOk="0">
                  <a:moveTo>
                    <a:pt x="0" y="0"/>
                  </a:moveTo>
                  <a:lnTo>
                    <a:pt x="6595490" y="0"/>
                  </a:lnTo>
                </a:path>
              </a:pathLst>
            </a:custGeom>
            <a:noFill/>
            <a:ln w="15225" cap="flat" cmpd="sng">
              <a:solidFill>
                <a:srgbClr val="E8D191"/>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pic>
          <p:nvPicPr>
            <p:cNvPr id="211" name="Google Shape;211;p21"/>
            <p:cNvPicPr preferRelativeResize="0"/>
            <p:nvPr/>
          </p:nvPicPr>
          <p:blipFill rotWithShape="1">
            <a:blip r:embed="rId4">
              <a:alphaModFix/>
            </a:blip>
            <a:srcRect/>
            <a:stretch/>
          </p:blipFill>
          <p:spPr>
            <a:xfrm>
              <a:off x="533400" y="1143000"/>
              <a:ext cx="8458200" cy="5213604"/>
            </a:xfrm>
            <a:prstGeom prst="rect">
              <a:avLst/>
            </a:prstGeom>
            <a:noFill/>
            <a:ln>
              <a:noFill/>
            </a:ln>
          </p:spPr>
        </p:pic>
      </p:grpSp>
      <p:sp>
        <p:nvSpPr>
          <p:cNvPr id="212" name="Google Shape;212;p21"/>
          <p:cNvSpPr txBox="1">
            <a:spLocks noGrp="1"/>
          </p:cNvSpPr>
          <p:nvPr>
            <p:ph type="title"/>
          </p:nvPr>
        </p:nvSpPr>
        <p:spPr>
          <a:xfrm>
            <a:off x="1305560" y="0"/>
            <a:ext cx="6536055" cy="1059264"/>
          </a:xfrm>
          <a:prstGeom prst="rect">
            <a:avLst/>
          </a:prstGeom>
          <a:noFill/>
          <a:ln>
            <a:noFill/>
          </a:ln>
        </p:spPr>
        <p:txBody>
          <a:bodyPr spcFirstLastPara="1" wrap="square" lIns="0" tIns="12700" rIns="0" bIns="0" anchor="t" anchorCtr="0">
            <a:spAutoFit/>
          </a:bodyPr>
          <a:lstStyle/>
          <a:p>
            <a:pPr marL="1521460" marR="5080" lvl="0" indent="-1509395" algn="l" rtl="0">
              <a:lnSpc>
                <a:spcPct val="100000"/>
              </a:lnSpc>
              <a:spcBef>
                <a:spcPts val="0"/>
              </a:spcBef>
              <a:spcAft>
                <a:spcPts val="0"/>
              </a:spcAft>
              <a:buSzPts val="1400"/>
              <a:buNone/>
            </a:pPr>
            <a:r>
              <a:rPr lang="en-US" sz="3200" dirty="0"/>
              <a:t>Systems Development Life Cycle(  Phases of	SDLC </a:t>
            </a:r>
            <a:r>
              <a:rPr lang="en-US" dirty="0">
                <a:solidFill>
                  <a:srgbClr val="3942F7"/>
                </a:solidFill>
              </a:rPr>
              <a:t>)</a:t>
            </a:r>
            <a:endParaRPr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8" name="Google Shape;218;p22"/>
          <p:cNvSpPr txBox="1">
            <a:spLocks noGrp="1"/>
          </p:cNvSpPr>
          <p:nvPr>
            <p:ph type="title"/>
          </p:nvPr>
        </p:nvSpPr>
        <p:spPr>
          <a:xfrm>
            <a:off x="1978174" y="105740"/>
            <a:ext cx="5127625" cy="505267"/>
          </a:xfrm>
          <a:prstGeom prst="rect">
            <a:avLst/>
          </a:prstGeom>
          <a:noFill/>
          <a:ln>
            <a:noFill/>
          </a:ln>
        </p:spPr>
        <p:txBody>
          <a:bodyPr spcFirstLastPara="1" wrap="square" lIns="0" tIns="12700" rIns="0" bIns="0" anchor="t" anchorCtr="0">
            <a:spAutoFit/>
          </a:bodyPr>
          <a:lstStyle/>
          <a:p>
            <a:pPr marL="1521460" marR="5080" indent="-1509395"/>
            <a:r>
              <a:rPr lang="en-US" sz="3200" dirty="0"/>
              <a:t>Phases of	SDLC </a:t>
            </a:r>
            <a:r>
              <a:rPr lang="en-US" sz="3200" dirty="0" err="1"/>
              <a:t>Contd</a:t>
            </a:r>
            <a:r>
              <a:rPr lang="en-US" sz="3200" dirty="0"/>
              <a:t>….</a:t>
            </a:r>
          </a:p>
        </p:txBody>
      </p:sp>
      <p:sp>
        <p:nvSpPr>
          <p:cNvPr id="219" name="Google Shape;219;p22"/>
          <p:cNvSpPr txBox="1"/>
          <p:nvPr/>
        </p:nvSpPr>
        <p:spPr>
          <a:xfrm>
            <a:off x="353769" y="879073"/>
            <a:ext cx="8376437" cy="5720787"/>
          </a:xfrm>
          <a:prstGeom prst="rect">
            <a:avLst/>
          </a:prstGeom>
          <a:noFill/>
          <a:ln>
            <a:noFill/>
          </a:ln>
        </p:spPr>
        <p:txBody>
          <a:bodyPr spcFirstLastPara="1" wrap="square" lIns="0" tIns="118100" rIns="0" bIns="0" anchor="t" anchorCtr="0">
            <a:spAutoFit/>
          </a:bodyPr>
          <a:lstStyle/>
          <a:p>
            <a:pPr marL="12700" marR="0" lvl="0" indent="0" algn="l" rtl="0">
              <a:lnSpc>
                <a:spcPct val="100000"/>
              </a:lnSpc>
              <a:spcBef>
                <a:spcPts val="0"/>
              </a:spcBef>
              <a:spcAft>
                <a:spcPts val="0"/>
              </a:spcAft>
              <a:buClr>
                <a:srgbClr val="000000"/>
              </a:buClr>
              <a:buSzPts val="2800"/>
              <a:buFont typeface="Arial"/>
              <a:buNone/>
            </a:pPr>
            <a:r>
              <a:rPr lang="en-US" sz="2800" b="1" i="0" u="none" strike="noStrike" cap="none" dirty="0">
                <a:solidFill>
                  <a:srgbClr val="6F2F9F"/>
                </a:solidFill>
                <a:latin typeface="Arial"/>
                <a:ea typeface="Arial"/>
                <a:cs typeface="Arial"/>
                <a:sym typeface="Arial"/>
              </a:rPr>
              <a:t>Feasibility Study or Planning</a:t>
            </a:r>
            <a:endParaRPr lang="en-US" sz="2800" b="0" i="0" u="none" strike="noStrike" cap="none" dirty="0">
              <a:solidFill>
                <a:schemeClr val="dk1"/>
              </a:solidFill>
              <a:latin typeface="Arial"/>
              <a:ea typeface="Arial"/>
              <a:cs typeface="Arial"/>
              <a:sym typeface="Arial"/>
            </a:endParaRPr>
          </a:p>
          <a:p>
            <a:pPr marL="354966" lvl="0" indent="-342900" algn="just">
              <a:lnSpc>
                <a:spcPct val="150000"/>
              </a:lnSpc>
              <a:buClr>
                <a:srgbClr val="D9B146"/>
              </a:buClr>
              <a:buSzPts val="3200"/>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sym typeface="Helvetica Neue"/>
              </a:rPr>
              <a:t>Define the problem and scope of existing system.	</a:t>
            </a:r>
            <a:endParaRPr sz="2800" dirty="0">
              <a:latin typeface="Times New Roman" panose="02020603050405020304" pitchFamily="18" charset="0"/>
              <a:cs typeface="Times New Roman" panose="02020603050405020304" pitchFamily="18" charset="0"/>
              <a:sym typeface="Helvetica Neue"/>
            </a:endParaRPr>
          </a:p>
          <a:p>
            <a:pPr marL="354966" lvl="0" indent="-342900" algn="just">
              <a:lnSpc>
                <a:spcPct val="150000"/>
              </a:lnSpc>
              <a:buClr>
                <a:srgbClr val="D9B146"/>
              </a:buClr>
              <a:buSzPts val="3200"/>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sym typeface="Helvetica Neue"/>
              </a:rPr>
              <a:t>Overview the new system and determine its objectives.</a:t>
            </a:r>
            <a:endParaRPr sz="2800" dirty="0">
              <a:latin typeface="Times New Roman" panose="02020603050405020304" pitchFamily="18" charset="0"/>
              <a:cs typeface="Times New Roman" panose="02020603050405020304" pitchFamily="18" charset="0"/>
              <a:sym typeface="Helvetica Neue"/>
            </a:endParaRPr>
          </a:p>
          <a:p>
            <a:pPr marL="354966" lvl="0" indent="-342900" algn="just">
              <a:lnSpc>
                <a:spcPct val="150000"/>
              </a:lnSpc>
              <a:buClr>
                <a:srgbClr val="D9B146"/>
              </a:buClr>
              <a:buSzPts val="3200"/>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sym typeface="Helvetica Neue"/>
              </a:rPr>
              <a:t>Confirm project feasibility and produce the project Schedule.</a:t>
            </a:r>
            <a:endParaRPr sz="2800" dirty="0">
              <a:latin typeface="Times New Roman" panose="02020603050405020304" pitchFamily="18" charset="0"/>
              <a:cs typeface="Times New Roman" panose="02020603050405020304" pitchFamily="18" charset="0"/>
              <a:sym typeface="Helvetica Neue"/>
            </a:endParaRPr>
          </a:p>
          <a:p>
            <a:pPr marL="354966" lvl="0" indent="-342900" algn="just">
              <a:lnSpc>
                <a:spcPct val="150000"/>
              </a:lnSpc>
              <a:buClr>
                <a:srgbClr val="D9B146"/>
              </a:buClr>
              <a:buSzPts val="3200"/>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sym typeface="Helvetica Neue"/>
              </a:rPr>
              <a:t>During this phase, threats, constraints, integration and security of  system are also considered.</a:t>
            </a:r>
            <a:endParaRPr sz="2800" dirty="0">
              <a:latin typeface="Times New Roman" panose="02020603050405020304" pitchFamily="18" charset="0"/>
              <a:cs typeface="Times New Roman" panose="02020603050405020304" pitchFamily="18" charset="0"/>
              <a:sym typeface="Helvetica Neue"/>
            </a:endParaRPr>
          </a:p>
          <a:p>
            <a:pPr marL="354966" lvl="0" indent="-342900" algn="just">
              <a:lnSpc>
                <a:spcPct val="150000"/>
              </a:lnSpc>
              <a:buClr>
                <a:srgbClr val="D9B146"/>
              </a:buClr>
              <a:buSzPts val="3200"/>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sym typeface="Helvetica Neue"/>
              </a:rPr>
              <a:t>A feasibility report for the entire project is created at the end of this  phase.</a:t>
            </a:r>
            <a:endParaRPr sz="2800" dirty="0">
              <a:latin typeface="Times New Roman" panose="02020603050405020304" pitchFamily="18" charset="0"/>
              <a:cs typeface="Times New Roman" panose="02020603050405020304" pitchFamily="18" charset="0"/>
              <a:sym typeface="Helvetica Neue"/>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5" name="Google Shape;225;p23"/>
          <p:cNvSpPr/>
          <p:nvPr/>
        </p:nvSpPr>
        <p:spPr>
          <a:xfrm>
            <a:off x="1255877" y="1173479"/>
            <a:ext cx="6595745" cy="0"/>
          </a:xfrm>
          <a:custGeom>
            <a:avLst/>
            <a:gdLst/>
            <a:ahLst/>
            <a:cxnLst/>
            <a:rect l="l" t="t" r="r" b="b"/>
            <a:pathLst>
              <a:path w="6595745" h="120000" extrusionOk="0">
                <a:moveTo>
                  <a:pt x="0" y="0"/>
                </a:moveTo>
                <a:lnTo>
                  <a:pt x="6595490" y="0"/>
                </a:lnTo>
              </a:path>
            </a:pathLst>
          </a:custGeom>
          <a:noFill/>
          <a:ln w="15225" cap="flat" cmpd="sng">
            <a:solidFill>
              <a:srgbClr val="E8D191"/>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26" name="Google Shape;226;p23"/>
          <p:cNvSpPr txBox="1">
            <a:spLocks noGrp="1"/>
          </p:cNvSpPr>
          <p:nvPr>
            <p:ph type="title"/>
          </p:nvPr>
        </p:nvSpPr>
        <p:spPr>
          <a:xfrm>
            <a:off x="1044865" y="87828"/>
            <a:ext cx="7017767" cy="504610"/>
          </a:xfrm>
          <a:prstGeom prst="rect">
            <a:avLst/>
          </a:prstGeom>
          <a:noFill/>
          <a:ln>
            <a:noFill/>
          </a:ln>
        </p:spPr>
        <p:txBody>
          <a:bodyPr spcFirstLastPara="1" wrap="square" lIns="0" tIns="12050" rIns="0" bIns="0" anchor="t" anchorCtr="0">
            <a:spAutoFit/>
          </a:bodyPr>
          <a:lstStyle/>
          <a:p>
            <a:pPr marL="1521460" marR="5080" lvl="0" indent="-1509395"/>
            <a:r>
              <a:rPr lang="en-US" sz="3200" dirty="0"/>
              <a:t>SDLC phases    			</a:t>
            </a:r>
            <a:r>
              <a:rPr lang="en-US" sz="2000" dirty="0" err="1"/>
              <a:t>Contd</a:t>
            </a:r>
            <a:r>
              <a:rPr lang="en-US" sz="2000" dirty="0"/>
              <a:t>…</a:t>
            </a:r>
            <a:endParaRPr sz="2000" dirty="0"/>
          </a:p>
        </p:txBody>
      </p:sp>
      <p:sp>
        <p:nvSpPr>
          <p:cNvPr id="227" name="Google Shape;227;p23"/>
          <p:cNvSpPr txBox="1"/>
          <p:nvPr/>
        </p:nvSpPr>
        <p:spPr>
          <a:xfrm>
            <a:off x="152399" y="786118"/>
            <a:ext cx="8839200" cy="6158076"/>
          </a:xfrm>
          <a:prstGeom prst="rect">
            <a:avLst/>
          </a:prstGeom>
          <a:noFill/>
          <a:ln>
            <a:noFill/>
          </a:ln>
        </p:spPr>
        <p:txBody>
          <a:bodyPr spcFirstLastPara="1" wrap="square" lIns="0" tIns="83800" rIns="0" bIns="0" anchor="t" anchorCtr="0">
            <a:spAutoFit/>
          </a:bodyPr>
          <a:lstStyle/>
          <a:p>
            <a:pPr marL="12700" marR="0" lvl="0" indent="0" algn="l" rtl="0">
              <a:lnSpc>
                <a:spcPct val="100000"/>
              </a:lnSpc>
              <a:spcBef>
                <a:spcPts val="0"/>
              </a:spcBef>
              <a:spcAft>
                <a:spcPts val="0"/>
              </a:spcAft>
              <a:buClr>
                <a:srgbClr val="000000"/>
              </a:buClr>
              <a:buSzPts val="2400"/>
              <a:buFont typeface="Arial"/>
              <a:buNone/>
            </a:pPr>
            <a:r>
              <a:rPr lang="en-US" sz="2400" b="1" i="0" u="none" strike="noStrike" cap="none" dirty="0">
                <a:solidFill>
                  <a:srgbClr val="6F2F9F"/>
                </a:solidFill>
                <a:latin typeface="Arial"/>
                <a:ea typeface="Arial"/>
                <a:cs typeface="Arial"/>
                <a:sym typeface="Arial"/>
              </a:rPr>
              <a:t>Analysis and Specification</a:t>
            </a:r>
            <a:endParaRPr sz="2400" b="0" i="0" u="none" strike="noStrike" cap="none" dirty="0">
              <a:solidFill>
                <a:schemeClr val="dk1"/>
              </a:solidFill>
              <a:latin typeface="Arial"/>
              <a:ea typeface="Arial"/>
              <a:cs typeface="Arial"/>
              <a:sym typeface="Arial"/>
            </a:endParaRPr>
          </a:p>
          <a:p>
            <a:pPr marL="299085" marR="0" lvl="0" indent="-287019" algn="l" rtl="0">
              <a:lnSpc>
                <a:spcPct val="100000"/>
              </a:lnSpc>
              <a:spcBef>
                <a:spcPts val="840"/>
              </a:spcBef>
              <a:spcAft>
                <a:spcPts val="0"/>
              </a:spcAft>
              <a:buClr>
                <a:srgbClr val="D9B146"/>
              </a:buClr>
              <a:buSzPts val="2300"/>
              <a:buFont typeface="Arial"/>
              <a:buChar char="•"/>
            </a:pPr>
            <a:r>
              <a:rPr lang="en-US" sz="2800" dirty="0">
                <a:latin typeface="Times New Roman" panose="02020603050405020304" pitchFamily="18" charset="0"/>
                <a:cs typeface="Times New Roman" panose="02020603050405020304" pitchFamily="18" charset="0"/>
                <a:sym typeface="Helvetica Neue"/>
              </a:rPr>
              <a:t>Gather, analyze, and validate the information.</a:t>
            </a:r>
            <a:endParaRPr sz="2800" dirty="0">
              <a:latin typeface="Times New Roman" panose="02020603050405020304" pitchFamily="18" charset="0"/>
              <a:cs typeface="Times New Roman" panose="02020603050405020304" pitchFamily="18" charset="0"/>
              <a:sym typeface="Helvetica Neue"/>
            </a:endParaRPr>
          </a:p>
          <a:p>
            <a:pPr marL="354966" indent="-342900" algn="just">
              <a:lnSpc>
                <a:spcPct val="150000"/>
              </a:lnSpc>
              <a:buClr>
                <a:srgbClr val="D9B146"/>
              </a:buClr>
              <a:buSzPts val="3200"/>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sym typeface="Helvetica Neue"/>
              </a:rPr>
              <a:t>Define the requirements and prototypes for new system.</a:t>
            </a:r>
            <a:endParaRPr sz="2800" dirty="0">
              <a:latin typeface="Times New Roman" panose="02020603050405020304" pitchFamily="18" charset="0"/>
              <a:cs typeface="Times New Roman" panose="02020603050405020304" pitchFamily="18" charset="0"/>
              <a:sym typeface="Helvetica Neue"/>
            </a:endParaRPr>
          </a:p>
          <a:p>
            <a:pPr marL="354966" indent="-342900" algn="just">
              <a:lnSpc>
                <a:spcPct val="150000"/>
              </a:lnSpc>
              <a:buClr>
                <a:srgbClr val="D9B146"/>
              </a:buClr>
              <a:buSzPts val="3200"/>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sym typeface="Helvetica Neue"/>
              </a:rPr>
              <a:t>Evaluate the alternatives and prioritize the requirements.</a:t>
            </a:r>
            <a:endParaRPr sz="2800" dirty="0">
              <a:latin typeface="Times New Roman" panose="02020603050405020304" pitchFamily="18" charset="0"/>
              <a:cs typeface="Times New Roman" panose="02020603050405020304" pitchFamily="18" charset="0"/>
              <a:sym typeface="Helvetica Neue"/>
            </a:endParaRPr>
          </a:p>
          <a:p>
            <a:pPr marL="354966" indent="-342900" algn="just">
              <a:lnSpc>
                <a:spcPct val="150000"/>
              </a:lnSpc>
              <a:buClr>
                <a:srgbClr val="D9B146"/>
              </a:buClr>
              <a:buSzPts val="3200"/>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sym typeface="Helvetica Neue"/>
              </a:rPr>
              <a:t>Examine the information needs of end-user and enhances the system goal.</a:t>
            </a:r>
            <a:endParaRPr sz="2800" dirty="0">
              <a:latin typeface="Times New Roman" panose="02020603050405020304" pitchFamily="18" charset="0"/>
              <a:cs typeface="Times New Roman" panose="02020603050405020304" pitchFamily="18" charset="0"/>
              <a:sym typeface="Helvetica Neue"/>
            </a:endParaRPr>
          </a:p>
          <a:p>
            <a:pPr marL="354966" indent="-342900" algn="just">
              <a:lnSpc>
                <a:spcPct val="150000"/>
              </a:lnSpc>
              <a:buClr>
                <a:srgbClr val="D9B146"/>
              </a:buClr>
              <a:buSzPts val="3200"/>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sym typeface="Helvetica Neue"/>
              </a:rPr>
              <a:t>A Software Requirement Specification (SRS) document, which  specifies the software, hardware, functional, and network  requirements of the system is prepared at the end of this phase.</a:t>
            </a:r>
            <a:endParaRPr sz="2800" dirty="0">
              <a:latin typeface="Times New Roman" panose="02020603050405020304" pitchFamily="18" charset="0"/>
              <a:cs typeface="Times New Roman" panose="02020603050405020304" pitchFamily="18" charset="0"/>
              <a:sym typeface="Helvetica Neue"/>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4" name="Google Shape;234;p24"/>
          <p:cNvSpPr txBox="1">
            <a:spLocks noGrp="1"/>
          </p:cNvSpPr>
          <p:nvPr>
            <p:ph type="title"/>
          </p:nvPr>
        </p:nvSpPr>
        <p:spPr>
          <a:xfrm>
            <a:off x="609600" y="177277"/>
            <a:ext cx="6247638" cy="504610"/>
          </a:xfrm>
          <a:prstGeom prst="rect">
            <a:avLst/>
          </a:prstGeom>
          <a:noFill/>
          <a:ln>
            <a:noFill/>
          </a:ln>
        </p:spPr>
        <p:txBody>
          <a:bodyPr spcFirstLastPara="1" wrap="square" lIns="0" tIns="12050" rIns="0" bIns="0" anchor="t" anchorCtr="0">
            <a:spAutoFit/>
          </a:bodyPr>
          <a:lstStyle/>
          <a:p>
            <a:pPr marL="1521460" marR="5080" indent="-1509395"/>
            <a:r>
              <a:rPr lang="en-US" sz="3200" dirty="0"/>
              <a:t>SDLC Phases 		</a:t>
            </a:r>
            <a:r>
              <a:rPr lang="en-US" sz="1600" dirty="0" err="1"/>
              <a:t>Contd</a:t>
            </a:r>
            <a:r>
              <a:rPr lang="en-US" sz="1600" dirty="0"/>
              <a:t>…</a:t>
            </a:r>
            <a:endParaRPr sz="1600" dirty="0"/>
          </a:p>
        </p:txBody>
      </p:sp>
      <p:sp>
        <p:nvSpPr>
          <p:cNvPr id="235" name="Google Shape;235;p24"/>
          <p:cNvSpPr txBox="1"/>
          <p:nvPr/>
        </p:nvSpPr>
        <p:spPr>
          <a:xfrm>
            <a:off x="234950" y="1048969"/>
            <a:ext cx="8674099" cy="6305562"/>
          </a:xfrm>
          <a:prstGeom prst="rect">
            <a:avLst/>
          </a:prstGeom>
          <a:noFill/>
          <a:ln>
            <a:noFill/>
          </a:ln>
        </p:spPr>
        <p:txBody>
          <a:bodyPr spcFirstLastPara="1" wrap="square" lIns="0" tIns="118100" rIns="0" bIns="0" anchor="t" anchorCtr="0">
            <a:spAutoFit/>
          </a:bodyPr>
          <a:lstStyle/>
          <a:p>
            <a:pPr marL="12700" marR="0" lvl="0" indent="0" algn="l" rtl="0">
              <a:lnSpc>
                <a:spcPct val="100000"/>
              </a:lnSpc>
              <a:spcBef>
                <a:spcPts val="0"/>
              </a:spcBef>
              <a:spcAft>
                <a:spcPts val="0"/>
              </a:spcAft>
              <a:buClr>
                <a:srgbClr val="000000"/>
              </a:buClr>
              <a:buSzPts val="2800"/>
              <a:buFont typeface="Arial"/>
              <a:buNone/>
            </a:pPr>
            <a:r>
              <a:rPr lang="en-US" sz="2800" b="1" i="0" u="none" strike="noStrike" cap="none" dirty="0">
                <a:solidFill>
                  <a:srgbClr val="6F2F9F"/>
                </a:solidFill>
                <a:latin typeface="Arial"/>
                <a:ea typeface="Arial"/>
                <a:cs typeface="Arial"/>
                <a:sym typeface="Arial"/>
              </a:rPr>
              <a:t>System Design</a:t>
            </a:r>
            <a:endParaRPr sz="2800" b="0" i="0" u="none" strike="noStrike" cap="none" dirty="0">
              <a:solidFill>
                <a:schemeClr val="dk1"/>
              </a:solidFill>
              <a:latin typeface="Arial"/>
              <a:ea typeface="Arial"/>
              <a:cs typeface="Arial"/>
              <a:sym typeface="Arial"/>
            </a:endParaRPr>
          </a:p>
          <a:p>
            <a:pPr marL="354966" indent="-342900" algn="just">
              <a:lnSpc>
                <a:spcPct val="150000"/>
              </a:lnSpc>
              <a:buClr>
                <a:srgbClr val="D9B146"/>
              </a:buClr>
              <a:buSzPts val="3200"/>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sym typeface="Helvetica Neue"/>
              </a:rPr>
              <a:t>Includes the design of application, network, databases,  user interfaces, and system interfaces.</a:t>
            </a:r>
          </a:p>
          <a:p>
            <a:pPr marL="354966" indent="-342900" algn="just">
              <a:lnSpc>
                <a:spcPct val="150000"/>
              </a:lnSpc>
              <a:buClr>
                <a:srgbClr val="D9B146"/>
              </a:buClr>
              <a:buSzPts val="3200"/>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sym typeface="Helvetica Neue"/>
              </a:rPr>
              <a:t>Transform the SRS document into logical structure,  which contains detailed and complete set of  specifications that can be implemented in a  programming language.</a:t>
            </a:r>
          </a:p>
          <a:p>
            <a:pPr marL="354966" indent="-342900" algn="just">
              <a:lnSpc>
                <a:spcPct val="150000"/>
              </a:lnSpc>
              <a:buClr>
                <a:srgbClr val="D9B146"/>
              </a:buClr>
              <a:buSzPts val="3200"/>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sym typeface="Helvetica Neue"/>
              </a:rPr>
              <a:t>Create a contingency, training, maintenance, and Review the proposed design. Ensure that the final</a:t>
            </a:r>
          </a:p>
          <a:p>
            <a:pPr marL="299085" marR="0" lvl="0" indent="-287019" algn="l" rtl="0">
              <a:lnSpc>
                <a:spcPct val="100000"/>
              </a:lnSpc>
              <a:spcBef>
                <a:spcPts val="1180"/>
              </a:spcBef>
              <a:spcAft>
                <a:spcPts val="0"/>
              </a:spcAft>
              <a:buClr>
                <a:srgbClr val="D9B146"/>
              </a:buClr>
              <a:buSzPts val="2521"/>
              <a:buFont typeface="Arial"/>
              <a:buChar char="•"/>
            </a:pPr>
            <a:endParaRPr sz="2800" dirty="0">
              <a:latin typeface="Times New Roman" panose="02020603050405020304" pitchFamily="18" charset="0"/>
              <a:cs typeface="Times New Roman" panose="02020603050405020304" pitchFamily="18" charset="0"/>
              <a:sym typeface="Helvetica Neue"/>
            </a:endParaRPr>
          </a:p>
        </p:txBody>
      </p:sp>
      <p:sp>
        <p:nvSpPr>
          <p:cNvPr id="238" name="Google Shape;238;p24"/>
          <p:cNvSpPr txBox="1"/>
          <p:nvPr/>
        </p:nvSpPr>
        <p:spPr>
          <a:xfrm>
            <a:off x="7752968" y="6003747"/>
            <a:ext cx="144780" cy="177800"/>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Clr>
                <a:srgbClr val="000000"/>
              </a:buClr>
              <a:buSzPts val="1000"/>
              <a:buFont typeface="Arial"/>
              <a:buNone/>
            </a:pPr>
            <a:r>
              <a:rPr lang="en-US" sz="1000" b="0" i="0" u="none" strike="noStrike" cap="none" dirty="0">
                <a:solidFill>
                  <a:schemeClr val="dk1"/>
                </a:solidFill>
                <a:latin typeface="Times New Roman"/>
                <a:ea typeface="Times New Roman"/>
                <a:cs typeface="Times New Roman"/>
                <a:sym typeface="Times New Roman"/>
              </a:rPr>
              <a:t>27</a:t>
            </a:r>
            <a:endParaRPr sz="1000" b="0" i="0" u="none" strike="noStrike" cap="none" dirty="0">
              <a:solidFill>
                <a:schemeClr val="dk1"/>
              </a:solidFill>
              <a:latin typeface="Times New Roman"/>
              <a:ea typeface="Times New Roman"/>
              <a:cs typeface="Times New Roman"/>
              <a:sym typeface="Times New Roman"/>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4" name="Google Shape;244;p25"/>
          <p:cNvSpPr/>
          <p:nvPr/>
        </p:nvSpPr>
        <p:spPr>
          <a:xfrm>
            <a:off x="1278636" y="2354579"/>
            <a:ext cx="6595745" cy="0"/>
          </a:xfrm>
          <a:custGeom>
            <a:avLst/>
            <a:gdLst/>
            <a:ahLst/>
            <a:cxnLst/>
            <a:rect l="l" t="t" r="r" b="b"/>
            <a:pathLst>
              <a:path w="6595745" h="120000" extrusionOk="0">
                <a:moveTo>
                  <a:pt x="0" y="0"/>
                </a:moveTo>
                <a:lnTo>
                  <a:pt x="6595490" y="0"/>
                </a:lnTo>
              </a:path>
            </a:pathLst>
          </a:custGeom>
          <a:noFill/>
          <a:ln w="15225" cap="flat" cmpd="sng">
            <a:solidFill>
              <a:srgbClr val="E8D191"/>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45" name="Google Shape;245;p25"/>
          <p:cNvSpPr txBox="1">
            <a:spLocks noGrp="1"/>
          </p:cNvSpPr>
          <p:nvPr>
            <p:ph type="title"/>
          </p:nvPr>
        </p:nvSpPr>
        <p:spPr>
          <a:xfrm>
            <a:off x="1255076" y="114201"/>
            <a:ext cx="6595745" cy="635000"/>
          </a:xfrm>
          <a:prstGeom prst="rect">
            <a:avLst/>
          </a:prstGeom>
          <a:noFill/>
          <a:ln>
            <a:noFill/>
          </a:ln>
        </p:spPr>
        <p:txBody>
          <a:bodyPr spcFirstLastPara="1" wrap="square" lIns="0" tIns="12050" rIns="0" bIns="0" anchor="t" anchorCtr="0">
            <a:spAutoFit/>
          </a:bodyPr>
          <a:lstStyle/>
          <a:p>
            <a:pPr marL="12700" lvl="0" indent="0" algn="l" rtl="0">
              <a:lnSpc>
                <a:spcPct val="100000"/>
              </a:lnSpc>
              <a:spcBef>
                <a:spcPts val="0"/>
              </a:spcBef>
              <a:spcAft>
                <a:spcPts val="0"/>
              </a:spcAft>
              <a:buSzPts val="1400"/>
              <a:buNone/>
            </a:pPr>
            <a:r>
              <a:rPr lang="en-US" sz="4000" dirty="0"/>
              <a:t>SDLC Phases </a:t>
            </a:r>
            <a:r>
              <a:rPr lang="en-US" sz="1600" dirty="0" err="1"/>
              <a:t>Contd</a:t>
            </a:r>
            <a:r>
              <a:rPr lang="en-US" sz="1600" dirty="0"/>
              <a:t>…</a:t>
            </a:r>
            <a:endParaRPr sz="1600" dirty="0"/>
          </a:p>
        </p:txBody>
      </p:sp>
      <p:sp>
        <p:nvSpPr>
          <p:cNvPr id="246" name="Google Shape;246;p25"/>
          <p:cNvSpPr txBox="1"/>
          <p:nvPr/>
        </p:nvSpPr>
        <p:spPr>
          <a:xfrm>
            <a:off x="190498" y="1511201"/>
            <a:ext cx="8724899" cy="4880813"/>
          </a:xfrm>
          <a:prstGeom prst="rect">
            <a:avLst/>
          </a:prstGeom>
          <a:noFill/>
          <a:ln>
            <a:noFill/>
          </a:ln>
        </p:spPr>
        <p:txBody>
          <a:bodyPr spcFirstLastPara="1" wrap="square" lIns="0" tIns="48250" rIns="0" bIns="0" anchor="t" anchorCtr="0">
            <a:spAutoFit/>
          </a:bodyPr>
          <a:lstStyle/>
          <a:p>
            <a:pPr marL="12700" marR="0" lvl="0" indent="0" algn="l" rtl="0">
              <a:lnSpc>
                <a:spcPct val="100000"/>
              </a:lnSpc>
              <a:spcBef>
                <a:spcPts val="0"/>
              </a:spcBef>
              <a:spcAft>
                <a:spcPts val="0"/>
              </a:spcAft>
              <a:buClr>
                <a:srgbClr val="000000"/>
              </a:buClr>
              <a:buSzPts val="2600"/>
              <a:buFont typeface="Arial"/>
              <a:buNone/>
            </a:pPr>
            <a:r>
              <a:rPr lang="en-US" sz="2600" b="1" i="0" u="none" strike="noStrike" cap="none" dirty="0">
                <a:solidFill>
                  <a:srgbClr val="6F2F9F"/>
                </a:solidFill>
                <a:latin typeface="Arial"/>
                <a:ea typeface="Arial"/>
                <a:cs typeface="Arial"/>
                <a:sym typeface="Arial"/>
              </a:rPr>
              <a:t>Implementation</a:t>
            </a:r>
            <a:endParaRPr sz="2600" b="0" i="0" u="none" strike="noStrike" cap="none" dirty="0">
              <a:solidFill>
                <a:schemeClr val="dk1"/>
              </a:solidFill>
              <a:latin typeface="Arial"/>
              <a:ea typeface="Arial"/>
              <a:cs typeface="Arial"/>
              <a:sym typeface="Arial"/>
            </a:endParaRPr>
          </a:p>
          <a:p>
            <a:pPr marL="354966" lvl="0" indent="-342900" algn="just">
              <a:lnSpc>
                <a:spcPct val="150000"/>
              </a:lnSpc>
              <a:buClr>
                <a:srgbClr val="D9B146"/>
              </a:buClr>
              <a:buSzPts val="32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sym typeface="Helvetica Neue"/>
              </a:rPr>
              <a:t>Implement the design into source code through coding.</a:t>
            </a:r>
            <a:endParaRPr sz="2400" dirty="0">
              <a:latin typeface="Times New Roman" panose="02020603050405020304" pitchFamily="18" charset="0"/>
              <a:cs typeface="Times New Roman" panose="02020603050405020304" pitchFamily="18" charset="0"/>
              <a:sym typeface="Helvetica Neue"/>
            </a:endParaRPr>
          </a:p>
          <a:p>
            <a:pPr marL="354966" lvl="0" indent="-342900" algn="just">
              <a:lnSpc>
                <a:spcPct val="150000"/>
              </a:lnSpc>
              <a:buClr>
                <a:srgbClr val="D9B146"/>
              </a:buClr>
              <a:buSzPts val="32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sym typeface="Helvetica Neue"/>
              </a:rPr>
              <a:t>Combine all the modules together into training environment  that detects errors and defects.</a:t>
            </a:r>
            <a:endParaRPr sz="2400" dirty="0">
              <a:latin typeface="Times New Roman" panose="02020603050405020304" pitchFamily="18" charset="0"/>
              <a:cs typeface="Times New Roman" panose="02020603050405020304" pitchFamily="18" charset="0"/>
              <a:sym typeface="Helvetica Neue"/>
            </a:endParaRPr>
          </a:p>
          <a:p>
            <a:pPr marL="354966" lvl="0" indent="-342900" algn="just">
              <a:lnSpc>
                <a:spcPct val="150000"/>
              </a:lnSpc>
              <a:buClr>
                <a:srgbClr val="D9B146"/>
              </a:buClr>
              <a:buSzPts val="32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sym typeface="Helvetica Neue"/>
              </a:rPr>
              <a:t>A test report which contains errors is prepared through test  plan that includes test related tasks such as test case  generation, testing criteria, and resource allocation for testing.</a:t>
            </a:r>
            <a:endParaRPr sz="2400" dirty="0">
              <a:latin typeface="Times New Roman" panose="02020603050405020304" pitchFamily="18" charset="0"/>
              <a:cs typeface="Times New Roman" panose="02020603050405020304" pitchFamily="18" charset="0"/>
              <a:sym typeface="Helvetica Neue"/>
            </a:endParaRPr>
          </a:p>
          <a:p>
            <a:pPr marL="354966" lvl="0" indent="-342900" algn="just">
              <a:lnSpc>
                <a:spcPct val="150000"/>
              </a:lnSpc>
              <a:buClr>
                <a:srgbClr val="D9B146"/>
              </a:buClr>
              <a:buSzPts val="32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sym typeface="Helvetica Neue"/>
              </a:rPr>
              <a:t>Integrate the information system into its environment and  install the new system.</a:t>
            </a:r>
            <a:endParaRPr sz="2400" dirty="0">
              <a:latin typeface="Times New Roman" panose="02020603050405020304" pitchFamily="18" charset="0"/>
              <a:cs typeface="Times New Roman" panose="02020603050405020304" pitchFamily="18" charset="0"/>
              <a:sym typeface="Helvetica Neue"/>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2" name="Google Shape;252;p26"/>
          <p:cNvSpPr/>
          <p:nvPr/>
        </p:nvSpPr>
        <p:spPr>
          <a:xfrm>
            <a:off x="1278636" y="2354579"/>
            <a:ext cx="6595745" cy="0"/>
          </a:xfrm>
          <a:custGeom>
            <a:avLst/>
            <a:gdLst/>
            <a:ahLst/>
            <a:cxnLst/>
            <a:rect l="l" t="t" r="r" b="b"/>
            <a:pathLst>
              <a:path w="6595745" h="120000" extrusionOk="0">
                <a:moveTo>
                  <a:pt x="0" y="0"/>
                </a:moveTo>
                <a:lnTo>
                  <a:pt x="6595490" y="0"/>
                </a:lnTo>
              </a:path>
            </a:pathLst>
          </a:custGeom>
          <a:noFill/>
          <a:ln w="15225" cap="flat" cmpd="sng">
            <a:solidFill>
              <a:srgbClr val="E8D191"/>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53" name="Google Shape;253;p26"/>
          <p:cNvSpPr txBox="1">
            <a:spLocks noGrp="1"/>
          </p:cNvSpPr>
          <p:nvPr>
            <p:ph type="title"/>
          </p:nvPr>
        </p:nvSpPr>
        <p:spPr>
          <a:xfrm>
            <a:off x="495300" y="291377"/>
            <a:ext cx="8267699" cy="627721"/>
          </a:xfrm>
          <a:prstGeom prst="rect">
            <a:avLst/>
          </a:prstGeom>
          <a:noFill/>
          <a:ln>
            <a:noFill/>
          </a:ln>
        </p:spPr>
        <p:txBody>
          <a:bodyPr spcFirstLastPara="1" wrap="square" lIns="0" tIns="12050" rIns="0" bIns="0" anchor="t" anchorCtr="0">
            <a:spAutoFit/>
          </a:bodyPr>
          <a:lstStyle/>
          <a:p>
            <a:pPr marL="12700" lvl="0" indent="0" algn="l" rtl="0">
              <a:lnSpc>
                <a:spcPct val="100000"/>
              </a:lnSpc>
              <a:spcBef>
                <a:spcPts val="0"/>
              </a:spcBef>
              <a:spcAft>
                <a:spcPts val="0"/>
              </a:spcAft>
              <a:buSzPts val="1400"/>
              <a:buNone/>
            </a:pPr>
            <a:r>
              <a:rPr lang="en-US" sz="4000" dirty="0"/>
              <a:t>SDLC Phases 					</a:t>
            </a:r>
            <a:r>
              <a:rPr lang="en-US" sz="1600" dirty="0"/>
              <a:t>Contd..</a:t>
            </a:r>
            <a:endParaRPr sz="1600" dirty="0"/>
          </a:p>
        </p:txBody>
      </p:sp>
      <p:sp>
        <p:nvSpPr>
          <p:cNvPr id="254" name="Google Shape;254;p26"/>
          <p:cNvSpPr txBox="1"/>
          <p:nvPr/>
        </p:nvSpPr>
        <p:spPr>
          <a:xfrm>
            <a:off x="203201" y="1013841"/>
            <a:ext cx="8851900" cy="5552782"/>
          </a:xfrm>
          <a:prstGeom prst="rect">
            <a:avLst/>
          </a:prstGeom>
          <a:noFill/>
          <a:ln>
            <a:noFill/>
          </a:ln>
        </p:spPr>
        <p:txBody>
          <a:bodyPr spcFirstLastPara="1" wrap="square" lIns="0" tIns="134600" rIns="0" bIns="0" anchor="t" anchorCtr="0">
            <a:spAutoFit/>
          </a:bodyPr>
          <a:lstStyle/>
          <a:p>
            <a:pPr marL="12700" marR="0" lvl="0" indent="0" algn="l" rtl="0">
              <a:lnSpc>
                <a:spcPct val="100000"/>
              </a:lnSpc>
              <a:spcBef>
                <a:spcPts val="0"/>
              </a:spcBef>
              <a:spcAft>
                <a:spcPts val="0"/>
              </a:spcAft>
              <a:buClr>
                <a:srgbClr val="000000"/>
              </a:buClr>
              <a:buSzPts val="2800"/>
              <a:buFont typeface="Arial"/>
              <a:buNone/>
            </a:pPr>
            <a:r>
              <a:rPr lang="en-US" sz="2800" b="1" i="0" u="none" strike="noStrike" cap="none" dirty="0">
                <a:solidFill>
                  <a:srgbClr val="6F2F9F"/>
                </a:solidFill>
                <a:latin typeface="Arial"/>
                <a:ea typeface="Arial"/>
                <a:cs typeface="Arial"/>
                <a:sym typeface="Arial"/>
              </a:rPr>
              <a:t>Maintenance/Support</a:t>
            </a:r>
            <a:endParaRPr sz="2800" b="0" i="0" u="none" strike="noStrike" cap="none" dirty="0">
              <a:solidFill>
                <a:schemeClr val="dk1"/>
              </a:solidFill>
              <a:latin typeface="Arial"/>
              <a:ea typeface="Arial"/>
              <a:cs typeface="Arial"/>
              <a:sym typeface="Arial"/>
            </a:endParaRPr>
          </a:p>
          <a:p>
            <a:pPr marL="354966" indent="-342900" algn="just">
              <a:lnSpc>
                <a:spcPct val="150000"/>
              </a:lnSpc>
              <a:buClr>
                <a:srgbClr val="D9B146"/>
              </a:buClr>
              <a:buSzPts val="32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sym typeface="Helvetica Neue"/>
              </a:rPr>
              <a:t>Include all the activities such as phone support or physical on-site</a:t>
            </a:r>
            <a:endParaRPr sz="2400" dirty="0">
              <a:latin typeface="Times New Roman" panose="02020603050405020304" pitchFamily="18" charset="0"/>
              <a:cs typeface="Times New Roman" panose="02020603050405020304" pitchFamily="18" charset="0"/>
              <a:sym typeface="Helvetica Neue"/>
            </a:endParaRPr>
          </a:p>
          <a:p>
            <a:pPr marL="354966" indent="-342900" algn="just">
              <a:lnSpc>
                <a:spcPct val="150000"/>
              </a:lnSpc>
              <a:buClr>
                <a:srgbClr val="D9B146"/>
              </a:buClr>
              <a:buSzPts val="32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sym typeface="Helvetica Neue"/>
              </a:rPr>
              <a:t>support for users that is required once the system is installing.</a:t>
            </a:r>
            <a:endParaRPr sz="2400" dirty="0">
              <a:latin typeface="Times New Roman" panose="02020603050405020304" pitchFamily="18" charset="0"/>
              <a:cs typeface="Times New Roman" panose="02020603050405020304" pitchFamily="18" charset="0"/>
              <a:sym typeface="Helvetica Neue"/>
            </a:endParaRPr>
          </a:p>
          <a:p>
            <a:pPr marL="354966" indent="-342900" algn="just">
              <a:lnSpc>
                <a:spcPct val="150000"/>
              </a:lnSpc>
              <a:buClr>
                <a:srgbClr val="D9B146"/>
              </a:buClr>
              <a:buSzPts val="32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sym typeface="Helvetica Neue"/>
              </a:rPr>
              <a:t>Implement the changes that software might undergo over a period of  time, or implement any new requirements after the software is  deployed at the customer location.</a:t>
            </a:r>
            <a:endParaRPr sz="2400" dirty="0">
              <a:latin typeface="Times New Roman" panose="02020603050405020304" pitchFamily="18" charset="0"/>
              <a:cs typeface="Times New Roman" panose="02020603050405020304" pitchFamily="18" charset="0"/>
              <a:sym typeface="Helvetica Neue"/>
            </a:endParaRPr>
          </a:p>
          <a:p>
            <a:pPr marL="354966" indent="-342900" algn="just">
              <a:lnSpc>
                <a:spcPct val="150000"/>
              </a:lnSpc>
              <a:buClr>
                <a:srgbClr val="D9B146"/>
              </a:buClr>
              <a:buSzPts val="32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sym typeface="Helvetica Neue"/>
              </a:rPr>
              <a:t>It also includes handling the residual errors and resolve any issues  that may exist in the system even after the testing phase.</a:t>
            </a:r>
            <a:endParaRPr sz="2400" dirty="0">
              <a:latin typeface="Times New Roman" panose="02020603050405020304" pitchFamily="18" charset="0"/>
              <a:cs typeface="Times New Roman" panose="02020603050405020304" pitchFamily="18" charset="0"/>
              <a:sym typeface="Helvetica Neue"/>
            </a:endParaRPr>
          </a:p>
          <a:p>
            <a:pPr marL="354966" indent="-342900" algn="just">
              <a:lnSpc>
                <a:spcPct val="150000"/>
              </a:lnSpc>
              <a:buClr>
                <a:srgbClr val="D9B146"/>
              </a:buClr>
              <a:buSzPts val="32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sym typeface="Helvetica Neue"/>
              </a:rPr>
              <a:t>Maintenance and support may be needed for a longer time for large</a:t>
            </a:r>
            <a:endParaRPr sz="2400" dirty="0">
              <a:latin typeface="Times New Roman" panose="02020603050405020304" pitchFamily="18" charset="0"/>
              <a:cs typeface="Times New Roman" panose="02020603050405020304" pitchFamily="18" charset="0"/>
              <a:sym typeface="Helvetica Neue"/>
            </a:endParaRPr>
          </a:p>
          <a:p>
            <a:pPr marL="354966" indent="-342900" algn="just">
              <a:lnSpc>
                <a:spcPct val="150000"/>
              </a:lnSpc>
              <a:buClr>
                <a:srgbClr val="D9B146"/>
              </a:buClr>
              <a:buSzPts val="32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sym typeface="Helvetica Neue"/>
              </a:rPr>
              <a:t>systems and for a short time for smaller systems.</a:t>
            </a:r>
            <a:endParaRPr sz="2400" dirty="0">
              <a:latin typeface="Times New Roman" panose="02020603050405020304" pitchFamily="18" charset="0"/>
              <a:cs typeface="Times New Roman" panose="02020603050405020304" pitchFamily="18" charset="0"/>
              <a:sym typeface="Helvetica Neue"/>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60" name="Google Shape;260;p27"/>
          <p:cNvSpPr/>
          <p:nvPr/>
        </p:nvSpPr>
        <p:spPr>
          <a:xfrm>
            <a:off x="1278636" y="2354579"/>
            <a:ext cx="6595745" cy="0"/>
          </a:xfrm>
          <a:custGeom>
            <a:avLst/>
            <a:gdLst/>
            <a:ahLst/>
            <a:cxnLst/>
            <a:rect l="l" t="t" r="r" b="b"/>
            <a:pathLst>
              <a:path w="6595745" h="120000" extrusionOk="0">
                <a:moveTo>
                  <a:pt x="0" y="0"/>
                </a:moveTo>
                <a:lnTo>
                  <a:pt x="6595490" y="0"/>
                </a:lnTo>
              </a:path>
            </a:pathLst>
          </a:custGeom>
          <a:noFill/>
          <a:ln w="15225" cap="flat" cmpd="sng">
            <a:solidFill>
              <a:srgbClr val="E8D191"/>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61" name="Google Shape;261;p27"/>
          <p:cNvSpPr txBox="1">
            <a:spLocks noGrp="1"/>
          </p:cNvSpPr>
          <p:nvPr>
            <p:ph type="title"/>
          </p:nvPr>
        </p:nvSpPr>
        <p:spPr>
          <a:xfrm>
            <a:off x="1268983" y="117805"/>
            <a:ext cx="6601459" cy="1123315"/>
          </a:xfrm>
          <a:prstGeom prst="rect">
            <a:avLst/>
          </a:prstGeom>
          <a:noFill/>
          <a:ln>
            <a:noFill/>
          </a:ln>
        </p:spPr>
        <p:txBody>
          <a:bodyPr spcFirstLastPara="1" wrap="square" lIns="0" tIns="12700" rIns="0" bIns="0" anchor="t" anchorCtr="0">
            <a:spAutoFit/>
          </a:bodyPr>
          <a:lstStyle/>
          <a:p>
            <a:pPr marL="2608580" marR="5080" lvl="0" indent="-2596515" algn="l" rtl="0">
              <a:lnSpc>
                <a:spcPct val="100000"/>
              </a:lnSpc>
              <a:spcBef>
                <a:spcPts val="0"/>
              </a:spcBef>
              <a:spcAft>
                <a:spcPts val="0"/>
              </a:spcAft>
              <a:buSzPts val="1400"/>
              <a:buNone/>
            </a:pPr>
            <a:r>
              <a:rPr lang="en-US" dirty="0"/>
              <a:t>Life Cycle of		System Analysis and  Design</a:t>
            </a:r>
            <a:endParaRPr dirty="0"/>
          </a:p>
        </p:txBody>
      </p:sp>
      <p:pic>
        <p:nvPicPr>
          <p:cNvPr id="262" name="Google Shape;262;p27"/>
          <p:cNvPicPr preferRelativeResize="0"/>
          <p:nvPr/>
        </p:nvPicPr>
        <p:blipFill rotWithShape="1">
          <a:blip r:embed="rId3">
            <a:alphaModFix/>
          </a:blip>
          <a:srcRect/>
          <a:stretch/>
        </p:blipFill>
        <p:spPr>
          <a:xfrm>
            <a:off x="226312" y="1241120"/>
            <a:ext cx="8686800" cy="54864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8" name="Google Shape;268;p28"/>
          <p:cNvSpPr/>
          <p:nvPr/>
        </p:nvSpPr>
        <p:spPr>
          <a:xfrm>
            <a:off x="1278636" y="2354579"/>
            <a:ext cx="6595745" cy="0"/>
          </a:xfrm>
          <a:custGeom>
            <a:avLst/>
            <a:gdLst/>
            <a:ahLst/>
            <a:cxnLst/>
            <a:rect l="l" t="t" r="r" b="b"/>
            <a:pathLst>
              <a:path w="6595745" h="120000" extrusionOk="0">
                <a:moveTo>
                  <a:pt x="0" y="0"/>
                </a:moveTo>
                <a:lnTo>
                  <a:pt x="6595490" y="0"/>
                </a:lnTo>
              </a:path>
            </a:pathLst>
          </a:custGeom>
          <a:noFill/>
          <a:ln w="15225" cap="flat" cmpd="sng">
            <a:solidFill>
              <a:srgbClr val="E8D191"/>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69" name="Google Shape;269;p28"/>
          <p:cNvSpPr txBox="1"/>
          <p:nvPr/>
        </p:nvSpPr>
        <p:spPr>
          <a:xfrm>
            <a:off x="215900" y="1534413"/>
            <a:ext cx="8436762" cy="3247684"/>
          </a:xfrm>
          <a:prstGeom prst="rect">
            <a:avLst/>
          </a:prstGeom>
          <a:noFill/>
          <a:ln>
            <a:noFill/>
          </a:ln>
        </p:spPr>
        <p:txBody>
          <a:bodyPr spcFirstLastPara="1" wrap="square" lIns="0" tIns="15875" rIns="0" bIns="0" anchor="t" anchorCtr="0">
            <a:spAutoFit/>
          </a:bodyPr>
          <a:lstStyle/>
          <a:p>
            <a:pPr marL="354966" lvl="0" indent="-342900" algn="just">
              <a:lnSpc>
                <a:spcPct val="150000"/>
              </a:lnSpc>
              <a:buClr>
                <a:srgbClr val="D9B146"/>
              </a:buClr>
              <a:buSzPts val="3200"/>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sym typeface="Helvetica Neue"/>
              </a:rPr>
              <a:t>The System analyst is a person who is thoroughly  aware of the system and guides the system  development project by giving proper directions. </a:t>
            </a:r>
          </a:p>
          <a:p>
            <a:pPr marL="354966" lvl="0" indent="-342900" algn="just">
              <a:lnSpc>
                <a:spcPct val="150000"/>
              </a:lnSpc>
              <a:buClr>
                <a:srgbClr val="D9B146"/>
              </a:buClr>
              <a:buSzPts val="3200"/>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sym typeface="Helvetica Neue"/>
              </a:rPr>
              <a:t>He is  an expert having technical and interpersonal skills to  carry out development tasks required at each phase</a:t>
            </a:r>
            <a:r>
              <a:rPr lang="en-US" sz="2800" dirty="0">
                <a:latin typeface="Times New Roman" panose="02020603050405020304" pitchFamily="18" charset="0"/>
                <a:cs typeface="Times New Roman" panose="02020603050405020304" pitchFamily="18" charset="0"/>
                <a:sym typeface="Times New Roman"/>
              </a:rPr>
              <a:t>.</a:t>
            </a:r>
            <a:endParaRPr sz="2800" dirty="0">
              <a:latin typeface="Times New Roman" panose="02020603050405020304" pitchFamily="18" charset="0"/>
              <a:cs typeface="Times New Roman" panose="02020603050405020304" pitchFamily="18" charset="0"/>
              <a:sym typeface="Times New Roman"/>
            </a:endParaRPr>
          </a:p>
        </p:txBody>
      </p:sp>
      <p:sp>
        <p:nvSpPr>
          <p:cNvPr id="5" name="Google Shape;253;p26">
            <a:extLst>
              <a:ext uri="{FF2B5EF4-FFF2-40B4-BE49-F238E27FC236}">
                <a16:creationId xmlns:a16="http://schemas.microsoft.com/office/drawing/2014/main" id="{1DEA73F7-B12A-437C-84B5-C711B301CE5B}"/>
              </a:ext>
            </a:extLst>
          </p:cNvPr>
          <p:cNvSpPr txBox="1">
            <a:spLocks/>
          </p:cNvSpPr>
          <p:nvPr/>
        </p:nvSpPr>
        <p:spPr>
          <a:xfrm>
            <a:off x="495300" y="291377"/>
            <a:ext cx="8267699" cy="566165"/>
          </a:xfrm>
          <a:prstGeom prst="rect">
            <a:avLst/>
          </a:prstGeom>
          <a:noFill/>
          <a:ln>
            <a:noFill/>
          </a:ln>
        </p:spPr>
        <p:txBody>
          <a:bodyPr spcFirstLastPara="1" wrap="square" lIns="0" tIns="1205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2700" algn="ctr">
              <a:buSzPts val="1400"/>
            </a:pPr>
            <a:r>
              <a:rPr lang="en-US" sz="3600" b="1" i="0" u="none" strike="noStrike" cap="none" dirty="0">
                <a:solidFill>
                  <a:srgbClr val="FF0000"/>
                </a:solidFill>
                <a:latin typeface="Times New Roman" panose="02020603050405020304" pitchFamily="18" charset="0"/>
                <a:ea typeface="Helvetica Neue"/>
                <a:cs typeface="Times New Roman" panose="02020603050405020304" pitchFamily="18" charset="0"/>
                <a:sym typeface="Helvetica Neue"/>
              </a:rPr>
              <a:t>System analyst</a:t>
            </a:r>
            <a:endParaRPr lang="en-US" sz="3600" b="1" dirty="0">
              <a:solidFill>
                <a:srgbClr val="FF0000"/>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p29"/>
          <p:cNvSpPr txBox="1">
            <a:spLocks noGrp="1"/>
          </p:cNvSpPr>
          <p:nvPr>
            <p:ph type="title"/>
          </p:nvPr>
        </p:nvSpPr>
        <p:spPr>
          <a:xfrm>
            <a:off x="457200" y="95199"/>
            <a:ext cx="8068817" cy="574675"/>
          </a:xfrm>
          <a:prstGeom prst="rect">
            <a:avLst/>
          </a:prstGeom>
          <a:noFill/>
          <a:ln>
            <a:noFill/>
          </a:ln>
        </p:spPr>
        <p:txBody>
          <a:bodyPr spcFirstLastPara="1" wrap="square" lIns="0" tIns="12700" rIns="0" bIns="0" anchor="t" anchorCtr="0">
            <a:spAutoFit/>
          </a:bodyPr>
          <a:lstStyle/>
          <a:p>
            <a:pPr marL="12700" lvl="0" indent="0" algn="ctr" rtl="0">
              <a:lnSpc>
                <a:spcPct val="100000"/>
              </a:lnSpc>
              <a:spcBef>
                <a:spcPts val="0"/>
              </a:spcBef>
              <a:spcAft>
                <a:spcPts val="0"/>
              </a:spcAft>
              <a:buSzPts val="1400"/>
              <a:buNone/>
            </a:pPr>
            <a:r>
              <a:rPr lang="en-US" dirty="0"/>
              <a:t>The Systems Analyst as a Facilitator</a:t>
            </a:r>
            <a:endParaRPr dirty="0"/>
          </a:p>
        </p:txBody>
      </p:sp>
      <p:pic>
        <p:nvPicPr>
          <p:cNvPr id="275" name="Google Shape;275;p29"/>
          <p:cNvPicPr preferRelativeResize="0"/>
          <p:nvPr/>
        </p:nvPicPr>
        <p:blipFill rotWithShape="1">
          <a:blip r:embed="rId3">
            <a:alphaModFix/>
          </a:blip>
          <a:srcRect/>
          <a:stretch/>
        </p:blipFill>
        <p:spPr>
          <a:xfrm>
            <a:off x="762000" y="838200"/>
            <a:ext cx="7848600" cy="5676900"/>
          </a:xfrm>
          <a:prstGeom prst="rect">
            <a:avLst/>
          </a:prstGeom>
          <a:noFill/>
          <a:ln>
            <a:noFill/>
          </a:ln>
        </p:spPr>
      </p:pic>
      <p:sp>
        <p:nvSpPr>
          <p:cNvPr id="276" name="Google Shape;276;p29"/>
          <p:cNvSpPr txBox="1">
            <a:spLocks noGrp="1"/>
          </p:cNvSpPr>
          <p:nvPr>
            <p:ph type="dt" idx="10"/>
          </p:nvPr>
        </p:nvSpPr>
        <p:spPr>
          <a:xfrm>
            <a:off x="1255877" y="6021226"/>
            <a:ext cx="398780" cy="168275"/>
          </a:xfrm>
          <a:prstGeom prst="rect">
            <a:avLst/>
          </a:prstGeom>
          <a:noFill/>
          <a:ln>
            <a:noFill/>
          </a:ln>
        </p:spPr>
        <p:txBody>
          <a:bodyPr spcFirstLastPara="1" wrap="square" lIns="0" tIns="0" rIns="0" bIns="0" anchor="t" anchorCtr="0">
            <a:spAutoFit/>
          </a:bodyPr>
          <a:lstStyle/>
          <a:p>
            <a:pPr marL="12700" marR="0" lvl="0" indent="0" algn="l" rtl="0">
              <a:lnSpc>
                <a:spcPct val="64444"/>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G.RAY</a:t>
            </a:r>
            <a:endParaRPr sz="1800" b="0" i="0" u="none" strike="noStrike" cap="none">
              <a:solidFill>
                <a:schemeClr val="dk1"/>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2"/>
        <p:cNvGrpSpPr/>
        <p:nvPr/>
      </p:nvGrpSpPr>
      <p:grpSpPr>
        <a:xfrm>
          <a:off x="0" y="0"/>
          <a:ext cx="0" cy="0"/>
          <a:chOff x="0" y="0"/>
          <a:chExt cx="0" cy="0"/>
        </a:xfrm>
      </p:grpSpPr>
      <p:sp>
        <p:nvSpPr>
          <p:cNvPr id="43" name="Google Shape;43;p3"/>
          <p:cNvSpPr txBox="1">
            <a:spLocks noGrp="1"/>
          </p:cNvSpPr>
          <p:nvPr>
            <p:ph type="title"/>
          </p:nvPr>
        </p:nvSpPr>
        <p:spPr>
          <a:xfrm>
            <a:off x="3182784" y="340413"/>
            <a:ext cx="2491105" cy="57404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SzPts val="1400"/>
              <a:buNone/>
            </a:pPr>
            <a:r>
              <a:rPr lang="en-US" b="0" dirty="0">
                <a:latin typeface="Arial"/>
                <a:ea typeface="Arial"/>
                <a:cs typeface="Arial"/>
                <a:sym typeface="Arial"/>
              </a:rPr>
              <a:t>Comparison</a:t>
            </a:r>
            <a:endParaRPr dirty="0"/>
          </a:p>
        </p:txBody>
      </p:sp>
      <p:sp>
        <p:nvSpPr>
          <p:cNvPr id="45" name="Google Shape;45;p3"/>
          <p:cNvSpPr txBox="1"/>
          <p:nvPr/>
        </p:nvSpPr>
        <p:spPr>
          <a:xfrm>
            <a:off x="7787005" y="6021226"/>
            <a:ext cx="135890" cy="168275"/>
          </a:xfrm>
          <a:prstGeom prst="rect">
            <a:avLst/>
          </a:prstGeom>
          <a:noFill/>
          <a:ln>
            <a:noFill/>
          </a:ln>
        </p:spPr>
        <p:txBody>
          <a:bodyPr spcFirstLastPara="1" wrap="square" lIns="0" tIns="0" rIns="0" bIns="0" anchor="t" anchorCtr="0">
            <a:spAutoFit/>
          </a:bodyPr>
          <a:lstStyle/>
          <a:p>
            <a:pPr marL="38100" marR="0" lvl="0" indent="0" algn="l" rtl="0">
              <a:lnSpc>
                <a:spcPct val="116000"/>
              </a:lnSpc>
              <a:spcBef>
                <a:spcPts val="0"/>
              </a:spcBef>
              <a:spcAft>
                <a:spcPts val="0"/>
              </a:spcAft>
              <a:buClr>
                <a:srgbClr val="000000"/>
              </a:buClr>
              <a:buSzPts val="1000"/>
              <a:buFont typeface="Arial"/>
              <a:buNone/>
            </a:pPr>
            <a:fld id="{00000000-1234-1234-1234-123412341234}" type="slidenum">
              <a:rPr lang="en-US" sz="1000" b="0" i="0" u="none" strike="noStrike" cap="none">
                <a:solidFill>
                  <a:schemeClr val="dk1"/>
                </a:solidFill>
                <a:latin typeface="Times New Roman"/>
                <a:ea typeface="Times New Roman"/>
                <a:cs typeface="Times New Roman"/>
                <a:sym typeface="Times New Roman"/>
              </a:rPr>
              <a:t>3</a:t>
            </a:fld>
            <a:endParaRPr sz="1000" b="0" i="0" u="none" strike="noStrike" cap="none">
              <a:solidFill>
                <a:schemeClr val="dk1"/>
              </a:solidFill>
              <a:latin typeface="Times New Roman"/>
              <a:ea typeface="Times New Roman"/>
              <a:cs typeface="Times New Roman"/>
              <a:sym typeface="Times New Roman"/>
            </a:endParaRPr>
          </a:p>
        </p:txBody>
      </p:sp>
      <p:sp>
        <p:nvSpPr>
          <p:cNvPr id="46" name="Google Shape;46;p3"/>
          <p:cNvSpPr txBox="1"/>
          <p:nvPr/>
        </p:nvSpPr>
        <p:spPr>
          <a:xfrm>
            <a:off x="172341" y="1062318"/>
            <a:ext cx="8635483" cy="5594480"/>
          </a:xfrm>
          <a:prstGeom prst="rect">
            <a:avLst/>
          </a:prstGeom>
          <a:noFill/>
          <a:ln>
            <a:noFill/>
          </a:ln>
        </p:spPr>
        <p:txBody>
          <a:bodyPr spcFirstLastPara="1" wrap="square" lIns="0" tIns="53975" rIns="0" bIns="0" anchor="t" anchorCtr="0">
            <a:spAutoFit/>
          </a:bodyPr>
          <a:lstStyle/>
          <a:p>
            <a:pPr marL="342900" lvl="0" indent="-342900" algn="just">
              <a:lnSpc>
                <a:spcPct val="150000"/>
              </a:lnSpc>
              <a:buClr>
                <a:schemeClr val="dk1"/>
              </a:buClr>
              <a:buSzPts val="2400"/>
              <a:buFont typeface="Arial"/>
              <a:buChar char="•"/>
            </a:pPr>
            <a:r>
              <a:rPr lang="en-US" sz="2400" dirty="0">
                <a:solidFill>
                  <a:schemeClr val="dk1"/>
                </a:solidFill>
                <a:latin typeface="Times New Roman"/>
                <a:ea typeface="Times New Roman"/>
                <a:cs typeface="Times New Roman"/>
                <a:sym typeface="Helvetica Neue"/>
              </a:rPr>
              <a:t>Data is used as input for the computer system. Information is the  output of data.</a:t>
            </a:r>
            <a:endParaRPr sz="2400" dirty="0">
              <a:solidFill>
                <a:schemeClr val="dk1"/>
              </a:solidFill>
              <a:latin typeface="Times New Roman"/>
              <a:ea typeface="Times New Roman"/>
              <a:cs typeface="Times New Roman"/>
              <a:sym typeface="Helvetica Neue"/>
            </a:endParaRPr>
          </a:p>
          <a:p>
            <a:pPr marL="342900" lvl="0" indent="-342900" algn="just">
              <a:lnSpc>
                <a:spcPct val="150000"/>
              </a:lnSpc>
              <a:buClr>
                <a:schemeClr val="dk1"/>
              </a:buClr>
              <a:buSzPts val="2400"/>
              <a:buFont typeface="Arial"/>
              <a:buChar char="•"/>
            </a:pPr>
            <a:r>
              <a:rPr lang="en-US" sz="2400" dirty="0">
                <a:solidFill>
                  <a:schemeClr val="dk1"/>
                </a:solidFill>
                <a:latin typeface="Times New Roman"/>
                <a:ea typeface="Times New Roman"/>
                <a:cs typeface="Times New Roman"/>
                <a:sym typeface="Helvetica Neue"/>
              </a:rPr>
              <a:t>Data is unprocessed facts figures. Information is processed data.</a:t>
            </a:r>
            <a:endParaRPr sz="2400" dirty="0">
              <a:solidFill>
                <a:schemeClr val="dk1"/>
              </a:solidFill>
              <a:latin typeface="Times New Roman"/>
              <a:ea typeface="Times New Roman"/>
              <a:cs typeface="Times New Roman"/>
              <a:sym typeface="Helvetica Neue"/>
            </a:endParaRPr>
          </a:p>
          <a:p>
            <a:pPr marL="342900" lvl="0" indent="-342900" algn="just">
              <a:lnSpc>
                <a:spcPct val="150000"/>
              </a:lnSpc>
              <a:buClr>
                <a:schemeClr val="dk1"/>
              </a:buClr>
              <a:buSzPts val="2400"/>
              <a:buFont typeface="Arial"/>
              <a:buChar char="•"/>
            </a:pPr>
            <a:r>
              <a:rPr lang="en-US" sz="2400" dirty="0">
                <a:solidFill>
                  <a:schemeClr val="dk1"/>
                </a:solidFill>
                <a:latin typeface="Times New Roman"/>
                <a:ea typeface="Times New Roman"/>
                <a:cs typeface="Times New Roman"/>
                <a:sym typeface="Helvetica Neue"/>
              </a:rPr>
              <a:t>Data doesn’t depend on Information. Information depends on data.</a:t>
            </a:r>
            <a:endParaRPr sz="2400" dirty="0">
              <a:solidFill>
                <a:schemeClr val="dk1"/>
              </a:solidFill>
              <a:latin typeface="Times New Roman"/>
              <a:ea typeface="Times New Roman"/>
              <a:cs typeface="Times New Roman"/>
              <a:sym typeface="Helvetica Neue"/>
            </a:endParaRPr>
          </a:p>
          <a:p>
            <a:pPr marL="342900" lvl="0" indent="-342900" algn="just">
              <a:lnSpc>
                <a:spcPct val="150000"/>
              </a:lnSpc>
              <a:buClr>
                <a:schemeClr val="dk1"/>
              </a:buClr>
              <a:buSzPts val="2400"/>
              <a:buFont typeface="Arial"/>
              <a:buChar char="•"/>
            </a:pPr>
            <a:r>
              <a:rPr lang="en-US" sz="2400" dirty="0">
                <a:solidFill>
                  <a:schemeClr val="dk1"/>
                </a:solidFill>
                <a:latin typeface="Times New Roman"/>
                <a:ea typeface="Times New Roman"/>
                <a:cs typeface="Times New Roman"/>
                <a:sym typeface="Helvetica Neue"/>
              </a:rPr>
              <a:t>Data is not specific. Information is specific.</a:t>
            </a:r>
            <a:endParaRPr sz="2400" dirty="0">
              <a:solidFill>
                <a:schemeClr val="dk1"/>
              </a:solidFill>
              <a:latin typeface="Times New Roman"/>
              <a:ea typeface="Times New Roman"/>
              <a:cs typeface="Times New Roman"/>
              <a:sym typeface="Helvetica Neue"/>
            </a:endParaRPr>
          </a:p>
          <a:p>
            <a:pPr marL="342900" lvl="0" indent="-342900" algn="just">
              <a:lnSpc>
                <a:spcPct val="150000"/>
              </a:lnSpc>
              <a:buClr>
                <a:schemeClr val="dk1"/>
              </a:buClr>
              <a:buSzPts val="2400"/>
              <a:buFont typeface="Arial"/>
              <a:buChar char="•"/>
            </a:pPr>
            <a:r>
              <a:rPr lang="en-US" sz="2400" dirty="0">
                <a:solidFill>
                  <a:schemeClr val="dk1"/>
                </a:solidFill>
                <a:latin typeface="Times New Roman"/>
                <a:ea typeface="Times New Roman"/>
                <a:cs typeface="Times New Roman"/>
                <a:sym typeface="Helvetica Neue"/>
              </a:rPr>
              <a:t>Data is a single unit. A group of data which carries news and meaning is called Information.</a:t>
            </a:r>
            <a:endParaRPr sz="2400" dirty="0">
              <a:solidFill>
                <a:schemeClr val="dk1"/>
              </a:solidFill>
              <a:latin typeface="Times New Roman"/>
              <a:ea typeface="Times New Roman"/>
              <a:cs typeface="Times New Roman"/>
              <a:sym typeface="Helvetica Neue"/>
            </a:endParaRPr>
          </a:p>
          <a:p>
            <a:pPr marL="342900" lvl="0" indent="-342900" algn="just">
              <a:lnSpc>
                <a:spcPct val="150000"/>
              </a:lnSpc>
              <a:buClr>
                <a:schemeClr val="dk1"/>
              </a:buClr>
              <a:buSzPts val="2400"/>
              <a:buFont typeface="Arial"/>
              <a:buChar char="•"/>
            </a:pPr>
            <a:r>
              <a:rPr lang="en-US" sz="2400" dirty="0">
                <a:solidFill>
                  <a:schemeClr val="dk1"/>
                </a:solidFill>
                <a:latin typeface="Times New Roman"/>
                <a:ea typeface="Times New Roman"/>
                <a:cs typeface="Times New Roman"/>
                <a:sym typeface="Helvetica Neue"/>
              </a:rPr>
              <a:t>Data doesn’t carry	a  meaning. Information must carry	a logical  meaning.</a:t>
            </a:r>
            <a:endParaRPr sz="2400" dirty="0">
              <a:solidFill>
                <a:schemeClr val="dk1"/>
              </a:solidFill>
              <a:latin typeface="Times New Roman"/>
              <a:ea typeface="Times New Roman"/>
              <a:cs typeface="Times New Roman"/>
              <a:sym typeface="Helvetica Neue"/>
            </a:endParaRPr>
          </a:p>
          <a:p>
            <a:pPr marL="342900" lvl="0" indent="-342900" algn="just">
              <a:lnSpc>
                <a:spcPct val="150000"/>
              </a:lnSpc>
              <a:buClr>
                <a:schemeClr val="dk1"/>
              </a:buClr>
              <a:buSzPts val="2400"/>
              <a:buFont typeface="Arial"/>
              <a:buChar char="•"/>
            </a:pPr>
            <a:r>
              <a:rPr lang="en-US" sz="2400" dirty="0">
                <a:solidFill>
                  <a:schemeClr val="dk1"/>
                </a:solidFill>
                <a:latin typeface="Times New Roman"/>
                <a:ea typeface="Times New Roman"/>
                <a:cs typeface="Times New Roman"/>
                <a:sym typeface="Helvetica Neue"/>
              </a:rPr>
              <a:t>Data is the raw material. Information is the product.</a:t>
            </a:r>
            <a:endParaRPr sz="2400" dirty="0">
              <a:solidFill>
                <a:schemeClr val="dk1"/>
              </a:solidFill>
              <a:latin typeface="Times New Roman"/>
              <a:ea typeface="Times New Roman"/>
              <a:cs typeface="Times New Roman"/>
              <a:sym typeface="Helvetica Neue"/>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30"/>
          <p:cNvSpPr txBox="1">
            <a:spLocks noGrp="1"/>
          </p:cNvSpPr>
          <p:nvPr>
            <p:ph type="title"/>
          </p:nvPr>
        </p:nvSpPr>
        <p:spPr>
          <a:xfrm>
            <a:off x="177800" y="159258"/>
            <a:ext cx="8851899" cy="574040"/>
          </a:xfrm>
          <a:prstGeom prst="rect">
            <a:avLst/>
          </a:prstGeom>
          <a:noFill/>
          <a:ln>
            <a:noFill/>
          </a:ln>
        </p:spPr>
        <p:txBody>
          <a:bodyPr spcFirstLastPara="1" wrap="square" lIns="0" tIns="12700" rIns="0" bIns="0" anchor="t" anchorCtr="0">
            <a:spAutoFit/>
          </a:bodyPr>
          <a:lstStyle/>
          <a:p>
            <a:pPr marL="12700" lvl="0" indent="0" algn="ctr" rtl="0">
              <a:lnSpc>
                <a:spcPct val="100000"/>
              </a:lnSpc>
              <a:spcBef>
                <a:spcPts val="0"/>
              </a:spcBef>
              <a:spcAft>
                <a:spcPts val="0"/>
              </a:spcAft>
              <a:buSzPts val="1400"/>
              <a:buNone/>
            </a:pPr>
            <a:r>
              <a:rPr lang="en-US" dirty="0"/>
              <a:t>Skills Required by Systems Analysts</a:t>
            </a:r>
            <a:endParaRPr dirty="0"/>
          </a:p>
        </p:txBody>
      </p:sp>
      <p:sp>
        <p:nvSpPr>
          <p:cNvPr id="283" name="Google Shape;283;p30"/>
          <p:cNvSpPr txBox="1"/>
          <p:nvPr/>
        </p:nvSpPr>
        <p:spPr>
          <a:xfrm>
            <a:off x="459993" y="1323552"/>
            <a:ext cx="8569706" cy="4984052"/>
          </a:xfrm>
          <a:prstGeom prst="rect">
            <a:avLst/>
          </a:prstGeom>
          <a:noFill/>
          <a:ln>
            <a:noFill/>
          </a:ln>
        </p:spPr>
        <p:txBody>
          <a:bodyPr spcFirstLastPara="1" wrap="square" lIns="0" tIns="135250" rIns="0" bIns="0" anchor="t" anchorCtr="0">
            <a:spAutoFit/>
          </a:bodyPr>
          <a:lstStyle/>
          <a:p>
            <a:pPr marL="354966" indent="-342900" algn="just">
              <a:lnSpc>
                <a:spcPct val="125000"/>
              </a:lnSpc>
              <a:buClr>
                <a:srgbClr val="D9B146"/>
              </a:buClr>
              <a:buSzPts val="3200"/>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sym typeface="Helvetica Neue"/>
              </a:rPr>
              <a:t>Working knowledge of information technology</a:t>
            </a:r>
            <a:endParaRPr sz="2800" dirty="0">
              <a:latin typeface="Times New Roman" panose="02020603050405020304" pitchFamily="18" charset="0"/>
              <a:cs typeface="Times New Roman" panose="02020603050405020304" pitchFamily="18" charset="0"/>
              <a:sym typeface="Helvetica Neue"/>
            </a:endParaRPr>
          </a:p>
          <a:p>
            <a:pPr marL="354966" indent="-342900" algn="just">
              <a:lnSpc>
                <a:spcPct val="125000"/>
              </a:lnSpc>
              <a:buClr>
                <a:srgbClr val="D9B146"/>
              </a:buClr>
              <a:buSzPts val="3200"/>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sym typeface="Helvetica Neue"/>
              </a:rPr>
              <a:t>Computer programming experience and expertise</a:t>
            </a:r>
            <a:endParaRPr sz="2800" dirty="0">
              <a:latin typeface="Times New Roman" panose="02020603050405020304" pitchFamily="18" charset="0"/>
              <a:cs typeface="Times New Roman" panose="02020603050405020304" pitchFamily="18" charset="0"/>
              <a:sym typeface="Helvetica Neue"/>
            </a:endParaRPr>
          </a:p>
          <a:p>
            <a:pPr marL="354966" indent="-342900" algn="just">
              <a:lnSpc>
                <a:spcPct val="125000"/>
              </a:lnSpc>
              <a:buClr>
                <a:srgbClr val="D9B146"/>
              </a:buClr>
              <a:buSzPts val="3200"/>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sym typeface="Helvetica Neue"/>
              </a:rPr>
              <a:t>General business knowledge</a:t>
            </a:r>
            <a:endParaRPr sz="2800" dirty="0">
              <a:latin typeface="Times New Roman" panose="02020603050405020304" pitchFamily="18" charset="0"/>
              <a:cs typeface="Times New Roman" panose="02020603050405020304" pitchFamily="18" charset="0"/>
              <a:sym typeface="Helvetica Neue"/>
            </a:endParaRPr>
          </a:p>
          <a:p>
            <a:pPr marL="354966" indent="-342900" algn="just">
              <a:lnSpc>
                <a:spcPct val="125000"/>
              </a:lnSpc>
              <a:buClr>
                <a:srgbClr val="D9B146"/>
              </a:buClr>
              <a:buSzPts val="3200"/>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sym typeface="Helvetica Neue"/>
              </a:rPr>
              <a:t>Problem-solving skills</a:t>
            </a:r>
            <a:endParaRPr sz="2800" dirty="0">
              <a:latin typeface="Times New Roman" panose="02020603050405020304" pitchFamily="18" charset="0"/>
              <a:cs typeface="Times New Roman" panose="02020603050405020304" pitchFamily="18" charset="0"/>
              <a:sym typeface="Helvetica Neue"/>
            </a:endParaRPr>
          </a:p>
          <a:p>
            <a:pPr marL="354966" indent="-342900" algn="just">
              <a:lnSpc>
                <a:spcPct val="125000"/>
              </a:lnSpc>
              <a:buClr>
                <a:srgbClr val="D9B146"/>
              </a:buClr>
              <a:buSzPts val="3200"/>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sym typeface="Helvetica Neue"/>
              </a:rPr>
              <a:t>Interpersonal communication skills</a:t>
            </a:r>
            <a:endParaRPr sz="2800" dirty="0">
              <a:latin typeface="Times New Roman" panose="02020603050405020304" pitchFamily="18" charset="0"/>
              <a:cs typeface="Times New Roman" panose="02020603050405020304" pitchFamily="18" charset="0"/>
              <a:sym typeface="Helvetica Neue"/>
            </a:endParaRPr>
          </a:p>
          <a:p>
            <a:pPr marL="354966" indent="-342900" algn="just">
              <a:lnSpc>
                <a:spcPct val="125000"/>
              </a:lnSpc>
              <a:buClr>
                <a:srgbClr val="D9B146"/>
              </a:buClr>
              <a:buSzPts val="3200"/>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sym typeface="Helvetica Neue"/>
              </a:rPr>
              <a:t>Interpersonal relations skills</a:t>
            </a:r>
            <a:endParaRPr sz="2800" dirty="0">
              <a:latin typeface="Times New Roman" panose="02020603050405020304" pitchFamily="18" charset="0"/>
              <a:cs typeface="Times New Roman" panose="02020603050405020304" pitchFamily="18" charset="0"/>
              <a:sym typeface="Helvetica Neue"/>
            </a:endParaRPr>
          </a:p>
          <a:p>
            <a:pPr marL="354966" indent="-342900" algn="just">
              <a:lnSpc>
                <a:spcPct val="125000"/>
              </a:lnSpc>
              <a:buClr>
                <a:srgbClr val="D9B146"/>
              </a:buClr>
              <a:buSzPts val="3200"/>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sym typeface="Helvetica Neue"/>
              </a:rPr>
              <a:t>Flexibility and adaptability</a:t>
            </a:r>
            <a:endParaRPr sz="2800" dirty="0">
              <a:latin typeface="Times New Roman" panose="02020603050405020304" pitchFamily="18" charset="0"/>
              <a:cs typeface="Times New Roman" panose="02020603050405020304" pitchFamily="18" charset="0"/>
              <a:sym typeface="Helvetica Neue"/>
            </a:endParaRPr>
          </a:p>
          <a:p>
            <a:pPr marL="354966" indent="-342900" algn="just">
              <a:lnSpc>
                <a:spcPct val="125000"/>
              </a:lnSpc>
              <a:buClr>
                <a:srgbClr val="D9B146"/>
              </a:buClr>
              <a:buSzPts val="3200"/>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sym typeface="Helvetica Neue"/>
              </a:rPr>
              <a:t>Character and ethics</a:t>
            </a:r>
            <a:endParaRPr sz="2800" dirty="0">
              <a:latin typeface="Times New Roman" panose="02020603050405020304" pitchFamily="18" charset="0"/>
              <a:cs typeface="Times New Roman" panose="02020603050405020304" pitchFamily="18" charset="0"/>
              <a:sym typeface="Helvetica Neue"/>
            </a:endParaRPr>
          </a:p>
          <a:p>
            <a:pPr marL="354966" indent="-342900" algn="just">
              <a:lnSpc>
                <a:spcPct val="125000"/>
              </a:lnSpc>
              <a:buClr>
                <a:srgbClr val="D9B146"/>
              </a:buClr>
              <a:buSzPts val="3200"/>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sym typeface="Helvetica Neue"/>
              </a:rPr>
              <a:t>Systems analysis and design skills</a:t>
            </a:r>
            <a:endParaRPr sz="2800" dirty="0">
              <a:latin typeface="Times New Roman" panose="02020603050405020304" pitchFamily="18" charset="0"/>
              <a:cs typeface="Times New Roman" panose="02020603050405020304" pitchFamily="18" charset="0"/>
              <a:sym typeface="Helvetica Neue"/>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9" name="Google Shape;289;p31"/>
          <p:cNvSpPr/>
          <p:nvPr/>
        </p:nvSpPr>
        <p:spPr>
          <a:xfrm>
            <a:off x="1278636" y="2354579"/>
            <a:ext cx="6595745" cy="0"/>
          </a:xfrm>
          <a:custGeom>
            <a:avLst/>
            <a:gdLst/>
            <a:ahLst/>
            <a:cxnLst/>
            <a:rect l="l" t="t" r="r" b="b"/>
            <a:pathLst>
              <a:path w="6595745" h="120000" extrusionOk="0">
                <a:moveTo>
                  <a:pt x="0" y="0"/>
                </a:moveTo>
                <a:lnTo>
                  <a:pt x="6595490" y="0"/>
                </a:lnTo>
              </a:path>
            </a:pathLst>
          </a:custGeom>
          <a:noFill/>
          <a:ln w="15225" cap="flat" cmpd="sng">
            <a:solidFill>
              <a:srgbClr val="E8D191"/>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90" name="Google Shape;290;p31"/>
          <p:cNvSpPr txBox="1">
            <a:spLocks noGrp="1"/>
          </p:cNvSpPr>
          <p:nvPr>
            <p:ph type="title"/>
          </p:nvPr>
        </p:nvSpPr>
        <p:spPr>
          <a:xfrm>
            <a:off x="1278636" y="319531"/>
            <a:ext cx="7108596" cy="635000"/>
          </a:xfrm>
          <a:prstGeom prst="rect">
            <a:avLst/>
          </a:prstGeom>
          <a:noFill/>
          <a:ln>
            <a:noFill/>
          </a:ln>
        </p:spPr>
        <p:txBody>
          <a:bodyPr spcFirstLastPara="1" wrap="square" lIns="0" tIns="12050" rIns="0" bIns="0" anchor="t" anchorCtr="0">
            <a:spAutoFit/>
          </a:bodyPr>
          <a:lstStyle/>
          <a:p>
            <a:pPr marL="12700" lvl="0" indent="0" algn="l" rtl="0">
              <a:lnSpc>
                <a:spcPct val="100000"/>
              </a:lnSpc>
              <a:spcBef>
                <a:spcPts val="0"/>
              </a:spcBef>
              <a:spcAft>
                <a:spcPts val="0"/>
              </a:spcAft>
              <a:buSzPts val="1400"/>
              <a:buNone/>
            </a:pPr>
            <a:r>
              <a:rPr lang="en-US" sz="4000" dirty="0"/>
              <a:t>Systems Analysts</a:t>
            </a:r>
            <a:endParaRPr sz="4000" dirty="0"/>
          </a:p>
        </p:txBody>
      </p:sp>
      <p:sp>
        <p:nvSpPr>
          <p:cNvPr id="291" name="Google Shape;291;p31"/>
          <p:cNvSpPr txBox="1"/>
          <p:nvPr/>
        </p:nvSpPr>
        <p:spPr>
          <a:xfrm>
            <a:off x="707542" y="1439799"/>
            <a:ext cx="7679690" cy="4924405"/>
          </a:xfrm>
          <a:prstGeom prst="rect">
            <a:avLst/>
          </a:prstGeom>
          <a:noFill/>
          <a:ln>
            <a:noFill/>
          </a:ln>
        </p:spPr>
        <p:txBody>
          <a:bodyPr spcFirstLastPara="1" wrap="square" lIns="0" tIns="121900" rIns="0" bIns="0" anchor="t" anchorCtr="0">
            <a:spAutoFit/>
          </a:bodyPr>
          <a:lstStyle/>
          <a:p>
            <a:pPr marL="12700" marR="0" lvl="0" indent="0" algn="l" rtl="0">
              <a:lnSpc>
                <a:spcPct val="100000"/>
              </a:lnSpc>
              <a:spcBef>
                <a:spcPts val="0"/>
              </a:spcBef>
              <a:spcAft>
                <a:spcPts val="0"/>
              </a:spcAft>
              <a:buClr>
                <a:srgbClr val="000000"/>
              </a:buClr>
              <a:buSzPts val="3200"/>
              <a:buFont typeface="Arial"/>
              <a:buNone/>
            </a:pPr>
            <a:r>
              <a:rPr lang="en-US" sz="3200" b="1" i="0" u="none" strike="noStrike" cap="none" dirty="0">
                <a:solidFill>
                  <a:srgbClr val="6F2F9F"/>
                </a:solidFill>
                <a:latin typeface="Arial"/>
                <a:ea typeface="Arial"/>
                <a:cs typeface="Arial"/>
                <a:sym typeface="Arial"/>
              </a:rPr>
              <a:t>Main Roles</a:t>
            </a:r>
            <a:endParaRPr sz="3200" b="0" i="0" u="none" strike="noStrike" cap="none" dirty="0">
              <a:solidFill>
                <a:schemeClr val="dk1"/>
              </a:solidFill>
              <a:latin typeface="Arial"/>
              <a:ea typeface="Arial"/>
              <a:cs typeface="Arial"/>
              <a:sym typeface="Arial"/>
            </a:endParaRPr>
          </a:p>
          <a:p>
            <a:pPr marL="354966" lvl="0" indent="-342900" algn="just">
              <a:lnSpc>
                <a:spcPct val="125000"/>
              </a:lnSpc>
              <a:buClr>
                <a:srgbClr val="D9B146"/>
              </a:buClr>
              <a:buSzPts val="3200"/>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sym typeface="Helvetica Neue"/>
              </a:rPr>
              <a:t>Defining and understanding the requirement of user  through various Fact finding techniques.</a:t>
            </a:r>
            <a:endParaRPr sz="2800" dirty="0">
              <a:latin typeface="Times New Roman" panose="02020603050405020304" pitchFamily="18" charset="0"/>
              <a:cs typeface="Times New Roman" panose="02020603050405020304" pitchFamily="18" charset="0"/>
              <a:sym typeface="Helvetica Neue"/>
            </a:endParaRPr>
          </a:p>
          <a:p>
            <a:pPr marL="354966" lvl="0" indent="-342900" algn="just">
              <a:lnSpc>
                <a:spcPct val="125000"/>
              </a:lnSpc>
              <a:buClr>
                <a:srgbClr val="D9B146"/>
              </a:buClr>
              <a:buSzPts val="3200"/>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sym typeface="Helvetica Neue"/>
              </a:rPr>
              <a:t>Prioritizing the requirements by obtaining user  consensus.</a:t>
            </a:r>
            <a:endParaRPr sz="2800" dirty="0">
              <a:latin typeface="Times New Roman" panose="02020603050405020304" pitchFamily="18" charset="0"/>
              <a:cs typeface="Times New Roman" panose="02020603050405020304" pitchFamily="18" charset="0"/>
              <a:sym typeface="Helvetica Neue"/>
            </a:endParaRPr>
          </a:p>
          <a:p>
            <a:pPr marL="354966" lvl="0" indent="-342900" algn="just">
              <a:lnSpc>
                <a:spcPct val="125000"/>
              </a:lnSpc>
              <a:buClr>
                <a:srgbClr val="D9B146"/>
              </a:buClr>
              <a:buSzPts val="3200"/>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sym typeface="Helvetica Neue"/>
              </a:rPr>
              <a:t>Gathering the facts or information and acquires the  opinions of users.</a:t>
            </a:r>
            <a:endParaRPr sz="2800" dirty="0">
              <a:latin typeface="Times New Roman" panose="02020603050405020304" pitchFamily="18" charset="0"/>
              <a:cs typeface="Times New Roman" panose="02020603050405020304" pitchFamily="18" charset="0"/>
              <a:sym typeface="Helvetica Neue"/>
            </a:endParaRPr>
          </a:p>
          <a:p>
            <a:pPr marL="354966" lvl="0" indent="-342900" algn="just">
              <a:lnSpc>
                <a:spcPct val="125000"/>
              </a:lnSpc>
              <a:buClr>
                <a:srgbClr val="D9B146"/>
              </a:buClr>
              <a:buSzPts val="3200"/>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sym typeface="Helvetica Neue"/>
              </a:rPr>
              <a:t>Maintains analysis and evaluation to arrive at appropriate  system which is more user friendly.</a:t>
            </a:r>
            <a:endParaRPr sz="2800" dirty="0">
              <a:latin typeface="Times New Roman" panose="02020603050405020304" pitchFamily="18" charset="0"/>
              <a:cs typeface="Times New Roman" panose="02020603050405020304" pitchFamily="18" charset="0"/>
              <a:sym typeface="Helvetica Neue"/>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7" name="Google Shape;297;p32"/>
          <p:cNvSpPr/>
          <p:nvPr/>
        </p:nvSpPr>
        <p:spPr>
          <a:xfrm>
            <a:off x="1278636" y="2354579"/>
            <a:ext cx="6595745" cy="0"/>
          </a:xfrm>
          <a:custGeom>
            <a:avLst/>
            <a:gdLst/>
            <a:ahLst/>
            <a:cxnLst/>
            <a:rect l="l" t="t" r="r" b="b"/>
            <a:pathLst>
              <a:path w="6595745" h="120000" extrusionOk="0">
                <a:moveTo>
                  <a:pt x="0" y="0"/>
                </a:moveTo>
                <a:lnTo>
                  <a:pt x="6595490" y="0"/>
                </a:lnTo>
              </a:path>
            </a:pathLst>
          </a:custGeom>
          <a:noFill/>
          <a:ln w="15225" cap="flat" cmpd="sng">
            <a:solidFill>
              <a:srgbClr val="E8D191"/>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98" name="Google Shape;298;p32"/>
          <p:cNvSpPr txBox="1">
            <a:spLocks noGrp="1"/>
          </p:cNvSpPr>
          <p:nvPr>
            <p:ph type="title"/>
          </p:nvPr>
        </p:nvSpPr>
        <p:spPr>
          <a:xfrm>
            <a:off x="1181100" y="319531"/>
            <a:ext cx="6819900" cy="635000"/>
          </a:xfrm>
          <a:prstGeom prst="rect">
            <a:avLst/>
          </a:prstGeom>
          <a:noFill/>
          <a:ln>
            <a:noFill/>
          </a:ln>
        </p:spPr>
        <p:txBody>
          <a:bodyPr spcFirstLastPara="1" wrap="square" lIns="0" tIns="12050" rIns="0" bIns="0" anchor="t" anchorCtr="0">
            <a:spAutoFit/>
          </a:bodyPr>
          <a:lstStyle/>
          <a:p>
            <a:pPr marL="12700" lvl="0" indent="0" algn="ctr" rtl="0">
              <a:lnSpc>
                <a:spcPct val="100000"/>
              </a:lnSpc>
              <a:spcBef>
                <a:spcPts val="0"/>
              </a:spcBef>
              <a:spcAft>
                <a:spcPts val="0"/>
              </a:spcAft>
              <a:buSzPts val="1400"/>
              <a:buNone/>
            </a:pPr>
            <a:r>
              <a:rPr lang="en-US" sz="4000" dirty="0"/>
              <a:t>Systems Analysts</a:t>
            </a:r>
            <a:endParaRPr sz="4000" dirty="0"/>
          </a:p>
        </p:txBody>
      </p:sp>
      <p:sp>
        <p:nvSpPr>
          <p:cNvPr id="299" name="Google Shape;299;p32"/>
          <p:cNvSpPr txBox="1"/>
          <p:nvPr/>
        </p:nvSpPr>
        <p:spPr>
          <a:xfrm>
            <a:off x="114300" y="1149587"/>
            <a:ext cx="8521700" cy="4848107"/>
          </a:xfrm>
          <a:prstGeom prst="rect">
            <a:avLst/>
          </a:prstGeom>
          <a:noFill/>
          <a:ln>
            <a:noFill/>
          </a:ln>
        </p:spPr>
        <p:txBody>
          <a:bodyPr spcFirstLastPara="1" wrap="square" lIns="0" tIns="107300" rIns="0" bIns="0" anchor="t" anchorCtr="0">
            <a:spAutoFit/>
          </a:bodyPr>
          <a:lstStyle/>
          <a:p>
            <a:pPr marL="12700" marR="0" lvl="0" indent="0" algn="l" rtl="0">
              <a:lnSpc>
                <a:spcPct val="100000"/>
              </a:lnSpc>
              <a:spcBef>
                <a:spcPts val="0"/>
              </a:spcBef>
              <a:spcAft>
                <a:spcPts val="0"/>
              </a:spcAft>
              <a:buClr>
                <a:srgbClr val="000000"/>
              </a:buClr>
              <a:buSzPts val="2800"/>
              <a:buFont typeface="Arial"/>
              <a:buNone/>
            </a:pPr>
            <a:r>
              <a:rPr lang="en-US" sz="2800" b="1" i="0" u="none" strike="noStrike" cap="none" dirty="0">
                <a:solidFill>
                  <a:srgbClr val="6F2F9F"/>
                </a:solidFill>
                <a:latin typeface="Arial"/>
                <a:ea typeface="Arial"/>
                <a:cs typeface="Arial"/>
                <a:sym typeface="Arial"/>
              </a:rPr>
              <a:t>Main Roles</a:t>
            </a:r>
            <a:endParaRPr sz="2800" b="0" i="0" u="none" strike="noStrike" cap="none" dirty="0">
              <a:solidFill>
                <a:schemeClr val="dk1"/>
              </a:solidFill>
              <a:latin typeface="Arial"/>
              <a:ea typeface="Arial"/>
              <a:cs typeface="Arial"/>
              <a:sym typeface="Arial"/>
            </a:endParaRPr>
          </a:p>
          <a:p>
            <a:pPr marL="354966" indent="-342900" algn="just">
              <a:lnSpc>
                <a:spcPct val="125000"/>
              </a:lnSpc>
              <a:buClr>
                <a:srgbClr val="D9B146"/>
              </a:buClr>
              <a:buSzPts val="3200"/>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sym typeface="Helvetica Neue"/>
              </a:rPr>
              <a:t>Suggests many flexible alternative solutions, pick the  best solution, and quantify cost and benefits.</a:t>
            </a:r>
            <a:endParaRPr sz="2800" dirty="0">
              <a:latin typeface="Times New Roman" panose="02020603050405020304" pitchFamily="18" charset="0"/>
              <a:cs typeface="Times New Roman" panose="02020603050405020304" pitchFamily="18" charset="0"/>
              <a:sym typeface="Helvetica Neue"/>
            </a:endParaRPr>
          </a:p>
          <a:p>
            <a:pPr marL="354966" indent="-342900" algn="just">
              <a:lnSpc>
                <a:spcPct val="125000"/>
              </a:lnSpc>
              <a:buClr>
                <a:srgbClr val="D9B146"/>
              </a:buClr>
              <a:buSzPts val="3200"/>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sym typeface="Helvetica Neue"/>
              </a:rPr>
              <a:t>Draw certain specifications which are easily understood  by users and programmer in precise and detailed form.</a:t>
            </a:r>
            <a:endParaRPr sz="2800" dirty="0">
              <a:latin typeface="Times New Roman" panose="02020603050405020304" pitchFamily="18" charset="0"/>
              <a:cs typeface="Times New Roman" panose="02020603050405020304" pitchFamily="18" charset="0"/>
              <a:sym typeface="Helvetica Neue"/>
            </a:endParaRPr>
          </a:p>
          <a:p>
            <a:pPr marL="354966" indent="-342900" algn="just">
              <a:lnSpc>
                <a:spcPct val="125000"/>
              </a:lnSpc>
              <a:buClr>
                <a:srgbClr val="D9B146"/>
              </a:buClr>
              <a:buSzPts val="3200"/>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sym typeface="Helvetica Neue"/>
              </a:rPr>
              <a:t>Implemented the logical design of system which must be  modular.</a:t>
            </a:r>
            <a:endParaRPr sz="2800" dirty="0">
              <a:latin typeface="Times New Roman" panose="02020603050405020304" pitchFamily="18" charset="0"/>
              <a:cs typeface="Times New Roman" panose="02020603050405020304" pitchFamily="18" charset="0"/>
              <a:sym typeface="Helvetica Neue"/>
            </a:endParaRPr>
          </a:p>
          <a:p>
            <a:pPr marL="354966" indent="-342900" algn="just">
              <a:lnSpc>
                <a:spcPct val="125000"/>
              </a:lnSpc>
              <a:buClr>
                <a:srgbClr val="D9B146"/>
              </a:buClr>
              <a:buSzPts val="3200"/>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sym typeface="Helvetica Neue"/>
              </a:rPr>
              <a:t>Plan the periodicity for evaluation after it has been used  for some time, and modify the system as needed.</a:t>
            </a:r>
            <a:endParaRPr sz="2800" dirty="0">
              <a:latin typeface="Times New Roman" panose="02020603050405020304" pitchFamily="18" charset="0"/>
              <a:cs typeface="Times New Roman" panose="02020603050405020304" pitchFamily="18" charset="0"/>
              <a:sym typeface="Helvetica Neue"/>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5" name="Google Shape;305;p33"/>
          <p:cNvSpPr/>
          <p:nvPr/>
        </p:nvSpPr>
        <p:spPr>
          <a:xfrm>
            <a:off x="1278636" y="2354579"/>
            <a:ext cx="6595745" cy="0"/>
          </a:xfrm>
          <a:custGeom>
            <a:avLst/>
            <a:gdLst/>
            <a:ahLst/>
            <a:cxnLst/>
            <a:rect l="l" t="t" r="r" b="b"/>
            <a:pathLst>
              <a:path w="6595745" h="120000" extrusionOk="0">
                <a:moveTo>
                  <a:pt x="0" y="0"/>
                </a:moveTo>
                <a:lnTo>
                  <a:pt x="6595490" y="0"/>
                </a:lnTo>
              </a:path>
            </a:pathLst>
          </a:custGeom>
          <a:noFill/>
          <a:ln w="15225" cap="flat" cmpd="sng">
            <a:solidFill>
              <a:srgbClr val="E8D191"/>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06" name="Google Shape;306;p33"/>
          <p:cNvSpPr txBox="1">
            <a:spLocks noGrp="1"/>
          </p:cNvSpPr>
          <p:nvPr>
            <p:ph type="title"/>
          </p:nvPr>
        </p:nvSpPr>
        <p:spPr>
          <a:xfrm>
            <a:off x="868046" y="722008"/>
            <a:ext cx="7006335" cy="574675"/>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SzPts val="1400"/>
              <a:buNone/>
            </a:pPr>
            <a:r>
              <a:rPr lang="en-US" dirty="0"/>
              <a:t>Attributes of	a Systems Analyst</a:t>
            </a:r>
            <a:endParaRPr dirty="0"/>
          </a:p>
        </p:txBody>
      </p:sp>
      <p:sp>
        <p:nvSpPr>
          <p:cNvPr id="307" name="Google Shape;307;p33"/>
          <p:cNvSpPr txBox="1"/>
          <p:nvPr/>
        </p:nvSpPr>
        <p:spPr>
          <a:xfrm>
            <a:off x="215900" y="1669731"/>
            <a:ext cx="8712200" cy="3702927"/>
          </a:xfrm>
          <a:prstGeom prst="rect">
            <a:avLst/>
          </a:prstGeom>
          <a:noFill/>
          <a:ln>
            <a:noFill/>
          </a:ln>
        </p:spPr>
        <p:txBody>
          <a:bodyPr spcFirstLastPara="1" wrap="square" lIns="0" tIns="70475" rIns="0" bIns="0" anchor="t" anchorCtr="0">
            <a:spAutoFit/>
          </a:bodyPr>
          <a:lstStyle/>
          <a:p>
            <a:pPr marL="12700" marR="0" lvl="0" indent="0" algn="l" rtl="0">
              <a:lnSpc>
                <a:spcPct val="100000"/>
              </a:lnSpc>
              <a:spcBef>
                <a:spcPts val="0"/>
              </a:spcBef>
              <a:spcAft>
                <a:spcPts val="0"/>
              </a:spcAft>
              <a:buClr>
                <a:srgbClr val="000000"/>
              </a:buClr>
              <a:buSzPts val="2600"/>
              <a:buFont typeface="Arial"/>
              <a:buNone/>
            </a:pPr>
            <a:r>
              <a:rPr lang="en-US" sz="2600" b="1" i="0" u="none" strike="noStrike" cap="none" dirty="0">
                <a:solidFill>
                  <a:srgbClr val="6F2F9F"/>
                </a:solidFill>
                <a:latin typeface="Arial"/>
                <a:ea typeface="Arial"/>
                <a:cs typeface="Arial"/>
                <a:sym typeface="Arial"/>
              </a:rPr>
              <a:t>Interpersonal Skills</a:t>
            </a:r>
            <a:endParaRPr sz="2600" b="0" i="0" u="none" strike="noStrike" cap="none" dirty="0">
              <a:solidFill>
                <a:schemeClr val="dk1"/>
              </a:solidFill>
              <a:latin typeface="Arial"/>
              <a:ea typeface="Arial"/>
              <a:cs typeface="Arial"/>
              <a:sym typeface="Arial"/>
            </a:endParaRPr>
          </a:p>
          <a:p>
            <a:pPr marL="354966" lvl="0" indent="-342900" algn="just">
              <a:lnSpc>
                <a:spcPct val="125000"/>
              </a:lnSpc>
              <a:buClr>
                <a:srgbClr val="D9B146"/>
              </a:buClr>
              <a:buSzPts val="3200"/>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sym typeface="Helvetica Neue"/>
              </a:rPr>
              <a:t>Interface with users and programmer.</a:t>
            </a:r>
            <a:endParaRPr sz="2800" dirty="0">
              <a:latin typeface="Times New Roman" panose="02020603050405020304" pitchFamily="18" charset="0"/>
              <a:cs typeface="Times New Roman" panose="02020603050405020304" pitchFamily="18" charset="0"/>
              <a:sym typeface="Helvetica Neue"/>
            </a:endParaRPr>
          </a:p>
          <a:p>
            <a:pPr marL="354966" lvl="0" indent="-342900" algn="just">
              <a:lnSpc>
                <a:spcPct val="125000"/>
              </a:lnSpc>
              <a:buClr>
                <a:srgbClr val="D9B146"/>
              </a:buClr>
              <a:buSzPts val="3200"/>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sym typeface="Helvetica Neue"/>
              </a:rPr>
              <a:t>Facilitate groups and lead smaller teams.</a:t>
            </a:r>
            <a:endParaRPr sz="2800" dirty="0">
              <a:latin typeface="Times New Roman" panose="02020603050405020304" pitchFamily="18" charset="0"/>
              <a:cs typeface="Times New Roman" panose="02020603050405020304" pitchFamily="18" charset="0"/>
              <a:sym typeface="Helvetica Neue"/>
            </a:endParaRPr>
          </a:p>
          <a:p>
            <a:pPr marL="354966" lvl="0" indent="-342900" algn="just">
              <a:lnSpc>
                <a:spcPct val="125000"/>
              </a:lnSpc>
              <a:buClr>
                <a:srgbClr val="D9B146"/>
              </a:buClr>
              <a:buSzPts val="3200"/>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sym typeface="Helvetica Neue"/>
              </a:rPr>
              <a:t>Managing expectations.</a:t>
            </a:r>
            <a:endParaRPr sz="2800" dirty="0">
              <a:latin typeface="Times New Roman" panose="02020603050405020304" pitchFamily="18" charset="0"/>
              <a:cs typeface="Times New Roman" panose="02020603050405020304" pitchFamily="18" charset="0"/>
              <a:sym typeface="Helvetica Neue"/>
            </a:endParaRPr>
          </a:p>
          <a:p>
            <a:pPr marL="354966" lvl="0" indent="-342900" algn="just">
              <a:lnSpc>
                <a:spcPct val="125000"/>
              </a:lnSpc>
              <a:buClr>
                <a:srgbClr val="D9B146"/>
              </a:buClr>
              <a:buSzPts val="3200"/>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sym typeface="Helvetica Neue"/>
              </a:rPr>
              <a:t>Good understanding, communication, selling and  teaching abilities.</a:t>
            </a:r>
            <a:endParaRPr sz="2800" dirty="0">
              <a:latin typeface="Times New Roman" panose="02020603050405020304" pitchFamily="18" charset="0"/>
              <a:cs typeface="Times New Roman" panose="02020603050405020304" pitchFamily="18" charset="0"/>
              <a:sym typeface="Helvetica Neue"/>
            </a:endParaRPr>
          </a:p>
          <a:p>
            <a:pPr marL="354966" lvl="0" indent="-342900" algn="just">
              <a:lnSpc>
                <a:spcPct val="125000"/>
              </a:lnSpc>
              <a:buClr>
                <a:srgbClr val="D9B146"/>
              </a:buClr>
              <a:buSzPts val="3200"/>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sym typeface="Helvetica Neue"/>
              </a:rPr>
              <a:t>Motivator having the confidence to solve queries</a:t>
            </a:r>
            <a:r>
              <a:rPr lang="en-US" sz="2600" b="0" i="0" u="none" strike="noStrike" cap="none" dirty="0">
                <a:solidFill>
                  <a:srgbClr val="252525"/>
                </a:solidFill>
                <a:latin typeface="Helvetica Neue"/>
                <a:ea typeface="Helvetica Neue"/>
                <a:cs typeface="Helvetica Neue"/>
                <a:sym typeface="Helvetica Neue"/>
              </a:rPr>
              <a:t>.</a:t>
            </a:r>
            <a:endParaRPr sz="2600" b="0" i="0" u="none" strike="noStrike" cap="none" dirty="0">
              <a:solidFill>
                <a:schemeClr val="dk1"/>
              </a:solidFill>
              <a:latin typeface="Helvetica Neue"/>
              <a:ea typeface="Helvetica Neue"/>
              <a:cs typeface="Helvetica Neue"/>
              <a:sym typeface="Helvetica Neue"/>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3" name="Google Shape;313;p34"/>
          <p:cNvSpPr/>
          <p:nvPr/>
        </p:nvSpPr>
        <p:spPr>
          <a:xfrm>
            <a:off x="1278636" y="2354579"/>
            <a:ext cx="6595745" cy="0"/>
          </a:xfrm>
          <a:custGeom>
            <a:avLst/>
            <a:gdLst/>
            <a:ahLst/>
            <a:cxnLst/>
            <a:rect l="l" t="t" r="r" b="b"/>
            <a:pathLst>
              <a:path w="6595745" h="120000" extrusionOk="0">
                <a:moveTo>
                  <a:pt x="0" y="0"/>
                </a:moveTo>
                <a:lnTo>
                  <a:pt x="6595490" y="0"/>
                </a:lnTo>
              </a:path>
            </a:pathLst>
          </a:custGeom>
          <a:noFill/>
          <a:ln w="15225" cap="flat" cmpd="sng">
            <a:solidFill>
              <a:srgbClr val="E8D191"/>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14" name="Google Shape;314;p34"/>
          <p:cNvSpPr txBox="1">
            <a:spLocks noGrp="1"/>
          </p:cNvSpPr>
          <p:nvPr>
            <p:ph type="title"/>
          </p:nvPr>
        </p:nvSpPr>
        <p:spPr>
          <a:xfrm>
            <a:off x="368300" y="397840"/>
            <a:ext cx="8775700" cy="566822"/>
          </a:xfrm>
          <a:prstGeom prst="rect">
            <a:avLst/>
          </a:prstGeom>
          <a:noFill/>
          <a:ln>
            <a:noFill/>
          </a:ln>
        </p:spPr>
        <p:txBody>
          <a:bodyPr spcFirstLastPara="1" wrap="square" lIns="0" tIns="12700" rIns="0" bIns="0" anchor="t" anchorCtr="0">
            <a:spAutoFit/>
          </a:bodyPr>
          <a:lstStyle/>
          <a:p>
            <a:pPr marL="2338070" marR="5080" lvl="0" indent="-2315845" algn="l" rtl="0">
              <a:lnSpc>
                <a:spcPct val="100000"/>
              </a:lnSpc>
              <a:spcBef>
                <a:spcPts val="0"/>
              </a:spcBef>
              <a:spcAft>
                <a:spcPts val="0"/>
              </a:spcAft>
              <a:buSzPts val="1400"/>
              <a:buNone/>
            </a:pPr>
            <a:r>
              <a:rPr lang="en-US" dirty="0"/>
              <a:t>Attributes of	a Systems Analyst  </a:t>
            </a:r>
            <a:r>
              <a:rPr lang="en-US" sz="1600" dirty="0"/>
              <a:t>Contd..</a:t>
            </a:r>
            <a:endParaRPr sz="1600" dirty="0"/>
          </a:p>
        </p:txBody>
      </p:sp>
      <p:sp>
        <p:nvSpPr>
          <p:cNvPr id="315" name="Google Shape;315;p34"/>
          <p:cNvSpPr txBox="1"/>
          <p:nvPr/>
        </p:nvSpPr>
        <p:spPr>
          <a:xfrm>
            <a:off x="165100" y="1574801"/>
            <a:ext cx="8775700" cy="3702927"/>
          </a:xfrm>
          <a:prstGeom prst="rect">
            <a:avLst/>
          </a:prstGeom>
          <a:noFill/>
          <a:ln>
            <a:noFill/>
          </a:ln>
        </p:spPr>
        <p:txBody>
          <a:bodyPr spcFirstLastPara="1" wrap="square" lIns="0" tIns="70475" rIns="0" bIns="0" anchor="t" anchorCtr="0">
            <a:spAutoFit/>
          </a:bodyPr>
          <a:lstStyle/>
          <a:p>
            <a:pPr marL="12700" marR="0" lvl="0" indent="0" algn="l" rtl="0">
              <a:lnSpc>
                <a:spcPct val="100000"/>
              </a:lnSpc>
              <a:spcBef>
                <a:spcPts val="0"/>
              </a:spcBef>
              <a:spcAft>
                <a:spcPts val="0"/>
              </a:spcAft>
              <a:buClr>
                <a:srgbClr val="000000"/>
              </a:buClr>
              <a:buSzPts val="2600"/>
              <a:buFont typeface="Arial"/>
              <a:buNone/>
            </a:pPr>
            <a:r>
              <a:rPr lang="en-US" sz="2600" b="1" i="0" u="none" strike="noStrike" cap="none" dirty="0">
                <a:solidFill>
                  <a:srgbClr val="6F2F9F"/>
                </a:solidFill>
                <a:latin typeface="Arial"/>
                <a:ea typeface="Arial"/>
                <a:cs typeface="Arial"/>
                <a:sym typeface="Arial"/>
              </a:rPr>
              <a:t>Analytical Skills</a:t>
            </a:r>
            <a:endParaRPr sz="2600" b="0" i="0" u="none" strike="noStrike" cap="none" dirty="0">
              <a:solidFill>
                <a:schemeClr val="dk1"/>
              </a:solidFill>
              <a:latin typeface="Arial"/>
              <a:ea typeface="Arial"/>
              <a:cs typeface="Arial"/>
              <a:sym typeface="Arial"/>
            </a:endParaRPr>
          </a:p>
          <a:p>
            <a:pPr marL="354966" indent="-342900" algn="just">
              <a:lnSpc>
                <a:spcPct val="125000"/>
              </a:lnSpc>
              <a:buClr>
                <a:srgbClr val="D9B146"/>
              </a:buClr>
              <a:buSzPts val="3200"/>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sym typeface="Helvetica Neue"/>
              </a:rPr>
              <a:t>System study and organizational knowledge</a:t>
            </a:r>
            <a:endParaRPr sz="2800" dirty="0">
              <a:latin typeface="Times New Roman" panose="02020603050405020304" pitchFamily="18" charset="0"/>
              <a:cs typeface="Times New Roman" panose="02020603050405020304" pitchFamily="18" charset="0"/>
              <a:sym typeface="Helvetica Neue"/>
            </a:endParaRPr>
          </a:p>
          <a:p>
            <a:pPr marL="354966" indent="-342900" algn="just">
              <a:lnSpc>
                <a:spcPct val="125000"/>
              </a:lnSpc>
              <a:buClr>
                <a:srgbClr val="D9B146"/>
              </a:buClr>
              <a:buSzPts val="3200"/>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sym typeface="Helvetica Neue"/>
              </a:rPr>
              <a:t>Problem identification, problem analysis, and  problem solving</a:t>
            </a:r>
            <a:endParaRPr sz="2800" dirty="0">
              <a:latin typeface="Times New Roman" panose="02020603050405020304" pitchFamily="18" charset="0"/>
              <a:cs typeface="Times New Roman" panose="02020603050405020304" pitchFamily="18" charset="0"/>
              <a:sym typeface="Helvetica Neue"/>
            </a:endParaRPr>
          </a:p>
          <a:p>
            <a:pPr marL="354966" indent="-342900" algn="just">
              <a:lnSpc>
                <a:spcPct val="125000"/>
              </a:lnSpc>
              <a:buClr>
                <a:srgbClr val="D9B146"/>
              </a:buClr>
              <a:buSzPts val="3200"/>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sym typeface="Helvetica Neue"/>
              </a:rPr>
              <a:t>Sound commonsense</a:t>
            </a:r>
            <a:endParaRPr sz="2800" dirty="0">
              <a:latin typeface="Times New Roman" panose="02020603050405020304" pitchFamily="18" charset="0"/>
              <a:cs typeface="Times New Roman" panose="02020603050405020304" pitchFamily="18" charset="0"/>
              <a:sym typeface="Helvetica Neue"/>
            </a:endParaRPr>
          </a:p>
          <a:p>
            <a:pPr marL="354966" indent="-342900" algn="just">
              <a:lnSpc>
                <a:spcPct val="125000"/>
              </a:lnSpc>
              <a:buClr>
                <a:srgbClr val="D9B146"/>
              </a:buClr>
              <a:buSzPts val="3200"/>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sym typeface="Helvetica Neue"/>
              </a:rPr>
              <a:t>Ability to access trade-off</a:t>
            </a:r>
            <a:endParaRPr sz="2800" dirty="0">
              <a:latin typeface="Times New Roman" panose="02020603050405020304" pitchFamily="18" charset="0"/>
              <a:cs typeface="Times New Roman" panose="02020603050405020304" pitchFamily="18" charset="0"/>
              <a:sym typeface="Helvetica Neue"/>
            </a:endParaRPr>
          </a:p>
          <a:p>
            <a:pPr marL="354966" indent="-342900" algn="just">
              <a:lnSpc>
                <a:spcPct val="125000"/>
              </a:lnSpc>
              <a:buClr>
                <a:srgbClr val="D9B146"/>
              </a:buClr>
              <a:buSzPts val="3200"/>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sym typeface="Helvetica Neue"/>
              </a:rPr>
              <a:t>Curiosity to learn about new organization</a:t>
            </a:r>
            <a:endParaRPr sz="2800" dirty="0">
              <a:latin typeface="Times New Roman" panose="02020603050405020304" pitchFamily="18" charset="0"/>
              <a:cs typeface="Times New Roman" panose="02020603050405020304" pitchFamily="18" charset="0"/>
              <a:sym typeface="Helvetica Neue"/>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2" name="Google Shape;322;p35"/>
          <p:cNvSpPr txBox="1">
            <a:spLocks noGrp="1"/>
          </p:cNvSpPr>
          <p:nvPr>
            <p:ph type="title"/>
          </p:nvPr>
        </p:nvSpPr>
        <p:spPr>
          <a:xfrm>
            <a:off x="609599" y="639140"/>
            <a:ext cx="8235949" cy="566822"/>
          </a:xfrm>
          <a:prstGeom prst="rect">
            <a:avLst/>
          </a:prstGeom>
          <a:noFill/>
          <a:ln>
            <a:noFill/>
          </a:ln>
        </p:spPr>
        <p:txBody>
          <a:bodyPr spcFirstLastPara="1" wrap="square" lIns="0" tIns="12700" rIns="0" bIns="0" anchor="t" anchorCtr="0">
            <a:spAutoFit/>
          </a:bodyPr>
          <a:lstStyle/>
          <a:p>
            <a:pPr marL="2338070" marR="5080" lvl="0" indent="-2315845" algn="l" rtl="0">
              <a:lnSpc>
                <a:spcPct val="100000"/>
              </a:lnSpc>
              <a:spcBef>
                <a:spcPts val="0"/>
              </a:spcBef>
              <a:spcAft>
                <a:spcPts val="0"/>
              </a:spcAft>
              <a:buSzPts val="1400"/>
              <a:buNone/>
            </a:pPr>
            <a:r>
              <a:rPr lang="en-US" dirty="0"/>
              <a:t>Attributes of	a Systems Analyst  </a:t>
            </a:r>
            <a:r>
              <a:rPr lang="en-US" sz="1600" dirty="0"/>
              <a:t>Contd..</a:t>
            </a:r>
            <a:endParaRPr sz="1600" dirty="0"/>
          </a:p>
        </p:txBody>
      </p:sp>
      <p:sp>
        <p:nvSpPr>
          <p:cNvPr id="323" name="Google Shape;323;p35"/>
          <p:cNvSpPr txBox="1"/>
          <p:nvPr/>
        </p:nvSpPr>
        <p:spPr>
          <a:xfrm>
            <a:off x="292100" y="1710227"/>
            <a:ext cx="8381999" cy="2693040"/>
          </a:xfrm>
          <a:prstGeom prst="rect">
            <a:avLst/>
          </a:prstGeom>
          <a:noFill/>
          <a:ln>
            <a:noFill/>
          </a:ln>
        </p:spPr>
        <p:txBody>
          <a:bodyPr spcFirstLastPara="1" wrap="square" lIns="0" tIns="106675" rIns="0" bIns="0" anchor="t" anchorCtr="0">
            <a:spAutoFit/>
          </a:bodyPr>
          <a:lstStyle/>
          <a:p>
            <a:pPr marL="12700" marR="0" lvl="0" indent="0" algn="l" rtl="0">
              <a:lnSpc>
                <a:spcPct val="100000"/>
              </a:lnSpc>
              <a:spcBef>
                <a:spcPts val="0"/>
              </a:spcBef>
              <a:spcAft>
                <a:spcPts val="0"/>
              </a:spcAft>
              <a:buClr>
                <a:srgbClr val="000000"/>
              </a:buClr>
              <a:buSzPts val="2800"/>
              <a:buFont typeface="Arial"/>
              <a:buNone/>
            </a:pPr>
            <a:r>
              <a:rPr lang="en-US" sz="2800" b="1" i="0" u="none" strike="noStrike" cap="none" dirty="0">
                <a:solidFill>
                  <a:srgbClr val="6F2F9F"/>
                </a:solidFill>
                <a:latin typeface="Arial"/>
                <a:ea typeface="Arial"/>
                <a:cs typeface="Arial"/>
                <a:sym typeface="Arial"/>
              </a:rPr>
              <a:t>Management Skills</a:t>
            </a:r>
            <a:endParaRPr sz="2800" b="0" i="0" u="none" strike="noStrike" cap="none" dirty="0">
              <a:solidFill>
                <a:schemeClr val="dk1"/>
              </a:solidFill>
              <a:latin typeface="Arial"/>
              <a:ea typeface="Arial"/>
              <a:cs typeface="Arial"/>
              <a:sym typeface="Arial"/>
            </a:endParaRPr>
          </a:p>
          <a:p>
            <a:pPr marL="354966" lvl="0" indent="-342900" algn="just">
              <a:lnSpc>
                <a:spcPct val="125000"/>
              </a:lnSpc>
              <a:buClr>
                <a:srgbClr val="D9B146"/>
              </a:buClr>
              <a:buSzPts val="3200"/>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sym typeface="Helvetica Neue"/>
              </a:rPr>
              <a:t>Understand users jargon and practices.</a:t>
            </a:r>
            <a:endParaRPr sz="2800" dirty="0">
              <a:latin typeface="Times New Roman" panose="02020603050405020304" pitchFamily="18" charset="0"/>
              <a:cs typeface="Times New Roman" panose="02020603050405020304" pitchFamily="18" charset="0"/>
              <a:sym typeface="Helvetica Neue"/>
            </a:endParaRPr>
          </a:p>
          <a:p>
            <a:pPr marL="354966" lvl="0" indent="-342900" algn="just">
              <a:lnSpc>
                <a:spcPct val="125000"/>
              </a:lnSpc>
              <a:buClr>
                <a:srgbClr val="D9B146"/>
              </a:buClr>
              <a:buSzPts val="3200"/>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sym typeface="Helvetica Neue"/>
              </a:rPr>
              <a:t>Resource &amp; project management.</a:t>
            </a:r>
            <a:endParaRPr sz="2800" dirty="0">
              <a:latin typeface="Times New Roman" panose="02020603050405020304" pitchFamily="18" charset="0"/>
              <a:cs typeface="Times New Roman" panose="02020603050405020304" pitchFamily="18" charset="0"/>
              <a:sym typeface="Helvetica Neue"/>
            </a:endParaRPr>
          </a:p>
          <a:p>
            <a:pPr marL="354966" lvl="0" indent="-342900" algn="just">
              <a:lnSpc>
                <a:spcPct val="125000"/>
              </a:lnSpc>
              <a:buClr>
                <a:srgbClr val="D9B146"/>
              </a:buClr>
              <a:buSzPts val="3200"/>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sym typeface="Helvetica Neue"/>
              </a:rPr>
              <a:t>Change &amp; risk management.</a:t>
            </a:r>
            <a:endParaRPr sz="2800" dirty="0">
              <a:latin typeface="Times New Roman" panose="02020603050405020304" pitchFamily="18" charset="0"/>
              <a:cs typeface="Times New Roman" panose="02020603050405020304" pitchFamily="18" charset="0"/>
              <a:sym typeface="Helvetica Neue"/>
            </a:endParaRPr>
          </a:p>
          <a:p>
            <a:pPr marL="354966" lvl="0" indent="-342900" algn="just">
              <a:lnSpc>
                <a:spcPct val="125000"/>
              </a:lnSpc>
              <a:buClr>
                <a:srgbClr val="D9B146"/>
              </a:buClr>
              <a:buSzPts val="3200"/>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sym typeface="Helvetica Neue"/>
              </a:rPr>
              <a:t>Understand the management functions  thoroughly.</a:t>
            </a:r>
            <a:endParaRPr sz="2800" dirty="0">
              <a:latin typeface="Times New Roman" panose="02020603050405020304" pitchFamily="18" charset="0"/>
              <a:cs typeface="Times New Roman" panose="02020603050405020304" pitchFamily="18" charset="0"/>
              <a:sym typeface="Helvetica Neue"/>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9" name="Google Shape;329;p36"/>
          <p:cNvSpPr/>
          <p:nvPr/>
        </p:nvSpPr>
        <p:spPr>
          <a:xfrm>
            <a:off x="1278636" y="2354579"/>
            <a:ext cx="6595745" cy="0"/>
          </a:xfrm>
          <a:custGeom>
            <a:avLst/>
            <a:gdLst/>
            <a:ahLst/>
            <a:cxnLst/>
            <a:rect l="l" t="t" r="r" b="b"/>
            <a:pathLst>
              <a:path w="6595745" h="120000" extrusionOk="0">
                <a:moveTo>
                  <a:pt x="0" y="0"/>
                </a:moveTo>
                <a:lnTo>
                  <a:pt x="6595490" y="0"/>
                </a:lnTo>
              </a:path>
            </a:pathLst>
          </a:custGeom>
          <a:noFill/>
          <a:ln w="15225" cap="flat" cmpd="sng">
            <a:solidFill>
              <a:srgbClr val="E8D191"/>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30" name="Google Shape;330;p36"/>
          <p:cNvSpPr txBox="1">
            <a:spLocks noGrp="1"/>
          </p:cNvSpPr>
          <p:nvPr>
            <p:ph type="title"/>
          </p:nvPr>
        </p:nvSpPr>
        <p:spPr>
          <a:xfrm>
            <a:off x="457200" y="372440"/>
            <a:ext cx="8686799" cy="566822"/>
          </a:xfrm>
          <a:prstGeom prst="rect">
            <a:avLst/>
          </a:prstGeom>
          <a:noFill/>
          <a:ln>
            <a:noFill/>
          </a:ln>
        </p:spPr>
        <p:txBody>
          <a:bodyPr spcFirstLastPara="1" wrap="square" lIns="0" tIns="12700" rIns="0" bIns="0" anchor="t" anchorCtr="0">
            <a:spAutoFit/>
          </a:bodyPr>
          <a:lstStyle/>
          <a:p>
            <a:pPr marL="2338070" marR="5080" lvl="0" indent="-2315845" algn="l" rtl="0">
              <a:lnSpc>
                <a:spcPct val="100000"/>
              </a:lnSpc>
              <a:spcBef>
                <a:spcPts val="0"/>
              </a:spcBef>
              <a:spcAft>
                <a:spcPts val="0"/>
              </a:spcAft>
              <a:buSzPts val="1400"/>
              <a:buNone/>
            </a:pPr>
            <a:r>
              <a:rPr lang="en-US" dirty="0"/>
              <a:t>Attributes of	a Systems Analyst  </a:t>
            </a:r>
            <a:r>
              <a:rPr lang="en-US" sz="1600" dirty="0"/>
              <a:t>Contd..</a:t>
            </a:r>
            <a:endParaRPr sz="1600" dirty="0"/>
          </a:p>
        </p:txBody>
      </p:sp>
      <p:sp>
        <p:nvSpPr>
          <p:cNvPr id="332" name="Google Shape;332;p36"/>
          <p:cNvSpPr txBox="1"/>
          <p:nvPr/>
        </p:nvSpPr>
        <p:spPr>
          <a:xfrm>
            <a:off x="374650" y="1430827"/>
            <a:ext cx="8394699" cy="2693040"/>
          </a:xfrm>
          <a:prstGeom prst="rect">
            <a:avLst/>
          </a:prstGeom>
          <a:noFill/>
          <a:ln>
            <a:noFill/>
          </a:ln>
        </p:spPr>
        <p:txBody>
          <a:bodyPr spcFirstLastPara="1" wrap="square" lIns="0" tIns="106675" rIns="0" bIns="0" anchor="t" anchorCtr="0">
            <a:spAutoFit/>
          </a:bodyPr>
          <a:lstStyle/>
          <a:p>
            <a:pPr marL="12700" marR="0" lvl="0" indent="0" algn="l" rtl="0">
              <a:lnSpc>
                <a:spcPct val="100000"/>
              </a:lnSpc>
              <a:spcBef>
                <a:spcPts val="0"/>
              </a:spcBef>
              <a:spcAft>
                <a:spcPts val="0"/>
              </a:spcAft>
              <a:buClr>
                <a:srgbClr val="000000"/>
              </a:buClr>
              <a:buSzPts val="2800"/>
              <a:buFont typeface="Arial"/>
              <a:buNone/>
            </a:pPr>
            <a:r>
              <a:rPr lang="en-US" sz="2800" b="1" i="0" u="none" strike="noStrike" cap="none" dirty="0">
                <a:solidFill>
                  <a:srgbClr val="6F2F9F"/>
                </a:solidFill>
                <a:latin typeface="Arial"/>
                <a:ea typeface="Arial"/>
                <a:cs typeface="Arial"/>
                <a:sym typeface="Arial"/>
              </a:rPr>
              <a:t>Technical Skills</a:t>
            </a:r>
            <a:endParaRPr sz="2800" b="0" i="0" u="none" strike="noStrike" cap="none" dirty="0">
              <a:solidFill>
                <a:schemeClr val="dk1"/>
              </a:solidFill>
              <a:latin typeface="Arial"/>
              <a:ea typeface="Arial"/>
              <a:cs typeface="Arial"/>
              <a:sym typeface="Arial"/>
            </a:endParaRPr>
          </a:p>
          <a:p>
            <a:pPr marL="354966" indent="-342900" algn="just">
              <a:lnSpc>
                <a:spcPct val="125000"/>
              </a:lnSpc>
              <a:buClr>
                <a:srgbClr val="D9B146"/>
              </a:buClr>
              <a:buSzPts val="3200"/>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sym typeface="Helvetica Neue"/>
              </a:rPr>
              <a:t>Knowledge of computers and software.</a:t>
            </a:r>
            <a:endParaRPr sz="2800" dirty="0">
              <a:latin typeface="Times New Roman" panose="02020603050405020304" pitchFamily="18" charset="0"/>
              <a:cs typeface="Times New Roman" panose="02020603050405020304" pitchFamily="18" charset="0"/>
              <a:sym typeface="Helvetica Neue"/>
            </a:endParaRPr>
          </a:p>
          <a:p>
            <a:pPr marL="354966" indent="-342900" algn="just">
              <a:lnSpc>
                <a:spcPct val="125000"/>
              </a:lnSpc>
              <a:buClr>
                <a:srgbClr val="D9B146"/>
              </a:buClr>
              <a:buSzPts val="3200"/>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sym typeface="Helvetica Neue"/>
              </a:rPr>
              <a:t>Keep abreast of modern development.</a:t>
            </a:r>
            <a:endParaRPr sz="2800" dirty="0">
              <a:latin typeface="Times New Roman" panose="02020603050405020304" pitchFamily="18" charset="0"/>
              <a:cs typeface="Times New Roman" panose="02020603050405020304" pitchFamily="18" charset="0"/>
              <a:sym typeface="Helvetica Neue"/>
            </a:endParaRPr>
          </a:p>
          <a:p>
            <a:pPr marL="354966" indent="-342900" algn="just">
              <a:lnSpc>
                <a:spcPct val="125000"/>
              </a:lnSpc>
              <a:buClr>
                <a:srgbClr val="D9B146"/>
              </a:buClr>
              <a:buSzPts val="3200"/>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sym typeface="Helvetica Neue"/>
              </a:rPr>
              <a:t>Know of system design tools.</a:t>
            </a:r>
            <a:endParaRPr sz="2800" dirty="0">
              <a:latin typeface="Times New Roman" panose="02020603050405020304" pitchFamily="18" charset="0"/>
              <a:cs typeface="Times New Roman" panose="02020603050405020304" pitchFamily="18" charset="0"/>
              <a:sym typeface="Helvetica Neue"/>
            </a:endParaRPr>
          </a:p>
          <a:p>
            <a:pPr marL="354966" indent="-342900" algn="just">
              <a:lnSpc>
                <a:spcPct val="125000"/>
              </a:lnSpc>
              <a:buClr>
                <a:srgbClr val="D9B146"/>
              </a:buClr>
              <a:buSzPts val="3200"/>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sym typeface="Helvetica Neue"/>
              </a:rPr>
              <a:t>Breadth knowledge about new technologies.</a:t>
            </a:r>
            <a:endParaRPr sz="2800" dirty="0">
              <a:latin typeface="Times New Roman" panose="02020603050405020304" pitchFamily="18" charset="0"/>
              <a:cs typeface="Times New Roman" panose="02020603050405020304" pitchFamily="18" charset="0"/>
              <a:sym typeface="Helvetica Neue"/>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8" name="Google Shape;338;p37"/>
          <p:cNvSpPr/>
          <p:nvPr/>
        </p:nvSpPr>
        <p:spPr>
          <a:xfrm>
            <a:off x="1278636" y="2354579"/>
            <a:ext cx="6595745" cy="0"/>
          </a:xfrm>
          <a:custGeom>
            <a:avLst/>
            <a:gdLst/>
            <a:ahLst/>
            <a:cxnLst/>
            <a:rect l="l" t="t" r="r" b="b"/>
            <a:pathLst>
              <a:path w="6595745" h="120000" extrusionOk="0">
                <a:moveTo>
                  <a:pt x="0" y="0"/>
                </a:moveTo>
                <a:lnTo>
                  <a:pt x="6595490" y="0"/>
                </a:lnTo>
              </a:path>
            </a:pathLst>
          </a:custGeom>
          <a:noFill/>
          <a:ln w="15225" cap="flat" cmpd="sng">
            <a:solidFill>
              <a:srgbClr val="E8D191"/>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39" name="Google Shape;339;p37"/>
          <p:cNvSpPr txBox="1">
            <a:spLocks noGrp="1"/>
          </p:cNvSpPr>
          <p:nvPr>
            <p:ph type="title"/>
          </p:nvPr>
        </p:nvSpPr>
        <p:spPr>
          <a:xfrm>
            <a:off x="1128649" y="519760"/>
            <a:ext cx="7532751" cy="574675"/>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SzPts val="1400"/>
              <a:buNone/>
            </a:pPr>
            <a:r>
              <a:rPr lang="en-US"/>
              <a:t>What is an Information System?</a:t>
            </a:r>
            <a:endParaRPr/>
          </a:p>
        </p:txBody>
      </p:sp>
      <p:sp>
        <p:nvSpPr>
          <p:cNvPr id="340" name="Google Shape;340;p37"/>
          <p:cNvSpPr txBox="1"/>
          <p:nvPr/>
        </p:nvSpPr>
        <p:spPr>
          <a:xfrm>
            <a:off x="461417" y="1806761"/>
            <a:ext cx="8390483" cy="3244478"/>
          </a:xfrm>
          <a:prstGeom prst="rect">
            <a:avLst/>
          </a:prstGeom>
          <a:noFill/>
          <a:ln>
            <a:noFill/>
          </a:ln>
        </p:spPr>
        <p:txBody>
          <a:bodyPr spcFirstLastPara="1" wrap="square" lIns="0" tIns="12700" rIns="0" bIns="0" anchor="t" anchorCtr="0">
            <a:spAutoFit/>
          </a:bodyPr>
          <a:lstStyle/>
          <a:p>
            <a:pPr marL="12066" algn="just">
              <a:lnSpc>
                <a:spcPct val="150000"/>
              </a:lnSpc>
              <a:buClr>
                <a:srgbClr val="D9B146"/>
              </a:buClr>
              <a:buSzPts val="3200"/>
            </a:pPr>
            <a:r>
              <a:rPr lang="en-US" sz="2800" dirty="0">
                <a:latin typeface="Times New Roman" panose="02020603050405020304" pitchFamily="18" charset="0"/>
                <a:cs typeface="Times New Roman" panose="02020603050405020304" pitchFamily="18" charset="0"/>
              </a:rPr>
              <a:t>Information system is a collection of hardware,  software, infrastructure and trained personnel  which are going to do easy planning to make  reliable infrastructure, control, coordination  between software and hardware and decision  making in an organization</a:t>
            </a:r>
            <a:endParaRPr sz="28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grpSp>
        <p:nvGrpSpPr>
          <p:cNvPr id="346" name="Google Shape;346;p38"/>
          <p:cNvGrpSpPr/>
          <p:nvPr/>
        </p:nvGrpSpPr>
        <p:grpSpPr>
          <a:xfrm>
            <a:off x="1278636" y="2165603"/>
            <a:ext cx="6595745" cy="678561"/>
            <a:chOff x="1278636" y="2165603"/>
            <a:chExt cx="6595745" cy="678561"/>
          </a:xfrm>
        </p:grpSpPr>
        <p:sp>
          <p:nvSpPr>
            <p:cNvPr id="347" name="Google Shape;347;p38"/>
            <p:cNvSpPr/>
            <p:nvPr/>
          </p:nvSpPr>
          <p:spPr>
            <a:xfrm>
              <a:off x="1278636" y="2354579"/>
              <a:ext cx="6595745" cy="0"/>
            </a:xfrm>
            <a:custGeom>
              <a:avLst/>
              <a:gdLst/>
              <a:ahLst/>
              <a:cxnLst/>
              <a:rect l="l" t="t" r="r" b="b"/>
              <a:pathLst>
                <a:path w="6595745" h="120000" extrusionOk="0">
                  <a:moveTo>
                    <a:pt x="0" y="0"/>
                  </a:moveTo>
                  <a:lnTo>
                    <a:pt x="6595490" y="0"/>
                  </a:lnTo>
                </a:path>
              </a:pathLst>
            </a:custGeom>
            <a:noFill/>
            <a:ln w="15225" cap="flat" cmpd="sng">
              <a:solidFill>
                <a:srgbClr val="E8D191"/>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48" name="Google Shape;348;p38"/>
            <p:cNvSpPr/>
            <p:nvPr/>
          </p:nvSpPr>
          <p:spPr>
            <a:xfrm>
              <a:off x="3211068" y="2165603"/>
              <a:ext cx="144780" cy="158750"/>
            </a:xfrm>
            <a:custGeom>
              <a:avLst/>
              <a:gdLst/>
              <a:ahLst/>
              <a:cxnLst/>
              <a:rect l="l" t="t" r="r" b="b"/>
              <a:pathLst>
                <a:path w="144779" h="158750" extrusionOk="0">
                  <a:moveTo>
                    <a:pt x="72390" y="0"/>
                  </a:moveTo>
                  <a:lnTo>
                    <a:pt x="44201" y="6221"/>
                  </a:lnTo>
                  <a:lnTo>
                    <a:pt x="21193" y="23193"/>
                  </a:lnTo>
                  <a:lnTo>
                    <a:pt x="5685" y="48381"/>
                  </a:lnTo>
                  <a:lnTo>
                    <a:pt x="0" y="79248"/>
                  </a:lnTo>
                  <a:lnTo>
                    <a:pt x="5685" y="110114"/>
                  </a:lnTo>
                  <a:lnTo>
                    <a:pt x="21193" y="135302"/>
                  </a:lnTo>
                  <a:lnTo>
                    <a:pt x="44201" y="152274"/>
                  </a:lnTo>
                  <a:lnTo>
                    <a:pt x="72390" y="158496"/>
                  </a:lnTo>
                  <a:lnTo>
                    <a:pt x="100578" y="152274"/>
                  </a:lnTo>
                  <a:lnTo>
                    <a:pt x="123586" y="135302"/>
                  </a:lnTo>
                  <a:lnTo>
                    <a:pt x="139094" y="110114"/>
                  </a:lnTo>
                  <a:lnTo>
                    <a:pt x="144780" y="79248"/>
                  </a:lnTo>
                  <a:lnTo>
                    <a:pt x="139094" y="48381"/>
                  </a:lnTo>
                  <a:lnTo>
                    <a:pt x="123586" y="23193"/>
                  </a:lnTo>
                  <a:lnTo>
                    <a:pt x="100578" y="6221"/>
                  </a:lnTo>
                  <a:lnTo>
                    <a:pt x="72390" y="0"/>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49" name="Google Shape;349;p38"/>
            <p:cNvSpPr/>
            <p:nvPr/>
          </p:nvSpPr>
          <p:spPr>
            <a:xfrm>
              <a:off x="3154680" y="2165603"/>
              <a:ext cx="271780" cy="631190"/>
            </a:xfrm>
            <a:custGeom>
              <a:avLst/>
              <a:gdLst/>
              <a:ahLst/>
              <a:cxnLst/>
              <a:rect l="l" t="t" r="r" b="b"/>
              <a:pathLst>
                <a:path w="271779" h="631189" extrusionOk="0">
                  <a:moveTo>
                    <a:pt x="56387" y="79248"/>
                  </a:moveTo>
                  <a:lnTo>
                    <a:pt x="62073" y="48381"/>
                  </a:lnTo>
                  <a:lnTo>
                    <a:pt x="77581" y="23193"/>
                  </a:lnTo>
                  <a:lnTo>
                    <a:pt x="100589" y="6221"/>
                  </a:lnTo>
                  <a:lnTo>
                    <a:pt x="128778" y="0"/>
                  </a:lnTo>
                  <a:lnTo>
                    <a:pt x="156966" y="6221"/>
                  </a:lnTo>
                  <a:lnTo>
                    <a:pt x="179974" y="23193"/>
                  </a:lnTo>
                  <a:lnTo>
                    <a:pt x="195482" y="48381"/>
                  </a:lnTo>
                  <a:lnTo>
                    <a:pt x="201168" y="79248"/>
                  </a:lnTo>
                  <a:lnTo>
                    <a:pt x="195482" y="110114"/>
                  </a:lnTo>
                  <a:lnTo>
                    <a:pt x="179974" y="135302"/>
                  </a:lnTo>
                  <a:lnTo>
                    <a:pt x="156966" y="152274"/>
                  </a:lnTo>
                  <a:lnTo>
                    <a:pt x="128778" y="158496"/>
                  </a:lnTo>
                  <a:lnTo>
                    <a:pt x="100589" y="152274"/>
                  </a:lnTo>
                  <a:lnTo>
                    <a:pt x="77581" y="135302"/>
                  </a:lnTo>
                  <a:lnTo>
                    <a:pt x="62073" y="110114"/>
                  </a:lnTo>
                  <a:lnTo>
                    <a:pt x="56387" y="79248"/>
                  </a:lnTo>
                  <a:close/>
                </a:path>
                <a:path w="271779" h="631189" extrusionOk="0">
                  <a:moveTo>
                    <a:pt x="126492" y="181356"/>
                  </a:moveTo>
                  <a:lnTo>
                    <a:pt x="126492" y="361188"/>
                  </a:lnTo>
                </a:path>
                <a:path w="271779" h="631189" extrusionOk="0">
                  <a:moveTo>
                    <a:pt x="117347" y="359663"/>
                  </a:moveTo>
                  <a:lnTo>
                    <a:pt x="30480" y="478536"/>
                  </a:lnTo>
                </a:path>
                <a:path w="271779" h="631189" extrusionOk="0">
                  <a:moveTo>
                    <a:pt x="132587" y="345948"/>
                  </a:moveTo>
                  <a:lnTo>
                    <a:pt x="240792" y="498348"/>
                  </a:lnTo>
                </a:path>
                <a:path w="271779" h="631189" extrusionOk="0">
                  <a:moveTo>
                    <a:pt x="117347" y="269748"/>
                  </a:moveTo>
                  <a:lnTo>
                    <a:pt x="0" y="330708"/>
                  </a:lnTo>
                </a:path>
                <a:path w="271779" h="631189" extrusionOk="0">
                  <a:moveTo>
                    <a:pt x="150875" y="300228"/>
                  </a:moveTo>
                  <a:lnTo>
                    <a:pt x="271271" y="345948"/>
                  </a:lnTo>
                </a:path>
                <a:path w="271779" h="631189" extrusionOk="0">
                  <a:moveTo>
                    <a:pt x="27431" y="489204"/>
                  </a:moveTo>
                  <a:lnTo>
                    <a:pt x="210311" y="489204"/>
                  </a:lnTo>
                </a:path>
                <a:path w="271779" h="631189" extrusionOk="0">
                  <a:moveTo>
                    <a:pt x="86868" y="510540"/>
                  </a:moveTo>
                  <a:lnTo>
                    <a:pt x="30480" y="614172"/>
                  </a:lnTo>
                </a:path>
                <a:path w="271779" h="631189" extrusionOk="0">
                  <a:moveTo>
                    <a:pt x="176783" y="495300"/>
                  </a:moveTo>
                  <a:lnTo>
                    <a:pt x="225552" y="630936"/>
                  </a:lnTo>
                </a:path>
              </a:pathLst>
            </a:custGeom>
            <a:noFill/>
            <a:ln w="1217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50" name="Google Shape;350;p38"/>
            <p:cNvSpPr/>
            <p:nvPr/>
          </p:nvSpPr>
          <p:spPr>
            <a:xfrm>
              <a:off x="4109465" y="2518409"/>
              <a:ext cx="523240" cy="265430"/>
            </a:xfrm>
            <a:custGeom>
              <a:avLst/>
              <a:gdLst/>
              <a:ahLst/>
              <a:cxnLst/>
              <a:rect l="l" t="t" r="r" b="b"/>
              <a:pathLst>
                <a:path w="523239" h="265430" extrusionOk="0">
                  <a:moveTo>
                    <a:pt x="522732" y="0"/>
                  </a:moveTo>
                  <a:lnTo>
                    <a:pt x="0" y="0"/>
                  </a:lnTo>
                  <a:lnTo>
                    <a:pt x="0" y="265175"/>
                  </a:lnTo>
                  <a:lnTo>
                    <a:pt x="522732" y="265175"/>
                  </a:lnTo>
                  <a:lnTo>
                    <a:pt x="522732" y="0"/>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51" name="Google Shape;351;p38"/>
            <p:cNvSpPr/>
            <p:nvPr/>
          </p:nvSpPr>
          <p:spPr>
            <a:xfrm>
              <a:off x="4109465" y="2518409"/>
              <a:ext cx="523240" cy="265430"/>
            </a:xfrm>
            <a:custGeom>
              <a:avLst/>
              <a:gdLst/>
              <a:ahLst/>
              <a:cxnLst/>
              <a:rect l="l" t="t" r="r" b="b"/>
              <a:pathLst>
                <a:path w="523239" h="265430" extrusionOk="0">
                  <a:moveTo>
                    <a:pt x="0" y="265175"/>
                  </a:moveTo>
                  <a:lnTo>
                    <a:pt x="522732" y="265175"/>
                  </a:lnTo>
                  <a:lnTo>
                    <a:pt x="522732" y="0"/>
                  </a:lnTo>
                  <a:lnTo>
                    <a:pt x="0" y="0"/>
                  </a:lnTo>
                  <a:lnTo>
                    <a:pt x="0" y="265175"/>
                  </a:lnTo>
                  <a:close/>
                </a:path>
              </a:pathLst>
            </a:custGeom>
            <a:noFill/>
            <a:ln w="25900"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52" name="Google Shape;352;p38"/>
            <p:cNvSpPr/>
            <p:nvPr/>
          </p:nvSpPr>
          <p:spPr>
            <a:xfrm>
              <a:off x="4162043" y="2563367"/>
              <a:ext cx="454659" cy="137160"/>
            </a:xfrm>
            <a:custGeom>
              <a:avLst/>
              <a:gdLst/>
              <a:ahLst/>
              <a:cxnLst/>
              <a:rect l="l" t="t" r="r" b="b"/>
              <a:pathLst>
                <a:path w="454660" h="137160" extrusionOk="0">
                  <a:moveTo>
                    <a:pt x="0" y="0"/>
                  </a:moveTo>
                  <a:lnTo>
                    <a:pt x="409955" y="0"/>
                  </a:lnTo>
                </a:path>
                <a:path w="454660" h="137160" extrusionOk="0">
                  <a:moveTo>
                    <a:pt x="15239" y="47244"/>
                  </a:moveTo>
                  <a:lnTo>
                    <a:pt x="423671" y="47244"/>
                  </a:lnTo>
                </a:path>
                <a:path w="454660" h="137160" extrusionOk="0">
                  <a:moveTo>
                    <a:pt x="30479" y="91440"/>
                  </a:moveTo>
                  <a:lnTo>
                    <a:pt x="440435" y="91440"/>
                  </a:lnTo>
                </a:path>
                <a:path w="454660" h="137160" extrusionOk="0">
                  <a:moveTo>
                    <a:pt x="44195" y="137160"/>
                  </a:moveTo>
                  <a:lnTo>
                    <a:pt x="454151" y="137160"/>
                  </a:lnTo>
                </a:path>
              </a:pathLst>
            </a:custGeom>
            <a:noFill/>
            <a:ln w="1217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53" name="Google Shape;353;p38"/>
            <p:cNvSpPr/>
            <p:nvPr/>
          </p:nvSpPr>
          <p:spPr>
            <a:xfrm>
              <a:off x="6303264" y="2240279"/>
              <a:ext cx="143510" cy="158750"/>
            </a:xfrm>
            <a:custGeom>
              <a:avLst/>
              <a:gdLst/>
              <a:ahLst/>
              <a:cxnLst/>
              <a:rect l="l" t="t" r="r" b="b"/>
              <a:pathLst>
                <a:path w="143510" h="158750" extrusionOk="0">
                  <a:moveTo>
                    <a:pt x="71627" y="0"/>
                  </a:moveTo>
                  <a:lnTo>
                    <a:pt x="43773" y="6221"/>
                  </a:lnTo>
                  <a:lnTo>
                    <a:pt x="21002" y="23193"/>
                  </a:lnTo>
                  <a:lnTo>
                    <a:pt x="5637" y="48381"/>
                  </a:lnTo>
                  <a:lnTo>
                    <a:pt x="0" y="79248"/>
                  </a:lnTo>
                  <a:lnTo>
                    <a:pt x="5637" y="110114"/>
                  </a:lnTo>
                  <a:lnTo>
                    <a:pt x="21002" y="135302"/>
                  </a:lnTo>
                  <a:lnTo>
                    <a:pt x="43773" y="152274"/>
                  </a:lnTo>
                  <a:lnTo>
                    <a:pt x="71627" y="158496"/>
                  </a:lnTo>
                  <a:lnTo>
                    <a:pt x="99482" y="152274"/>
                  </a:lnTo>
                  <a:lnTo>
                    <a:pt x="122253" y="135302"/>
                  </a:lnTo>
                  <a:lnTo>
                    <a:pt x="137618" y="110114"/>
                  </a:lnTo>
                  <a:lnTo>
                    <a:pt x="143256" y="79248"/>
                  </a:lnTo>
                  <a:lnTo>
                    <a:pt x="137618" y="48381"/>
                  </a:lnTo>
                  <a:lnTo>
                    <a:pt x="122253" y="23193"/>
                  </a:lnTo>
                  <a:lnTo>
                    <a:pt x="99482" y="6221"/>
                  </a:lnTo>
                  <a:lnTo>
                    <a:pt x="71627" y="0"/>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54" name="Google Shape;354;p38"/>
            <p:cNvSpPr/>
            <p:nvPr/>
          </p:nvSpPr>
          <p:spPr>
            <a:xfrm>
              <a:off x="3529584" y="2240279"/>
              <a:ext cx="2987040" cy="603885"/>
            </a:xfrm>
            <a:custGeom>
              <a:avLst/>
              <a:gdLst/>
              <a:ahLst/>
              <a:cxnLst/>
              <a:rect l="l" t="t" r="r" b="b"/>
              <a:pathLst>
                <a:path w="2987040" h="603885" extrusionOk="0">
                  <a:moveTo>
                    <a:pt x="2773679" y="79248"/>
                  </a:moveTo>
                  <a:lnTo>
                    <a:pt x="2779317" y="48381"/>
                  </a:lnTo>
                  <a:lnTo>
                    <a:pt x="2794682" y="23193"/>
                  </a:lnTo>
                  <a:lnTo>
                    <a:pt x="2817453" y="6221"/>
                  </a:lnTo>
                  <a:lnTo>
                    <a:pt x="2845307" y="0"/>
                  </a:lnTo>
                  <a:lnTo>
                    <a:pt x="2873162" y="6221"/>
                  </a:lnTo>
                  <a:lnTo>
                    <a:pt x="2895933" y="23193"/>
                  </a:lnTo>
                  <a:lnTo>
                    <a:pt x="2911298" y="48381"/>
                  </a:lnTo>
                  <a:lnTo>
                    <a:pt x="2916936" y="79248"/>
                  </a:lnTo>
                  <a:lnTo>
                    <a:pt x="2911298" y="110114"/>
                  </a:lnTo>
                  <a:lnTo>
                    <a:pt x="2895933" y="135302"/>
                  </a:lnTo>
                  <a:lnTo>
                    <a:pt x="2873162" y="152274"/>
                  </a:lnTo>
                  <a:lnTo>
                    <a:pt x="2845307" y="158496"/>
                  </a:lnTo>
                  <a:lnTo>
                    <a:pt x="2817453" y="152274"/>
                  </a:lnTo>
                  <a:lnTo>
                    <a:pt x="2794682" y="135302"/>
                  </a:lnTo>
                  <a:lnTo>
                    <a:pt x="2779317" y="110114"/>
                  </a:lnTo>
                  <a:lnTo>
                    <a:pt x="2773679" y="79248"/>
                  </a:lnTo>
                  <a:close/>
                </a:path>
                <a:path w="2987040" h="603885" extrusionOk="0">
                  <a:moveTo>
                    <a:pt x="2842260" y="181356"/>
                  </a:moveTo>
                  <a:lnTo>
                    <a:pt x="2842260" y="408432"/>
                  </a:lnTo>
                </a:path>
                <a:path w="2987040" h="603885" extrusionOk="0">
                  <a:moveTo>
                    <a:pt x="2848355" y="435864"/>
                  </a:moveTo>
                  <a:lnTo>
                    <a:pt x="2731007" y="601980"/>
                  </a:lnTo>
                </a:path>
                <a:path w="2987040" h="603885" extrusionOk="0">
                  <a:moveTo>
                    <a:pt x="2865119" y="451104"/>
                  </a:moveTo>
                  <a:lnTo>
                    <a:pt x="2973323" y="603504"/>
                  </a:lnTo>
                </a:path>
                <a:path w="2987040" h="603885" extrusionOk="0">
                  <a:moveTo>
                    <a:pt x="2833116" y="271272"/>
                  </a:moveTo>
                  <a:lnTo>
                    <a:pt x="2715767" y="333756"/>
                  </a:lnTo>
                </a:path>
                <a:path w="2987040" h="603885" extrusionOk="0">
                  <a:moveTo>
                    <a:pt x="2865119" y="300228"/>
                  </a:moveTo>
                  <a:lnTo>
                    <a:pt x="2987040" y="345948"/>
                  </a:lnTo>
                </a:path>
                <a:path w="2987040" h="603885" extrusionOk="0">
                  <a:moveTo>
                    <a:pt x="1292352" y="420624"/>
                  </a:moveTo>
                  <a:lnTo>
                    <a:pt x="2520695" y="243840"/>
                  </a:lnTo>
                </a:path>
                <a:path w="2987040" h="603885" extrusionOk="0">
                  <a:moveTo>
                    <a:pt x="0" y="164592"/>
                  </a:moveTo>
                  <a:lnTo>
                    <a:pt x="408431" y="347472"/>
                  </a:lnTo>
                </a:path>
              </a:pathLst>
            </a:custGeom>
            <a:noFill/>
            <a:ln w="1217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355" name="Google Shape;355;p38"/>
          <p:cNvSpPr txBox="1"/>
          <p:nvPr/>
        </p:nvSpPr>
        <p:spPr>
          <a:xfrm>
            <a:off x="1567688" y="1408252"/>
            <a:ext cx="6085205" cy="513715"/>
          </a:xfrm>
          <a:prstGeom prst="rect">
            <a:avLst/>
          </a:prstGeom>
          <a:noFill/>
          <a:ln>
            <a:noFill/>
          </a:ln>
        </p:spPr>
        <p:txBody>
          <a:bodyPr spcFirstLastPara="1" wrap="square" lIns="0" tIns="12050" rIns="0" bIns="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dirty="0">
                <a:solidFill>
                  <a:srgbClr val="003D00"/>
                </a:solidFill>
                <a:latin typeface="Arial"/>
                <a:ea typeface="Arial"/>
                <a:cs typeface="Arial"/>
                <a:sym typeface="Arial"/>
              </a:rPr>
              <a:t>A SYSTEM THAT PROVIDES THE INFORMATION NEEDED TO</a:t>
            </a:r>
            <a:endParaRPr sz="1600" b="0" i="0" u="none" strike="noStrike" cap="none" dirty="0">
              <a:solidFill>
                <a:schemeClr val="dk1"/>
              </a:solidFill>
              <a:latin typeface="Arial"/>
              <a:ea typeface="Arial"/>
              <a:cs typeface="Arial"/>
              <a:sym typeface="Arial"/>
            </a:endParaRPr>
          </a:p>
          <a:p>
            <a:pPr marL="0" marR="0" lvl="0" indent="0" algn="ctr" rtl="0">
              <a:lnSpc>
                <a:spcPct val="100000"/>
              </a:lnSpc>
              <a:spcBef>
                <a:spcPts val="5"/>
              </a:spcBef>
              <a:spcAft>
                <a:spcPts val="0"/>
              </a:spcAft>
              <a:buClr>
                <a:srgbClr val="000000"/>
              </a:buClr>
              <a:buSzPts val="1600"/>
              <a:buFont typeface="Arial"/>
              <a:buNone/>
            </a:pPr>
            <a:r>
              <a:rPr lang="en-US" sz="1600" b="1" i="1" u="none" strike="noStrike" cap="none" dirty="0">
                <a:solidFill>
                  <a:srgbClr val="003D00"/>
                </a:solidFill>
                <a:latin typeface="Arial"/>
                <a:ea typeface="Arial"/>
                <a:cs typeface="Arial"/>
                <a:sym typeface="Arial"/>
              </a:rPr>
              <a:t>ACCOMPLISH THE ORGANIZATION’S TASKS</a:t>
            </a:r>
            <a:endParaRPr sz="1600" b="0" i="0" u="none" strike="noStrike" cap="none" dirty="0">
              <a:solidFill>
                <a:schemeClr val="dk1"/>
              </a:solidFill>
              <a:latin typeface="Arial"/>
              <a:ea typeface="Arial"/>
              <a:cs typeface="Arial"/>
              <a:sym typeface="Arial"/>
            </a:endParaRPr>
          </a:p>
        </p:txBody>
      </p:sp>
      <p:sp>
        <p:nvSpPr>
          <p:cNvPr id="356" name="Google Shape;356;p38"/>
          <p:cNvSpPr/>
          <p:nvPr/>
        </p:nvSpPr>
        <p:spPr>
          <a:xfrm>
            <a:off x="1676400" y="3276600"/>
            <a:ext cx="6160135" cy="978535"/>
          </a:xfrm>
          <a:custGeom>
            <a:avLst/>
            <a:gdLst/>
            <a:ahLst/>
            <a:cxnLst/>
            <a:rect l="l" t="t" r="r" b="b"/>
            <a:pathLst>
              <a:path w="6160134" h="978535" extrusionOk="0">
                <a:moveTo>
                  <a:pt x="0" y="978407"/>
                </a:moveTo>
                <a:lnTo>
                  <a:pt x="6160008" y="978407"/>
                </a:lnTo>
                <a:lnTo>
                  <a:pt x="6160008" y="0"/>
                </a:lnTo>
                <a:lnTo>
                  <a:pt x="0" y="0"/>
                </a:lnTo>
                <a:lnTo>
                  <a:pt x="0" y="978407"/>
                </a:lnTo>
                <a:close/>
              </a:path>
            </a:pathLst>
          </a:custGeom>
          <a:noFill/>
          <a:ln w="1217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57" name="Google Shape;357;p38"/>
          <p:cNvSpPr txBox="1"/>
          <p:nvPr/>
        </p:nvSpPr>
        <p:spPr>
          <a:xfrm>
            <a:off x="2499486" y="3473322"/>
            <a:ext cx="4625975" cy="1558290"/>
          </a:xfrm>
          <a:prstGeom prst="rect">
            <a:avLst/>
          </a:prstGeom>
          <a:noFill/>
          <a:ln>
            <a:noFill/>
          </a:ln>
        </p:spPr>
        <p:txBody>
          <a:bodyPr spcFirstLastPara="1" wrap="square" lIns="0" tIns="12700" rIns="0" bIns="0" anchor="t" anchorCtr="0">
            <a:spAutoFit/>
          </a:bodyPr>
          <a:lstStyle/>
          <a:p>
            <a:pPr marL="0" marR="104775" lvl="0" indent="0" algn="ctr" rtl="0">
              <a:lnSpc>
                <a:spcPct val="100000"/>
              </a:lnSpc>
              <a:spcBef>
                <a:spcPts val="0"/>
              </a:spcBef>
              <a:spcAft>
                <a:spcPts val="0"/>
              </a:spcAft>
              <a:buClr>
                <a:srgbClr val="000000"/>
              </a:buClr>
              <a:buSzPts val="1800"/>
              <a:buFont typeface="Arial"/>
              <a:buNone/>
            </a:pPr>
            <a:r>
              <a:rPr lang="en-US" sz="1800" b="1" i="0" u="none" strike="noStrike" cap="none" dirty="0">
                <a:solidFill>
                  <a:srgbClr val="990000"/>
                </a:solidFill>
                <a:latin typeface="Arial"/>
                <a:ea typeface="Arial"/>
                <a:cs typeface="Arial"/>
                <a:sym typeface="Arial"/>
              </a:rPr>
              <a:t>WHAT IS A COMPUTER BASED</a:t>
            </a:r>
            <a:endParaRPr sz="1800" b="0" i="0" u="none" strike="noStrike" cap="none" dirty="0">
              <a:solidFill>
                <a:schemeClr val="dk1"/>
              </a:solidFill>
              <a:latin typeface="Arial"/>
              <a:ea typeface="Arial"/>
              <a:cs typeface="Arial"/>
              <a:sym typeface="Arial"/>
            </a:endParaRPr>
          </a:p>
          <a:p>
            <a:pPr marL="0" marR="104139" lvl="0" indent="0" algn="ctr" rtl="0">
              <a:lnSpc>
                <a:spcPct val="100000"/>
              </a:lnSpc>
              <a:spcBef>
                <a:spcPts val="0"/>
              </a:spcBef>
              <a:spcAft>
                <a:spcPts val="0"/>
              </a:spcAft>
              <a:buClr>
                <a:srgbClr val="000000"/>
              </a:buClr>
              <a:buSzPts val="1800"/>
              <a:buFont typeface="Arial"/>
              <a:buNone/>
            </a:pPr>
            <a:r>
              <a:rPr lang="en-US" sz="1800" b="1" i="0" u="none" strike="noStrike" cap="none" dirty="0">
                <a:solidFill>
                  <a:srgbClr val="990000"/>
                </a:solidFill>
                <a:latin typeface="Arial"/>
                <a:ea typeface="Arial"/>
                <a:cs typeface="Arial"/>
                <a:sym typeface="Arial"/>
              </a:rPr>
              <a:t>INFORMATION SYSTEM?</a:t>
            </a:r>
            <a:endParaRPr sz="1800" b="0" i="0" u="none" strike="noStrike" cap="none" dirty="0">
              <a:solidFill>
                <a:schemeClr val="dk1"/>
              </a:solidFill>
              <a:latin typeface="Arial"/>
              <a:ea typeface="Arial"/>
              <a:cs typeface="Arial"/>
              <a:sym typeface="Arial"/>
            </a:endParaRPr>
          </a:p>
          <a:p>
            <a:pPr marL="0" marR="0" lvl="0" indent="0" algn="l" rtl="0">
              <a:lnSpc>
                <a:spcPct val="100000"/>
              </a:lnSpc>
              <a:spcBef>
                <a:spcPts val="35"/>
              </a:spcBef>
              <a:spcAft>
                <a:spcPts val="0"/>
              </a:spcAft>
              <a:buClr>
                <a:srgbClr val="000000"/>
              </a:buClr>
              <a:buSzPts val="2950"/>
              <a:buFont typeface="Arial"/>
              <a:buNone/>
            </a:pPr>
            <a:endParaRPr sz="2950" b="0" i="0" u="none" strike="noStrike" cap="none" dirty="0">
              <a:solidFill>
                <a:schemeClr val="dk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800"/>
              <a:buFont typeface="Arial"/>
              <a:buNone/>
            </a:pPr>
            <a:r>
              <a:rPr lang="en-US" sz="1800" b="1" i="1" u="none" strike="noStrike" cap="none" dirty="0">
                <a:solidFill>
                  <a:srgbClr val="003D00"/>
                </a:solidFill>
                <a:latin typeface="Arial"/>
                <a:ea typeface="Arial"/>
                <a:cs typeface="Arial"/>
                <a:sym typeface="Arial"/>
              </a:rPr>
              <a:t>A SYSTEM	THAT	USES COMPUTERS TO</a:t>
            </a:r>
            <a:endParaRPr sz="1800" b="0" i="0" u="none" strike="noStrike" cap="none" dirty="0">
              <a:solidFill>
                <a:schemeClr val="dk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800"/>
              <a:buFont typeface="Arial"/>
              <a:buNone/>
            </a:pPr>
            <a:r>
              <a:rPr lang="en-US" sz="1800" b="1" i="1" u="none" strike="noStrike" cap="none" dirty="0">
                <a:solidFill>
                  <a:srgbClr val="003D00"/>
                </a:solidFill>
                <a:latin typeface="Arial"/>
                <a:ea typeface="Arial"/>
                <a:cs typeface="Arial"/>
                <a:sym typeface="Arial"/>
              </a:rPr>
              <a:t>PROVIDE THE NEEDED INFORMATION</a:t>
            </a:r>
            <a:endParaRPr sz="1800" b="0" i="0" u="none" strike="noStrike" cap="none" dirty="0">
              <a:solidFill>
                <a:schemeClr val="dk1"/>
              </a:solidFill>
              <a:latin typeface="Arial"/>
              <a:ea typeface="Arial"/>
              <a:cs typeface="Arial"/>
              <a:sym typeface="Arial"/>
            </a:endParaRPr>
          </a:p>
        </p:txBody>
      </p:sp>
      <p:grpSp>
        <p:nvGrpSpPr>
          <p:cNvPr id="358" name="Google Shape;358;p38"/>
          <p:cNvGrpSpPr/>
          <p:nvPr/>
        </p:nvGrpSpPr>
        <p:grpSpPr>
          <a:xfrm>
            <a:off x="4088130" y="5737098"/>
            <a:ext cx="1047115" cy="463550"/>
            <a:chOff x="4088130" y="5737098"/>
            <a:chExt cx="1047115" cy="463550"/>
          </a:xfrm>
        </p:grpSpPr>
        <p:sp>
          <p:nvSpPr>
            <p:cNvPr id="359" name="Google Shape;359;p38"/>
            <p:cNvSpPr/>
            <p:nvPr/>
          </p:nvSpPr>
          <p:spPr>
            <a:xfrm>
              <a:off x="4088130" y="5737098"/>
              <a:ext cx="1047115" cy="463550"/>
            </a:xfrm>
            <a:custGeom>
              <a:avLst/>
              <a:gdLst/>
              <a:ahLst/>
              <a:cxnLst/>
              <a:rect l="l" t="t" r="r" b="b"/>
              <a:pathLst>
                <a:path w="1047114" h="463550" extrusionOk="0">
                  <a:moveTo>
                    <a:pt x="1046988" y="0"/>
                  </a:moveTo>
                  <a:lnTo>
                    <a:pt x="0" y="0"/>
                  </a:lnTo>
                  <a:lnTo>
                    <a:pt x="0" y="463295"/>
                  </a:lnTo>
                  <a:lnTo>
                    <a:pt x="1046988" y="463295"/>
                  </a:lnTo>
                  <a:lnTo>
                    <a:pt x="1046988" y="0"/>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60" name="Google Shape;360;p38"/>
            <p:cNvSpPr/>
            <p:nvPr/>
          </p:nvSpPr>
          <p:spPr>
            <a:xfrm>
              <a:off x="4088130" y="5737098"/>
              <a:ext cx="1047115" cy="463550"/>
            </a:xfrm>
            <a:custGeom>
              <a:avLst/>
              <a:gdLst/>
              <a:ahLst/>
              <a:cxnLst/>
              <a:rect l="l" t="t" r="r" b="b"/>
              <a:pathLst>
                <a:path w="1047114" h="463550" extrusionOk="0">
                  <a:moveTo>
                    <a:pt x="0" y="463295"/>
                  </a:moveTo>
                  <a:lnTo>
                    <a:pt x="1046988" y="463295"/>
                  </a:lnTo>
                  <a:lnTo>
                    <a:pt x="1046988" y="0"/>
                  </a:lnTo>
                  <a:lnTo>
                    <a:pt x="0" y="0"/>
                  </a:lnTo>
                  <a:lnTo>
                    <a:pt x="0" y="463295"/>
                  </a:lnTo>
                  <a:close/>
                </a:path>
              </a:pathLst>
            </a:custGeom>
            <a:noFill/>
            <a:ln w="25900"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61" name="Google Shape;361;p38"/>
            <p:cNvSpPr/>
            <p:nvPr/>
          </p:nvSpPr>
          <p:spPr>
            <a:xfrm>
              <a:off x="4293870" y="5862066"/>
              <a:ext cx="352425" cy="147955"/>
            </a:xfrm>
            <a:custGeom>
              <a:avLst/>
              <a:gdLst/>
              <a:ahLst/>
              <a:cxnLst/>
              <a:rect l="l" t="t" r="r" b="b"/>
              <a:pathLst>
                <a:path w="352425" h="147954" extrusionOk="0">
                  <a:moveTo>
                    <a:pt x="278764" y="0"/>
                  </a:moveTo>
                  <a:lnTo>
                    <a:pt x="73278" y="0"/>
                  </a:lnTo>
                  <a:lnTo>
                    <a:pt x="44737" y="5758"/>
                  </a:lnTo>
                  <a:lnTo>
                    <a:pt x="21447" y="21461"/>
                  </a:lnTo>
                  <a:lnTo>
                    <a:pt x="5752" y="44753"/>
                  </a:lnTo>
                  <a:lnTo>
                    <a:pt x="0" y="73279"/>
                  </a:lnTo>
                  <a:lnTo>
                    <a:pt x="0" y="74549"/>
                  </a:lnTo>
                  <a:lnTo>
                    <a:pt x="5752" y="103068"/>
                  </a:lnTo>
                  <a:lnTo>
                    <a:pt x="21447" y="126361"/>
                  </a:lnTo>
                  <a:lnTo>
                    <a:pt x="44737" y="142068"/>
                  </a:lnTo>
                  <a:lnTo>
                    <a:pt x="73278" y="147828"/>
                  </a:lnTo>
                  <a:lnTo>
                    <a:pt x="278764" y="147828"/>
                  </a:lnTo>
                  <a:lnTo>
                    <a:pt x="307306" y="142068"/>
                  </a:lnTo>
                  <a:lnTo>
                    <a:pt x="330596" y="126361"/>
                  </a:lnTo>
                  <a:lnTo>
                    <a:pt x="346291" y="103068"/>
                  </a:lnTo>
                  <a:lnTo>
                    <a:pt x="352043" y="74549"/>
                  </a:lnTo>
                  <a:lnTo>
                    <a:pt x="352043" y="73279"/>
                  </a:lnTo>
                  <a:lnTo>
                    <a:pt x="346291" y="44753"/>
                  </a:lnTo>
                  <a:lnTo>
                    <a:pt x="330596" y="21461"/>
                  </a:lnTo>
                  <a:lnTo>
                    <a:pt x="307306" y="5758"/>
                  </a:lnTo>
                  <a:lnTo>
                    <a:pt x="278764" y="0"/>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62" name="Google Shape;362;p38"/>
            <p:cNvSpPr/>
            <p:nvPr/>
          </p:nvSpPr>
          <p:spPr>
            <a:xfrm>
              <a:off x="4293870" y="5862066"/>
              <a:ext cx="352425" cy="147955"/>
            </a:xfrm>
            <a:custGeom>
              <a:avLst/>
              <a:gdLst/>
              <a:ahLst/>
              <a:cxnLst/>
              <a:rect l="l" t="t" r="r" b="b"/>
              <a:pathLst>
                <a:path w="352425" h="147954" extrusionOk="0">
                  <a:moveTo>
                    <a:pt x="0" y="73279"/>
                  </a:moveTo>
                  <a:lnTo>
                    <a:pt x="5752" y="44753"/>
                  </a:lnTo>
                  <a:lnTo>
                    <a:pt x="21447" y="21461"/>
                  </a:lnTo>
                  <a:lnTo>
                    <a:pt x="44737" y="5758"/>
                  </a:lnTo>
                  <a:lnTo>
                    <a:pt x="73278" y="0"/>
                  </a:lnTo>
                  <a:lnTo>
                    <a:pt x="278764" y="0"/>
                  </a:lnTo>
                  <a:lnTo>
                    <a:pt x="307306" y="5758"/>
                  </a:lnTo>
                  <a:lnTo>
                    <a:pt x="330596" y="21461"/>
                  </a:lnTo>
                  <a:lnTo>
                    <a:pt x="346291" y="44753"/>
                  </a:lnTo>
                  <a:lnTo>
                    <a:pt x="352043" y="73279"/>
                  </a:lnTo>
                  <a:lnTo>
                    <a:pt x="352043" y="74549"/>
                  </a:lnTo>
                  <a:lnTo>
                    <a:pt x="346291" y="103068"/>
                  </a:lnTo>
                  <a:lnTo>
                    <a:pt x="330596" y="126361"/>
                  </a:lnTo>
                  <a:lnTo>
                    <a:pt x="307306" y="142068"/>
                  </a:lnTo>
                  <a:lnTo>
                    <a:pt x="278764" y="147828"/>
                  </a:lnTo>
                  <a:lnTo>
                    <a:pt x="73278" y="147828"/>
                  </a:lnTo>
                  <a:lnTo>
                    <a:pt x="44737" y="142068"/>
                  </a:lnTo>
                  <a:lnTo>
                    <a:pt x="21447" y="126361"/>
                  </a:lnTo>
                  <a:lnTo>
                    <a:pt x="5752" y="103068"/>
                  </a:lnTo>
                  <a:lnTo>
                    <a:pt x="0" y="74549"/>
                  </a:lnTo>
                  <a:lnTo>
                    <a:pt x="0" y="73279"/>
                  </a:lnTo>
                  <a:close/>
                </a:path>
              </a:pathLst>
            </a:custGeom>
            <a:noFill/>
            <a:ln w="25900"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363" name="Google Shape;363;p38"/>
          <p:cNvSpPr/>
          <p:nvPr/>
        </p:nvSpPr>
        <p:spPr>
          <a:xfrm>
            <a:off x="2795777" y="5955029"/>
            <a:ext cx="1158240" cy="38100"/>
          </a:xfrm>
          <a:custGeom>
            <a:avLst/>
            <a:gdLst/>
            <a:ahLst/>
            <a:cxnLst/>
            <a:rect l="l" t="t" r="r" b="b"/>
            <a:pathLst>
              <a:path w="1158239" h="38100" extrusionOk="0">
                <a:moveTo>
                  <a:pt x="0" y="0"/>
                </a:moveTo>
                <a:lnTo>
                  <a:pt x="1158239" y="38100"/>
                </a:lnTo>
              </a:path>
            </a:pathLst>
          </a:custGeom>
          <a:noFill/>
          <a:ln w="25900"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64" name="Google Shape;364;p38"/>
          <p:cNvSpPr/>
          <p:nvPr/>
        </p:nvSpPr>
        <p:spPr>
          <a:xfrm>
            <a:off x="5301234" y="5915405"/>
            <a:ext cx="1187450" cy="121920"/>
          </a:xfrm>
          <a:custGeom>
            <a:avLst/>
            <a:gdLst/>
            <a:ahLst/>
            <a:cxnLst/>
            <a:rect l="l" t="t" r="r" b="b"/>
            <a:pathLst>
              <a:path w="1187450" h="121920" extrusionOk="0">
                <a:moveTo>
                  <a:pt x="0" y="121920"/>
                </a:moveTo>
                <a:lnTo>
                  <a:pt x="1187195" y="0"/>
                </a:lnTo>
              </a:path>
            </a:pathLst>
          </a:custGeom>
          <a:noFill/>
          <a:ln w="25900"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nvGrpSpPr>
          <p:cNvPr id="365" name="Google Shape;365;p38"/>
          <p:cNvGrpSpPr/>
          <p:nvPr/>
        </p:nvGrpSpPr>
        <p:grpSpPr>
          <a:xfrm>
            <a:off x="2250948" y="5643371"/>
            <a:ext cx="297179" cy="678180"/>
            <a:chOff x="2250948" y="5643371"/>
            <a:chExt cx="297179" cy="678180"/>
          </a:xfrm>
        </p:grpSpPr>
        <p:pic>
          <p:nvPicPr>
            <p:cNvPr id="366" name="Google Shape;366;p38"/>
            <p:cNvPicPr preferRelativeResize="0"/>
            <p:nvPr/>
          </p:nvPicPr>
          <p:blipFill rotWithShape="1">
            <a:blip r:embed="rId3">
              <a:alphaModFix/>
            </a:blip>
            <a:srcRect/>
            <a:stretch/>
          </p:blipFill>
          <p:spPr>
            <a:xfrm>
              <a:off x="2311908" y="5643371"/>
              <a:ext cx="156971" cy="173736"/>
            </a:xfrm>
            <a:prstGeom prst="rect">
              <a:avLst/>
            </a:prstGeom>
            <a:noFill/>
            <a:ln>
              <a:noFill/>
            </a:ln>
          </p:spPr>
        </p:pic>
        <p:pic>
          <p:nvPicPr>
            <p:cNvPr id="367" name="Google Shape;367;p38"/>
            <p:cNvPicPr preferRelativeResize="0"/>
            <p:nvPr/>
          </p:nvPicPr>
          <p:blipFill rotWithShape="1">
            <a:blip r:embed="rId4">
              <a:alphaModFix/>
            </a:blip>
            <a:srcRect/>
            <a:stretch/>
          </p:blipFill>
          <p:spPr>
            <a:xfrm>
              <a:off x="2250948" y="5838443"/>
              <a:ext cx="297179" cy="483108"/>
            </a:xfrm>
            <a:prstGeom prst="rect">
              <a:avLst/>
            </a:prstGeom>
            <a:noFill/>
            <a:ln>
              <a:noFill/>
            </a:ln>
          </p:spPr>
        </p:pic>
      </p:grpSp>
      <p:grpSp>
        <p:nvGrpSpPr>
          <p:cNvPr id="368" name="Google Shape;368;p38"/>
          <p:cNvGrpSpPr/>
          <p:nvPr/>
        </p:nvGrpSpPr>
        <p:grpSpPr>
          <a:xfrm>
            <a:off x="6763512" y="5596128"/>
            <a:ext cx="283845" cy="640461"/>
            <a:chOff x="6763512" y="5596128"/>
            <a:chExt cx="283845" cy="640461"/>
          </a:xfrm>
        </p:grpSpPr>
        <p:pic>
          <p:nvPicPr>
            <p:cNvPr id="369" name="Google Shape;369;p38"/>
            <p:cNvPicPr preferRelativeResize="0"/>
            <p:nvPr/>
          </p:nvPicPr>
          <p:blipFill rotWithShape="1">
            <a:blip r:embed="rId5">
              <a:alphaModFix/>
            </a:blip>
            <a:srcRect/>
            <a:stretch/>
          </p:blipFill>
          <p:spPr>
            <a:xfrm>
              <a:off x="6816852" y="5596128"/>
              <a:ext cx="156972" cy="173736"/>
            </a:xfrm>
            <a:prstGeom prst="rect">
              <a:avLst/>
            </a:prstGeom>
            <a:noFill/>
            <a:ln>
              <a:noFill/>
            </a:ln>
          </p:spPr>
        </p:pic>
        <p:sp>
          <p:nvSpPr>
            <p:cNvPr id="370" name="Google Shape;370;p38"/>
            <p:cNvSpPr/>
            <p:nvPr/>
          </p:nvSpPr>
          <p:spPr>
            <a:xfrm>
              <a:off x="6763512" y="5792724"/>
              <a:ext cx="283845" cy="443865"/>
            </a:xfrm>
            <a:custGeom>
              <a:avLst/>
              <a:gdLst/>
              <a:ahLst/>
              <a:cxnLst/>
              <a:rect l="l" t="t" r="r" b="b"/>
              <a:pathLst>
                <a:path w="283845" h="443864" extrusionOk="0">
                  <a:moveTo>
                    <a:pt x="132588" y="0"/>
                  </a:moveTo>
                  <a:lnTo>
                    <a:pt x="132588" y="237744"/>
                  </a:lnTo>
                </a:path>
                <a:path w="283845" h="443864" extrusionOk="0">
                  <a:moveTo>
                    <a:pt x="138684" y="266699"/>
                  </a:moveTo>
                  <a:lnTo>
                    <a:pt x="16764" y="443483"/>
                  </a:lnTo>
                </a:path>
                <a:path w="283845" h="443864" extrusionOk="0">
                  <a:moveTo>
                    <a:pt x="153924" y="281939"/>
                  </a:moveTo>
                  <a:lnTo>
                    <a:pt x="266700" y="443483"/>
                  </a:lnTo>
                </a:path>
                <a:path w="283845" h="443864" extrusionOk="0">
                  <a:moveTo>
                    <a:pt x="121920" y="94487"/>
                  </a:moveTo>
                  <a:lnTo>
                    <a:pt x="0" y="158495"/>
                  </a:lnTo>
                </a:path>
                <a:path w="283845" h="443864" extrusionOk="0">
                  <a:moveTo>
                    <a:pt x="156972" y="124967"/>
                  </a:moveTo>
                  <a:lnTo>
                    <a:pt x="283464" y="175259"/>
                  </a:lnTo>
                </a:path>
              </a:pathLst>
            </a:custGeom>
            <a:noFill/>
            <a:ln w="1217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371" name="Google Shape;371;p38"/>
          <p:cNvSpPr txBox="1">
            <a:spLocks noGrp="1"/>
          </p:cNvSpPr>
          <p:nvPr>
            <p:ph type="title"/>
          </p:nvPr>
        </p:nvSpPr>
        <p:spPr>
          <a:xfrm>
            <a:off x="215900" y="365505"/>
            <a:ext cx="8597900" cy="635000"/>
          </a:xfrm>
          <a:prstGeom prst="rect">
            <a:avLst/>
          </a:prstGeom>
          <a:noFill/>
          <a:ln>
            <a:noFill/>
          </a:ln>
        </p:spPr>
        <p:txBody>
          <a:bodyPr spcFirstLastPara="1" wrap="square" lIns="0" tIns="12050" rIns="0" bIns="0" anchor="t" anchorCtr="0">
            <a:spAutoFit/>
          </a:bodyPr>
          <a:lstStyle/>
          <a:p>
            <a:pPr marL="12700" lvl="0" indent="0" algn="l" rtl="0">
              <a:lnSpc>
                <a:spcPct val="100000"/>
              </a:lnSpc>
              <a:spcBef>
                <a:spcPts val="0"/>
              </a:spcBef>
              <a:spcAft>
                <a:spcPts val="0"/>
              </a:spcAft>
              <a:buSzPts val="1400"/>
              <a:buNone/>
            </a:pPr>
            <a:r>
              <a:rPr lang="en-US" sz="4000" dirty="0"/>
              <a:t>What is an Information System?</a:t>
            </a:r>
            <a:endParaRPr sz="4000"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7" name="Google Shape;377;p39"/>
          <p:cNvSpPr/>
          <p:nvPr/>
        </p:nvSpPr>
        <p:spPr>
          <a:xfrm>
            <a:off x="1278636" y="2354579"/>
            <a:ext cx="6595745" cy="0"/>
          </a:xfrm>
          <a:custGeom>
            <a:avLst/>
            <a:gdLst/>
            <a:ahLst/>
            <a:cxnLst/>
            <a:rect l="l" t="t" r="r" b="b"/>
            <a:pathLst>
              <a:path w="6595745" h="120000" extrusionOk="0">
                <a:moveTo>
                  <a:pt x="0" y="0"/>
                </a:moveTo>
                <a:lnTo>
                  <a:pt x="6595490" y="0"/>
                </a:lnTo>
              </a:path>
            </a:pathLst>
          </a:custGeom>
          <a:noFill/>
          <a:ln w="15225" cap="flat" cmpd="sng">
            <a:solidFill>
              <a:srgbClr val="E8D191"/>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78" name="Google Shape;378;p39"/>
          <p:cNvSpPr txBox="1">
            <a:spLocks noGrp="1"/>
          </p:cNvSpPr>
          <p:nvPr>
            <p:ph type="title"/>
          </p:nvPr>
        </p:nvSpPr>
        <p:spPr>
          <a:xfrm>
            <a:off x="1255876" y="430860"/>
            <a:ext cx="7418223" cy="574675"/>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SzPts val="1400"/>
              <a:buNone/>
            </a:pPr>
            <a:r>
              <a:rPr lang="en-US" dirty="0"/>
              <a:t>What is an Information System?</a:t>
            </a:r>
            <a:endParaRPr dirty="0"/>
          </a:p>
        </p:txBody>
      </p:sp>
      <p:sp>
        <p:nvSpPr>
          <p:cNvPr id="379" name="Google Shape;379;p39"/>
          <p:cNvSpPr txBox="1"/>
          <p:nvPr/>
        </p:nvSpPr>
        <p:spPr>
          <a:xfrm>
            <a:off x="330200" y="1250630"/>
            <a:ext cx="8496299" cy="4072259"/>
          </a:xfrm>
          <a:prstGeom prst="rect">
            <a:avLst/>
          </a:prstGeom>
          <a:noFill/>
          <a:ln>
            <a:noFill/>
          </a:ln>
        </p:spPr>
        <p:txBody>
          <a:bodyPr spcFirstLastPara="1" wrap="square" lIns="0" tIns="70475" rIns="0" bIns="0" anchor="t" anchorCtr="0">
            <a:spAutoFit/>
          </a:bodyPr>
          <a:lstStyle/>
          <a:p>
            <a:pPr marL="12066" lvl="0" indent="-287019" algn="just">
              <a:lnSpc>
                <a:spcPct val="150000"/>
              </a:lnSpc>
              <a:buClr>
                <a:srgbClr val="D9B146"/>
              </a:buClr>
              <a:buSzPts val="3200"/>
              <a:buFont typeface="Arial"/>
              <a:buChar char="▪"/>
            </a:pPr>
            <a:r>
              <a:rPr lang="en-US" sz="2800" dirty="0">
                <a:latin typeface="Times New Roman" panose="02020603050405020304" pitchFamily="18" charset="0"/>
                <a:cs typeface="Times New Roman" panose="02020603050405020304" pitchFamily="18" charset="0"/>
                <a:sym typeface="Helvetica Neue"/>
              </a:rPr>
              <a:t>Interrelated components working together to</a:t>
            </a:r>
            <a:endParaRPr sz="2800" dirty="0">
              <a:latin typeface="Times New Roman" panose="02020603050405020304" pitchFamily="18" charset="0"/>
              <a:cs typeface="Times New Roman" panose="02020603050405020304" pitchFamily="18" charset="0"/>
              <a:sym typeface="Helvetica Neue"/>
            </a:endParaRPr>
          </a:p>
          <a:p>
            <a:pPr marL="920750" marR="0" lvl="1" indent="-438150" algn="l" rtl="0">
              <a:lnSpc>
                <a:spcPct val="100000"/>
              </a:lnSpc>
              <a:spcBef>
                <a:spcPts val="915"/>
              </a:spcBef>
              <a:spcAft>
                <a:spcPts val="0"/>
              </a:spcAft>
              <a:buClr>
                <a:srgbClr val="D9B146"/>
              </a:buClr>
              <a:buSzPts val="3000"/>
              <a:buFont typeface="Arial"/>
              <a:buChar char="•"/>
            </a:pPr>
            <a:r>
              <a:rPr lang="en-US" sz="2600" b="0" i="0" u="none" strike="noStrike" cap="none" dirty="0">
                <a:solidFill>
                  <a:srgbClr val="6F2F9F"/>
                </a:solidFill>
                <a:latin typeface="Times New Roman" panose="02020603050405020304" pitchFamily="18" charset="0"/>
                <a:ea typeface="Helvetica Neue"/>
                <a:cs typeface="Times New Roman" panose="02020603050405020304" pitchFamily="18" charset="0"/>
                <a:sym typeface="Helvetica Neue"/>
              </a:rPr>
              <a:t>Collect</a:t>
            </a:r>
            <a:endParaRPr sz="2600" b="0" i="0" u="none" strike="noStrike" cap="none" dirty="0">
              <a:solidFill>
                <a:schemeClr val="dk1"/>
              </a:solidFill>
              <a:latin typeface="Times New Roman" panose="02020603050405020304" pitchFamily="18" charset="0"/>
              <a:ea typeface="Helvetica Neue"/>
              <a:cs typeface="Times New Roman" panose="02020603050405020304" pitchFamily="18" charset="0"/>
              <a:sym typeface="Helvetica Neue"/>
            </a:endParaRPr>
          </a:p>
          <a:p>
            <a:pPr marL="920750" marR="0" lvl="1" indent="-438150" algn="l" rtl="0">
              <a:lnSpc>
                <a:spcPct val="100000"/>
              </a:lnSpc>
              <a:spcBef>
                <a:spcPts val="910"/>
              </a:spcBef>
              <a:spcAft>
                <a:spcPts val="0"/>
              </a:spcAft>
              <a:buClr>
                <a:srgbClr val="D9B146"/>
              </a:buClr>
              <a:buSzPts val="2950"/>
              <a:buFont typeface="Arial"/>
              <a:buChar char="•"/>
            </a:pPr>
            <a:r>
              <a:rPr lang="en-US" sz="2600" b="0" i="0" u="none" strike="noStrike" cap="none" dirty="0">
                <a:solidFill>
                  <a:srgbClr val="6F2F9F"/>
                </a:solidFill>
                <a:latin typeface="Times New Roman" panose="02020603050405020304" pitchFamily="18" charset="0"/>
                <a:ea typeface="Helvetica Neue"/>
                <a:cs typeface="Times New Roman" panose="02020603050405020304" pitchFamily="18" charset="0"/>
                <a:sym typeface="Helvetica Neue"/>
              </a:rPr>
              <a:t>Process</a:t>
            </a:r>
            <a:endParaRPr sz="2600" b="0" i="0" u="none" strike="noStrike" cap="none" dirty="0">
              <a:solidFill>
                <a:schemeClr val="dk1"/>
              </a:solidFill>
              <a:latin typeface="Times New Roman" panose="02020603050405020304" pitchFamily="18" charset="0"/>
              <a:ea typeface="Helvetica Neue"/>
              <a:cs typeface="Times New Roman" panose="02020603050405020304" pitchFamily="18" charset="0"/>
              <a:sym typeface="Helvetica Neue"/>
            </a:endParaRPr>
          </a:p>
          <a:p>
            <a:pPr marL="920750" marR="0" lvl="1" indent="-438150" algn="l" rtl="0">
              <a:lnSpc>
                <a:spcPct val="100000"/>
              </a:lnSpc>
              <a:spcBef>
                <a:spcPts val="915"/>
              </a:spcBef>
              <a:spcAft>
                <a:spcPts val="0"/>
              </a:spcAft>
              <a:buClr>
                <a:srgbClr val="D9B146"/>
              </a:buClr>
              <a:buSzPts val="3000"/>
              <a:buFont typeface="Arial"/>
              <a:buChar char="•"/>
            </a:pPr>
            <a:r>
              <a:rPr lang="en-US" sz="2600" b="0" i="0" u="none" strike="noStrike" cap="none" dirty="0">
                <a:solidFill>
                  <a:srgbClr val="6F2F9F"/>
                </a:solidFill>
                <a:latin typeface="Times New Roman" panose="02020603050405020304" pitchFamily="18" charset="0"/>
                <a:ea typeface="Helvetica Neue"/>
                <a:cs typeface="Times New Roman" panose="02020603050405020304" pitchFamily="18" charset="0"/>
                <a:sym typeface="Helvetica Neue"/>
              </a:rPr>
              <a:t>Store</a:t>
            </a:r>
            <a:endParaRPr sz="2600" b="0" i="0" u="none" strike="noStrike" cap="none" dirty="0">
              <a:solidFill>
                <a:schemeClr val="dk1"/>
              </a:solidFill>
              <a:latin typeface="Times New Roman" panose="02020603050405020304" pitchFamily="18" charset="0"/>
              <a:ea typeface="Helvetica Neue"/>
              <a:cs typeface="Times New Roman" panose="02020603050405020304" pitchFamily="18" charset="0"/>
              <a:sym typeface="Helvetica Neue"/>
            </a:endParaRPr>
          </a:p>
          <a:p>
            <a:pPr marL="920750" marR="0" lvl="1" indent="-438150" algn="l" rtl="0">
              <a:lnSpc>
                <a:spcPct val="100000"/>
              </a:lnSpc>
              <a:spcBef>
                <a:spcPts val="915"/>
              </a:spcBef>
              <a:spcAft>
                <a:spcPts val="0"/>
              </a:spcAft>
              <a:buClr>
                <a:srgbClr val="D9B146"/>
              </a:buClr>
              <a:buSzPts val="2950"/>
              <a:buFont typeface="Arial"/>
              <a:buChar char="•"/>
            </a:pPr>
            <a:r>
              <a:rPr lang="en-US" sz="2600" b="0" i="0" u="none" strike="noStrike" cap="none" dirty="0">
                <a:solidFill>
                  <a:srgbClr val="6F2F9F"/>
                </a:solidFill>
                <a:latin typeface="Times New Roman" panose="02020603050405020304" pitchFamily="18" charset="0"/>
                <a:ea typeface="Helvetica Neue"/>
                <a:cs typeface="Times New Roman" panose="02020603050405020304" pitchFamily="18" charset="0"/>
                <a:sym typeface="Helvetica Neue"/>
              </a:rPr>
              <a:t>Disseminate information</a:t>
            </a:r>
            <a:endParaRPr sz="2600" b="0" i="0" u="none" strike="noStrike" cap="none" dirty="0">
              <a:solidFill>
                <a:schemeClr val="dk1"/>
              </a:solidFill>
              <a:latin typeface="Times New Roman" panose="02020603050405020304" pitchFamily="18" charset="0"/>
              <a:ea typeface="Helvetica Neue"/>
              <a:cs typeface="Times New Roman" panose="02020603050405020304" pitchFamily="18" charset="0"/>
              <a:sym typeface="Helvetica Neue"/>
            </a:endParaRPr>
          </a:p>
          <a:p>
            <a:pPr marL="12066" indent="-287019" algn="just">
              <a:lnSpc>
                <a:spcPct val="150000"/>
              </a:lnSpc>
              <a:buClr>
                <a:srgbClr val="D9B146"/>
              </a:buClr>
              <a:buSzPts val="3200"/>
              <a:buFont typeface="Arial"/>
              <a:buChar char="▪"/>
            </a:pPr>
            <a:r>
              <a:rPr lang="en-US" sz="2800" dirty="0">
                <a:latin typeface="Times New Roman" panose="02020603050405020304" pitchFamily="18" charset="0"/>
                <a:cs typeface="Times New Roman" panose="02020603050405020304" pitchFamily="18" charset="0"/>
                <a:sym typeface="Helvetica Neue"/>
              </a:rPr>
              <a:t>To support decision making, coordination, control,  analysis and visualization in an organization</a:t>
            </a:r>
            <a:endParaRPr sz="2800" dirty="0">
              <a:latin typeface="Times New Roman" panose="02020603050405020304" pitchFamily="18" charset="0"/>
              <a:cs typeface="Times New Roman" panose="02020603050405020304" pitchFamily="18" charset="0"/>
              <a:sym typeface="Helvetica Neue"/>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sp>
        <p:nvSpPr>
          <p:cNvPr id="51" name="Google Shape;51;p4"/>
          <p:cNvSpPr txBox="1">
            <a:spLocks noGrp="1"/>
          </p:cNvSpPr>
          <p:nvPr>
            <p:ph type="title"/>
          </p:nvPr>
        </p:nvSpPr>
        <p:spPr>
          <a:xfrm>
            <a:off x="1092200" y="90627"/>
            <a:ext cx="7016376" cy="567453"/>
          </a:xfrm>
          <a:prstGeom prst="rect">
            <a:avLst/>
          </a:prstGeom>
          <a:noFill/>
          <a:ln>
            <a:noFill/>
          </a:ln>
        </p:spPr>
        <p:txBody>
          <a:bodyPr spcFirstLastPara="1" wrap="square" lIns="0" tIns="13325" rIns="0" bIns="0" anchor="t" anchorCtr="0">
            <a:spAutoFit/>
          </a:bodyPr>
          <a:lstStyle/>
          <a:p>
            <a:pPr marL="12700" lvl="0" indent="0" algn="l" rtl="0">
              <a:lnSpc>
                <a:spcPct val="100000"/>
              </a:lnSpc>
              <a:spcBef>
                <a:spcPts val="0"/>
              </a:spcBef>
              <a:spcAft>
                <a:spcPts val="0"/>
              </a:spcAft>
              <a:buSzPts val="1400"/>
              <a:buNone/>
            </a:pPr>
            <a:r>
              <a:rPr lang="en-US" dirty="0"/>
              <a:t>Data </a:t>
            </a:r>
            <a:r>
              <a:rPr lang="en-US" dirty="0" err="1"/>
              <a:t>Vs</a:t>
            </a:r>
            <a:r>
              <a:rPr lang="en-US" dirty="0"/>
              <a:t> Information Continue…</a:t>
            </a:r>
            <a:endParaRPr dirty="0"/>
          </a:p>
        </p:txBody>
      </p:sp>
      <p:grpSp>
        <p:nvGrpSpPr>
          <p:cNvPr id="52" name="Google Shape;52;p4"/>
          <p:cNvGrpSpPr/>
          <p:nvPr/>
        </p:nvGrpSpPr>
        <p:grpSpPr>
          <a:xfrm>
            <a:off x="838199" y="1904999"/>
            <a:ext cx="2740660" cy="864235"/>
            <a:chOff x="838199" y="1904999"/>
            <a:chExt cx="2740660" cy="864235"/>
          </a:xfrm>
        </p:grpSpPr>
        <p:sp>
          <p:nvSpPr>
            <p:cNvPr id="53" name="Google Shape;53;p4"/>
            <p:cNvSpPr/>
            <p:nvPr/>
          </p:nvSpPr>
          <p:spPr>
            <a:xfrm>
              <a:off x="838199" y="1904999"/>
              <a:ext cx="2740660" cy="864235"/>
            </a:xfrm>
            <a:custGeom>
              <a:avLst/>
              <a:gdLst/>
              <a:ahLst/>
              <a:cxnLst/>
              <a:rect l="l" t="t" r="r" b="b"/>
              <a:pathLst>
                <a:path w="2740660" h="864235" extrusionOk="0">
                  <a:moveTo>
                    <a:pt x="2740152" y="0"/>
                  </a:moveTo>
                  <a:lnTo>
                    <a:pt x="0" y="0"/>
                  </a:lnTo>
                  <a:lnTo>
                    <a:pt x="0" y="864108"/>
                  </a:lnTo>
                  <a:lnTo>
                    <a:pt x="2740152" y="864108"/>
                  </a:lnTo>
                  <a:lnTo>
                    <a:pt x="2740152" y="0"/>
                  </a:lnTo>
                  <a:close/>
                </a:path>
              </a:pathLst>
            </a:custGeom>
            <a:solidFill>
              <a:srgbClr val="D9B146"/>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4" name="Google Shape;54;p4"/>
            <p:cNvSpPr/>
            <p:nvPr/>
          </p:nvSpPr>
          <p:spPr>
            <a:xfrm>
              <a:off x="838199" y="1904999"/>
              <a:ext cx="2740660" cy="864235"/>
            </a:xfrm>
            <a:custGeom>
              <a:avLst/>
              <a:gdLst/>
              <a:ahLst/>
              <a:cxnLst/>
              <a:rect l="l" t="t" r="r" b="b"/>
              <a:pathLst>
                <a:path w="2740660" h="864235" extrusionOk="0">
                  <a:moveTo>
                    <a:pt x="0" y="864108"/>
                  </a:moveTo>
                  <a:lnTo>
                    <a:pt x="2740152" y="864108"/>
                  </a:lnTo>
                  <a:lnTo>
                    <a:pt x="2740152" y="0"/>
                  </a:lnTo>
                  <a:lnTo>
                    <a:pt x="0" y="0"/>
                  </a:lnTo>
                  <a:lnTo>
                    <a:pt x="0" y="864108"/>
                  </a:lnTo>
                  <a:close/>
                </a:path>
              </a:pathLst>
            </a:custGeom>
            <a:noFill/>
            <a:ln w="952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55" name="Google Shape;55;p4"/>
          <p:cNvSpPr txBox="1"/>
          <p:nvPr/>
        </p:nvSpPr>
        <p:spPr>
          <a:xfrm>
            <a:off x="838200" y="1905000"/>
            <a:ext cx="2740660" cy="864235"/>
          </a:xfrm>
          <a:prstGeom prst="rect">
            <a:avLst/>
          </a:prstGeom>
          <a:noFill/>
          <a:ln>
            <a:noFill/>
          </a:ln>
        </p:spPr>
        <p:txBody>
          <a:bodyPr spcFirstLastPara="1" wrap="square" lIns="0" tIns="224775" rIns="0" bIns="0" anchor="t" anchorCtr="0">
            <a:spAutoFit/>
          </a:bodyPr>
          <a:lstStyle/>
          <a:p>
            <a:pPr marL="78994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Times New Roman"/>
                <a:ea typeface="Times New Roman"/>
                <a:cs typeface="Times New Roman"/>
                <a:sym typeface="Times New Roman"/>
              </a:rPr>
              <a:t>Raw Data</a:t>
            </a:r>
            <a:endParaRPr sz="2400" b="0" i="0" u="none" strike="noStrike" cap="none">
              <a:solidFill>
                <a:schemeClr val="dk1"/>
              </a:solidFill>
              <a:latin typeface="Times New Roman"/>
              <a:ea typeface="Times New Roman"/>
              <a:cs typeface="Times New Roman"/>
              <a:sym typeface="Times New Roman"/>
            </a:endParaRPr>
          </a:p>
        </p:txBody>
      </p:sp>
      <p:grpSp>
        <p:nvGrpSpPr>
          <p:cNvPr id="56" name="Google Shape;56;p4"/>
          <p:cNvGrpSpPr/>
          <p:nvPr/>
        </p:nvGrpSpPr>
        <p:grpSpPr>
          <a:xfrm>
            <a:off x="914399" y="3429000"/>
            <a:ext cx="2664460" cy="864235"/>
            <a:chOff x="914399" y="3429000"/>
            <a:chExt cx="2664460" cy="864235"/>
          </a:xfrm>
        </p:grpSpPr>
        <p:sp>
          <p:nvSpPr>
            <p:cNvPr id="57" name="Google Shape;57;p4"/>
            <p:cNvSpPr/>
            <p:nvPr/>
          </p:nvSpPr>
          <p:spPr>
            <a:xfrm>
              <a:off x="914399" y="3429000"/>
              <a:ext cx="2664460" cy="864235"/>
            </a:xfrm>
            <a:custGeom>
              <a:avLst/>
              <a:gdLst/>
              <a:ahLst/>
              <a:cxnLst/>
              <a:rect l="l" t="t" r="r" b="b"/>
              <a:pathLst>
                <a:path w="2664460" h="864235" extrusionOk="0">
                  <a:moveTo>
                    <a:pt x="2663952" y="0"/>
                  </a:moveTo>
                  <a:lnTo>
                    <a:pt x="0" y="0"/>
                  </a:lnTo>
                  <a:lnTo>
                    <a:pt x="0" y="864107"/>
                  </a:lnTo>
                  <a:lnTo>
                    <a:pt x="2663952" y="864107"/>
                  </a:lnTo>
                  <a:lnTo>
                    <a:pt x="2663952" y="0"/>
                  </a:lnTo>
                  <a:close/>
                </a:path>
              </a:pathLst>
            </a:custGeom>
            <a:solidFill>
              <a:srgbClr val="DADADA"/>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8" name="Google Shape;58;p4"/>
            <p:cNvSpPr/>
            <p:nvPr/>
          </p:nvSpPr>
          <p:spPr>
            <a:xfrm>
              <a:off x="914399" y="3429000"/>
              <a:ext cx="2664460" cy="864235"/>
            </a:xfrm>
            <a:custGeom>
              <a:avLst/>
              <a:gdLst/>
              <a:ahLst/>
              <a:cxnLst/>
              <a:rect l="l" t="t" r="r" b="b"/>
              <a:pathLst>
                <a:path w="2664460" h="864235" extrusionOk="0">
                  <a:moveTo>
                    <a:pt x="0" y="864107"/>
                  </a:moveTo>
                  <a:lnTo>
                    <a:pt x="2663952" y="864107"/>
                  </a:lnTo>
                  <a:lnTo>
                    <a:pt x="2663952" y="0"/>
                  </a:lnTo>
                  <a:lnTo>
                    <a:pt x="0" y="0"/>
                  </a:lnTo>
                  <a:lnTo>
                    <a:pt x="0" y="864107"/>
                  </a:lnTo>
                  <a:close/>
                </a:path>
              </a:pathLst>
            </a:custGeom>
            <a:noFill/>
            <a:ln w="952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59" name="Google Shape;59;p4"/>
          <p:cNvSpPr txBox="1"/>
          <p:nvPr/>
        </p:nvSpPr>
        <p:spPr>
          <a:xfrm>
            <a:off x="914400" y="3429000"/>
            <a:ext cx="2664460" cy="864235"/>
          </a:xfrm>
          <a:prstGeom prst="rect">
            <a:avLst/>
          </a:prstGeom>
          <a:noFill/>
          <a:ln>
            <a:noFill/>
          </a:ln>
        </p:spPr>
        <p:txBody>
          <a:bodyPr spcFirstLastPara="1" wrap="square" lIns="0" tIns="225425" rIns="0" bIns="0" anchor="t" anchorCtr="0">
            <a:spAutoFit/>
          </a:bodyPr>
          <a:lstStyle/>
          <a:p>
            <a:pPr marL="85725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Times New Roman"/>
                <a:ea typeface="Times New Roman"/>
                <a:cs typeface="Times New Roman"/>
                <a:sym typeface="Times New Roman"/>
              </a:rPr>
              <a:t>Context</a:t>
            </a:r>
            <a:endParaRPr sz="2400" b="0" i="0" u="none" strike="noStrike" cap="none">
              <a:solidFill>
                <a:schemeClr val="dk1"/>
              </a:solidFill>
              <a:latin typeface="Times New Roman"/>
              <a:ea typeface="Times New Roman"/>
              <a:cs typeface="Times New Roman"/>
              <a:sym typeface="Times New Roman"/>
            </a:endParaRPr>
          </a:p>
        </p:txBody>
      </p:sp>
      <p:grpSp>
        <p:nvGrpSpPr>
          <p:cNvPr id="60" name="Google Shape;60;p4"/>
          <p:cNvGrpSpPr/>
          <p:nvPr/>
        </p:nvGrpSpPr>
        <p:grpSpPr>
          <a:xfrm>
            <a:off x="838199" y="4953000"/>
            <a:ext cx="2664460" cy="864235"/>
            <a:chOff x="838199" y="4953000"/>
            <a:chExt cx="2664460" cy="864235"/>
          </a:xfrm>
        </p:grpSpPr>
        <p:sp>
          <p:nvSpPr>
            <p:cNvPr id="61" name="Google Shape;61;p4"/>
            <p:cNvSpPr/>
            <p:nvPr/>
          </p:nvSpPr>
          <p:spPr>
            <a:xfrm>
              <a:off x="838199" y="4953000"/>
              <a:ext cx="2664460" cy="864235"/>
            </a:xfrm>
            <a:custGeom>
              <a:avLst/>
              <a:gdLst/>
              <a:ahLst/>
              <a:cxnLst/>
              <a:rect l="l" t="t" r="r" b="b"/>
              <a:pathLst>
                <a:path w="2664460" h="864235" extrusionOk="0">
                  <a:moveTo>
                    <a:pt x="2663952" y="0"/>
                  </a:moveTo>
                  <a:lnTo>
                    <a:pt x="0" y="0"/>
                  </a:lnTo>
                  <a:lnTo>
                    <a:pt x="0" y="864108"/>
                  </a:lnTo>
                  <a:lnTo>
                    <a:pt x="2663952" y="864108"/>
                  </a:lnTo>
                  <a:lnTo>
                    <a:pt x="2663952" y="0"/>
                  </a:lnTo>
                  <a:close/>
                </a:path>
              </a:pathLst>
            </a:custGeom>
            <a:solidFill>
              <a:srgbClr val="CF9C5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62" name="Google Shape;62;p4"/>
            <p:cNvSpPr/>
            <p:nvPr/>
          </p:nvSpPr>
          <p:spPr>
            <a:xfrm>
              <a:off x="838199" y="4953000"/>
              <a:ext cx="2664460" cy="864235"/>
            </a:xfrm>
            <a:custGeom>
              <a:avLst/>
              <a:gdLst/>
              <a:ahLst/>
              <a:cxnLst/>
              <a:rect l="l" t="t" r="r" b="b"/>
              <a:pathLst>
                <a:path w="2664460" h="864235" extrusionOk="0">
                  <a:moveTo>
                    <a:pt x="0" y="864108"/>
                  </a:moveTo>
                  <a:lnTo>
                    <a:pt x="2663952" y="864108"/>
                  </a:lnTo>
                  <a:lnTo>
                    <a:pt x="2663952" y="0"/>
                  </a:lnTo>
                  <a:lnTo>
                    <a:pt x="0" y="0"/>
                  </a:lnTo>
                  <a:lnTo>
                    <a:pt x="0" y="864108"/>
                  </a:lnTo>
                  <a:close/>
                </a:path>
              </a:pathLst>
            </a:custGeom>
            <a:noFill/>
            <a:ln w="952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63" name="Google Shape;63;p4"/>
          <p:cNvSpPr txBox="1"/>
          <p:nvPr/>
        </p:nvSpPr>
        <p:spPr>
          <a:xfrm>
            <a:off x="838200" y="4953000"/>
            <a:ext cx="2664460" cy="864235"/>
          </a:xfrm>
          <a:prstGeom prst="rect">
            <a:avLst/>
          </a:prstGeom>
          <a:noFill/>
          <a:ln>
            <a:noFill/>
          </a:ln>
        </p:spPr>
        <p:txBody>
          <a:bodyPr spcFirstLastPara="1" wrap="square" lIns="0" tIns="225425" rIns="0" bIns="0" anchor="t" anchorCtr="0">
            <a:spAutoFit/>
          </a:bodyPr>
          <a:lstStyle/>
          <a:p>
            <a:pPr marL="602615" marR="0" lvl="0" indent="0" algn="l" rtl="0">
              <a:lnSpc>
                <a:spcPct val="100000"/>
              </a:lnSpc>
              <a:spcBef>
                <a:spcPts val="0"/>
              </a:spcBef>
              <a:spcAft>
                <a:spcPts val="0"/>
              </a:spcAft>
              <a:buClr>
                <a:srgbClr val="000000"/>
              </a:buClr>
              <a:buSzPts val="2400"/>
              <a:buFont typeface="Arial"/>
              <a:buNone/>
            </a:pPr>
            <a:r>
              <a:rPr lang="en-US" sz="2400" b="0" i="0" u="none" strike="noStrike" cap="none">
                <a:solidFill>
                  <a:srgbClr val="FFFFFF"/>
                </a:solidFill>
                <a:latin typeface="Times New Roman"/>
                <a:ea typeface="Times New Roman"/>
                <a:cs typeface="Times New Roman"/>
                <a:sym typeface="Times New Roman"/>
              </a:rPr>
              <a:t>Information</a:t>
            </a:r>
            <a:endParaRPr sz="2400" b="0" i="0" u="none" strike="noStrike" cap="none">
              <a:solidFill>
                <a:schemeClr val="dk1"/>
              </a:solidFill>
              <a:latin typeface="Times New Roman"/>
              <a:ea typeface="Times New Roman"/>
              <a:cs typeface="Times New Roman"/>
              <a:sym typeface="Times New Roman"/>
            </a:endParaRPr>
          </a:p>
        </p:txBody>
      </p:sp>
      <p:grpSp>
        <p:nvGrpSpPr>
          <p:cNvPr id="64" name="Google Shape;64;p4"/>
          <p:cNvGrpSpPr/>
          <p:nvPr/>
        </p:nvGrpSpPr>
        <p:grpSpPr>
          <a:xfrm>
            <a:off x="1981199" y="2895599"/>
            <a:ext cx="360045" cy="360045"/>
            <a:chOff x="1981199" y="2895599"/>
            <a:chExt cx="360045" cy="360045"/>
          </a:xfrm>
        </p:grpSpPr>
        <p:sp>
          <p:nvSpPr>
            <p:cNvPr id="65" name="Google Shape;65;p4"/>
            <p:cNvSpPr/>
            <p:nvPr/>
          </p:nvSpPr>
          <p:spPr>
            <a:xfrm>
              <a:off x="1981199" y="2895599"/>
              <a:ext cx="360045" cy="360045"/>
            </a:xfrm>
            <a:custGeom>
              <a:avLst/>
              <a:gdLst/>
              <a:ahLst/>
              <a:cxnLst/>
              <a:rect l="l" t="t" r="r" b="b"/>
              <a:pathLst>
                <a:path w="360044" h="360045" extrusionOk="0">
                  <a:moveTo>
                    <a:pt x="269748" y="0"/>
                  </a:moveTo>
                  <a:lnTo>
                    <a:pt x="89916" y="0"/>
                  </a:lnTo>
                  <a:lnTo>
                    <a:pt x="89916" y="269748"/>
                  </a:lnTo>
                  <a:lnTo>
                    <a:pt x="0" y="269748"/>
                  </a:lnTo>
                  <a:lnTo>
                    <a:pt x="179831" y="359663"/>
                  </a:lnTo>
                  <a:lnTo>
                    <a:pt x="359663" y="269748"/>
                  </a:lnTo>
                  <a:lnTo>
                    <a:pt x="269748" y="269748"/>
                  </a:lnTo>
                  <a:lnTo>
                    <a:pt x="269748" y="0"/>
                  </a:lnTo>
                  <a:close/>
                </a:path>
              </a:pathLst>
            </a:custGeom>
            <a:solidFill>
              <a:srgbClr val="CC6F2C"/>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66" name="Google Shape;66;p4"/>
            <p:cNvSpPr/>
            <p:nvPr/>
          </p:nvSpPr>
          <p:spPr>
            <a:xfrm>
              <a:off x="1981199" y="2895599"/>
              <a:ext cx="360045" cy="360045"/>
            </a:xfrm>
            <a:custGeom>
              <a:avLst/>
              <a:gdLst/>
              <a:ahLst/>
              <a:cxnLst/>
              <a:rect l="l" t="t" r="r" b="b"/>
              <a:pathLst>
                <a:path w="360044" h="360045" extrusionOk="0">
                  <a:moveTo>
                    <a:pt x="0" y="269748"/>
                  </a:moveTo>
                  <a:lnTo>
                    <a:pt x="89916" y="269748"/>
                  </a:lnTo>
                  <a:lnTo>
                    <a:pt x="89916" y="0"/>
                  </a:lnTo>
                  <a:lnTo>
                    <a:pt x="269748" y="0"/>
                  </a:lnTo>
                  <a:lnTo>
                    <a:pt x="269748" y="269748"/>
                  </a:lnTo>
                  <a:lnTo>
                    <a:pt x="359663" y="269748"/>
                  </a:lnTo>
                  <a:lnTo>
                    <a:pt x="179831" y="359663"/>
                  </a:lnTo>
                  <a:lnTo>
                    <a:pt x="0" y="269748"/>
                  </a:lnTo>
                  <a:close/>
                </a:path>
              </a:pathLst>
            </a:custGeom>
            <a:noFill/>
            <a:ln w="952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grpSp>
        <p:nvGrpSpPr>
          <p:cNvPr id="67" name="Google Shape;67;p4"/>
          <p:cNvGrpSpPr/>
          <p:nvPr/>
        </p:nvGrpSpPr>
        <p:grpSpPr>
          <a:xfrm>
            <a:off x="1981199" y="4435602"/>
            <a:ext cx="360045" cy="360045"/>
            <a:chOff x="1981199" y="4419600"/>
            <a:chExt cx="360045" cy="360045"/>
          </a:xfrm>
        </p:grpSpPr>
        <p:sp>
          <p:nvSpPr>
            <p:cNvPr id="68" name="Google Shape;68;p4"/>
            <p:cNvSpPr/>
            <p:nvPr/>
          </p:nvSpPr>
          <p:spPr>
            <a:xfrm>
              <a:off x="1981199" y="4419600"/>
              <a:ext cx="360045" cy="360045"/>
            </a:xfrm>
            <a:custGeom>
              <a:avLst/>
              <a:gdLst/>
              <a:ahLst/>
              <a:cxnLst/>
              <a:rect l="l" t="t" r="r" b="b"/>
              <a:pathLst>
                <a:path w="360044" h="360045" extrusionOk="0">
                  <a:moveTo>
                    <a:pt x="269748" y="0"/>
                  </a:moveTo>
                  <a:lnTo>
                    <a:pt x="89916" y="0"/>
                  </a:lnTo>
                  <a:lnTo>
                    <a:pt x="89916" y="269748"/>
                  </a:lnTo>
                  <a:lnTo>
                    <a:pt x="0" y="269748"/>
                  </a:lnTo>
                  <a:lnTo>
                    <a:pt x="179831" y="359663"/>
                  </a:lnTo>
                  <a:lnTo>
                    <a:pt x="359663" y="269748"/>
                  </a:lnTo>
                  <a:lnTo>
                    <a:pt x="269748" y="269748"/>
                  </a:lnTo>
                  <a:lnTo>
                    <a:pt x="269748" y="0"/>
                  </a:lnTo>
                  <a:close/>
                </a:path>
              </a:pathLst>
            </a:custGeom>
            <a:solidFill>
              <a:srgbClr val="CC6F2C"/>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69" name="Google Shape;69;p4"/>
            <p:cNvSpPr/>
            <p:nvPr/>
          </p:nvSpPr>
          <p:spPr>
            <a:xfrm>
              <a:off x="1981199" y="4419600"/>
              <a:ext cx="360045" cy="360045"/>
            </a:xfrm>
            <a:custGeom>
              <a:avLst/>
              <a:gdLst/>
              <a:ahLst/>
              <a:cxnLst/>
              <a:rect l="l" t="t" r="r" b="b"/>
              <a:pathLst>
                <a:path w="360044" h="360045" extrusionOk="0">
                  <a:moveTo>
                    <a:pt x="0" y="269748"/>
                  </a:moveTo>
                  <a:lnTo>
                    <a:pt x="89916" y="269748"/>
                  </a:lnTo>
                  <a:lnTo>
                    <a:pt x="89916" y="0"/>
                  </a:lnTo>
                  <a:lnTo>
                    <a:pt x="269748" y="0"/>
                  </a:lnTo>
                  <a:lnTo>
                    <a:pt x="269748" y="269748"/>
                  </a:lnTo>
                  <a:lnTo>
                    <a:pt x="359663" y="269748"/>
                  </a:lnTo>
                  <a:lnTo>
                    <a:pt x="179831" y="359663"/>
                  </a:lnTo>
                  <a:lnTo>
                    <a:pt x="0" y="269748"/>
                  </a:lnTo>
                  <a:close/>
                </a:path>
              </a:pathLst>
            </a:custGeom>
            <a:noFill/>
            <a:ln w="952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70" name="Google Shape;70;p4"/>
          <p:cNvSpPr txBox="1"/>
          <p:nvPr/>
        </p:nvSpPr>
        <p:spPr>
          <a:xfrm>
            <a:off x="2517394" y="4435602"/>
            <a:ext cx="1082040" cy="29972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1800"/>
              <a:buFont typeface="Arial"/>
              <a:buNone/>
            </a:pPr>
            <a:r>
              <a:rPr lang="en-US" sz="1800" b="1" i="0" u="none" strike="noStrike" cap="none" dirty="0">
                <a:solidFill>
                  <a:srgbClr val="CF9C5F"/>
                </a:solidFill>
                <a:latin typeface="Times New Roman"/>
                <a:ea typeface="Times New Roman"/>
                <a:cs typeface="Times New Roman"/>
                <a:sym typeface="Times New Roman"/>
              </a:rPr>
              <a:t>Processing</a:t>
            </a:r>
            <a:endParaRPr sz="1800" b="0" i="0" u="none" strike="noStrike" cap="none" dirty="0">
              <a:solidFill>
                <a:schemeClr val="dk1"/>
              </a:solidFill>
              <a:latin typeface="Times New Roman"/>
              <a:ea typeface="Times New Roman"/>
              <a:cs typeface="Times New Roman"/>
              <a:sym typeface="Times New Roman"/>
            </a:endParaRPr>
          </a:p>
        </p:txBody>
      </p:sp>
      <p:sp>
        <p:nvSpPr>
          <p:cNvPr id="72" name="Google Shape;72;p4"/>
          <p:cNvSpPr txBox="1"/>
          <p:nvPr/>
        </p:nvSpPr>
        <p:spPr>
          <a:xfrm>
            <a:off x="7787005" y="6021226"/>
            <a:ext cx="135890" cy="168275"/>
          </a:xfrm>
          <a:prstGeom prst="rect">
            <a:avLst/>
          </a:prstGeom>
          <a:noFill/>
          <a:ln>
            <a:noFill/>
          </a:ln>
        </p:spPr>
        <p:txBody>
          <a:bodyPr spcFirstLastPara="1" wrap="square" lIns="0" tIns="0" rIns="0" bIns="0" anchor="t" anchorCtr="0">
            <a:spAutoFit/>
          </a:bodyPr>
          <a:lstStyle/>
          <a:p>
            <a:pPr marL="38100" marR="0" lvl="0" indent="0" algn="l" rtl="0">
              <a:lnSpc>
                <a:spcPct val="116000"/>
              </a:lnSpc>
              <a:spcBef>
                <a:spcPts val="0"/>
              </a:spcBef>
              <a:spcAft>
                <a:spcPts val="0"/>
              </a:spcAft>
              <a:buClr>
                <a:srgbClr val="000000"/>
              </a:buClr>
              <a:buSzPts val="1000"/>
              <a:buFont typeface="Arial"/>
              <a:buNone/>
            </a:pPr>
            <a:fld id="{00000000-1234-1234-1234-123412341234}" type="slidenum">
              <a:rPr lang="en-US" sz="1000" b="0" i="0" u="none" strike="noStrike" cap="none">
                <a:solidFill>
                  <a:schemeClr val="dk1"/>
                </a:solidFill>
                <a:latin typeface="Times New Roman"/>
                <a:ea typeface="Times New Roman"/>
                <a:cs typeface="Times New Roman"/>
                <a:sym typeface="Times New Roman"/>
              </a:rPr>
              <a:t>4</a:t>
            </a:fld>
            <a:endParaRPr sz="1000" b="0" i="0" u="none" strike="noStrike" cap="none">
              <a:solidFill>
                <a:schemeClr val="dk1"/>
              </a:solidFill>
              <a:latin typeface="Times New Roman"/>
              <a:ea typeface="Times New Roman"/>
              <a:cs typeface="Times New Roman"/>
              <a:sym typeface="Times New Roman"/>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385" name="Google Shape;385;p40"/>
          <p:cNvSpPr txBox="1">
            <a:spLocks noGrp="1"/>
          </p:cNvSpPr>
          <p:nvPr>
            <p:ph type="title"/>
          </p:nvPr>
        </p:nvSpPr>
        <p:spPr>
          <a:xfrm>
            <a:off x="571500" y="263905"/>
            <a:ext cx="8305800" cy="635000"/>
          </a:xfrm>
          <a:prstGeom prst="rect">
            <a:avLst/>
          </a:prstGeom>
          <a:noFill/>
          <a:ln>
            <a:noFill/>
          </a:ln>
        </p:spPr>
        <p:txBody>
          <a:bodyPr spcFirstLastPara="1" wrap="square" lIns="0" tIns="12050" rIns="0" bIns="0" anchor="t" anchorCtr="0">
            <a:spAutoFit/>
          </a:bodyPr>
          <a:lstStyle/>
          <a:p>
            <a:pPr marL="12700" lvl="0" indent="0" algn="l" rtl="0">
              <a:lnSpc>
                <a:spcPct val="100000"/>
              </a:lnSpc>
              <a:spcBef>
                <a:spcPts val="0"/>
              </a:spcBef>
              <a:spcAft>
                <a:spcPts val="0"/>
              </a:spcAft>
              <a:buSzPts val="1400"/>
              <a:buNone/>
            </a:pPr>
            <a:r>
              <a:rPr lang="en-US" sz="4000" dirty="0"/>
              <a:t>Information System Types</a:t>
            </a:r>
            <a:endParaRPr sz="4000" dirty="0"/>
          </a:p>
        </p:txBody>
      </p:sp>
      <p:sp>
        <p:nvSpPr>
          <p:cNvPr id="386" name="Google Shape;386;p40"/>
          <p:cNvSpPr txBox="1"/>
          <p:nvPr/>
        </p:nvSpPr>
        <p:spPr>
          <a:xfrm>
            <a:off x="361950" y="1257299"/>
            <a:ext cx="8420100" cy="3345126"/>
          </a:xfrm>
          <a:prstGeom prst="rect">
            <a:avLst/>
          </a:prstGeom>
          <a:noFill/>
          <a:ln>
            <a:noFill/>
          </a:ln>
        </p:spPr>
        <p:txBody>
          <a:bodyPr spcFirstLastPara="1" wrap="square" lIns="0" tIns="112375" rIns="0" bIns="0" anchor="t" anchorCtr="0">
            <a:spAutoFit/>
          </a:bodyPr>
          <a:lstStyle/>
          <a:p>
            <a:pPr marL="12066" lvl="0" indent="-457200" algn="just">
              <a:lnSpc>
                <a:spcPct val="150000"/>
              </a:lnSpc>
              <a:buClrTx/>
              <a:buSzPts val="3200"/>
              <a:buFont typeface="Arial"/>
              <a:buAutoNum type="arabicPeriod"/>
            </a:pPr>
            <a:r>
              <a:rPr lang="en-US" sz="2800" dirty="0">
                <a:latin typeface="Times New Roman" panose="02020603050405020304" pitchFamily="18" charset="0"/>
                <a:cs typeface="Times New Roman" panose="02020603050405020304" pitchFamily="18" charset="0"/>
                <a:sym typeface="Helvetica Neue"/>
              </a:rPr>
              <a:t>Transaction Processing Systems (TPS)</a:t>
            </a:r>
            <a:endParaRPr sz="2800" dirty="0">
              <a:latin typeface="Times New Roman" panose="02020603050405020304" pitchFamily="18" charset="0"/>
              <a:cs typeface="Times New Roman" panose="02020603050405020304" pitchFamily="18" charset="0"/>
              <a:sym typeface="Helvetica Neue"/>
            </a:endParaRPr>
          </a:p>
          <a:p>
            <a:pPr marL="12066" lvl="0" indent="-457200" algn="just">
              <a:lnSpc>
                <a:spcPct val="150000"/>
              </a:lnSpc>
              <a:buClrTx/>
              <a:buSzPts val="3200"/>
              <a:buFont typeface="Arial"/>
              <a:buAutoNum type="arabicPeriod"/>
            </a:pPr>
            <a:r>
              <a:rPr lang="en-US" sz="2800" dirty="0">
                <a:latin typeface="Times New Roman" panose="02020603050405020304" pitchFamily="18" charset="0"/>
                <a:cs typeface="Times New Roman" panose="02020603050405020304" pitchFamily="18" charset="0"/>
                <a:sym typeface="Helvetica Neue"/>
              </a:rPr>
              <a:t>Management Information Systems (MIS)</a:t>
            </a:r>
            <a:endParaRPr sz="2800" dirty="0">
              <a:latin typeface="Times New Roman" panose="02020603050405020304" pitchFamily="18" charset="0"/>
              <a:cs typeface="Times New Roman" panose="02020603050405020304" pitchFamily="18" charset="0"/>
              <a:sym typeface="Helvetica Neue"/>
            </a:endParaRPr>
          </a:p>
          <a:p>
            <a:pPr marL="12066" lvl="0" indent="-457200" algn="just">
              <a:lnSpc>
                <a:spcPct val="150000"/>
              </a:lnSpc>
              <a:buClrTx/>
              <a:buSzPts val="3200"/>
              <a:buFont typeface="Arial"/>
              <a:buAutoNum type="arabicPeriod"/>
            </a:pPr>
            <a:r>
              <a:rPr lang="en-US" sz="2800" dirty="0">
                <a:latin typeface="Times New Roman" panose="02020603050405020304" pitchFamily="18" charset="0"/>
                <a:cs typeface="Times New Roman" panose="02020603050405020304" pitchFamily="18" charset="0"/>
                <a:sym typeface="Helvetica Neue"/>
              </a:rPr>
              <a:t>Decision Support Systems (DSS)</a:t>
            </a:r>
            <a:endParaRPr sz="2800" dirty="0">
              <a:latin typeface="Times New Roman" panose="02020603050405020304" pitchFamily="18" charset="0"/>
              <a:cs typeface="Times New Roman" panose="02020603050405020304" pitchFamily="18" charset="0"/>
              <a:sym typeface="Helvetica Neue"/>
            </a:endParaRPr>
          </a:p>
          <a:p>
            <a:pPr marL="12066" lvl="0" indent="-457200" algn="just">
              <a:lnSpc>
                <a:spcPct val="150000"/>
              </a:lnSpc>
              <a:buClrTx/>
              <a:buSzPts val="3200"/>
              <a:buFont typeface="Arial"/>
              <a:buAutoNum type="arabicPeriod"/>
            </a:pPr>
            <a:r>
              <a:rPr lang="en-US" sz="2800" dirty="0">
                <a:latin typeface="Times New Roman" panose="02020603050405020304" pitchFamily="18" charset="0"/>
                <a:cs typeface="Times New Roman" panose="02020603050405020304" pitchFamily="18" charset="0"/>
                <a:sym typeface="Helvetica Neue"/>
              </a:rPr>
              <a:t>Executive Support Systems(ESS)</a:t>
            </a:r>
            <a:endParaRPr sz="2800" dirty="0">
              <a:latin typeface="Times New Roman" panose="02020603050405020304" pitchFamily="18" charset="0"/>
              <a:cs typeface="Times New Roman" panose="02020603050405020304" pitchFamily="18" charset="0"/>
              <a:sym typeface="Helvetica Neue"/>
            </a:endParaRPr>
          </a:p>
          <a:p>
            <a:pPr marL="12066" lvl="0" indent="-457200" algn="just">
              <a:lnSpc>
                <a:spcPct val="150000"/>
              </a:lnSpc>
              <a:buClrTx/>
              <a:buSzPts val="3200"/>
              <a:buFont typeface="Arial"/>
              <a:buAutoNum type="arabicPeriod"/>
            </a:pPr>
            <a:r>
              <a:rPr lang="en-US" sz="2800" dirty="0">
                <a:latin typeface="Times New Roman" panose="02020603050405020304" pitchFamily="18" charset="0"/>
                <a:cs typeface="Times New Roman" panose="02020603050405020304" pitchFamily="18" charset="0"/>
                <a:sym typeface="Helvetica Neue"/>
              </a:rPr>
              <a:t>Expert System and Artificial Intelligence (ES &amp;AI)</a:t>
            </a:r>
            <a:endParaRPr sz="2800" dirty="0">
              <a:latin typeface="Times New Roman" panose="02020603050405020304" pitchFamily="18" charset="0"/>
              <a:cs typeface="Times New Roman" panose="02020603050405020304" pitchFamily="18" charset="0"/>
              <a:sym typeface="Helvetica Neue"/>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grpSp>
        <p:nvGrpSpPr>
          <p:cNvPr id="392" name="Google Shape;392;p41"/>
          <p:cNvGrpSpPr/>
          <p:nvPr/>
        </p:nvGrpSpPr>
        <p:grpSpPr>
          <a:xfrm>
            <a:off x="304800" y="1384300"/>
            <a:ext cx="8534400" cy="5257800"/>
            <a:chOff x="304800" y="1219200"/>
            <a:chExt cx="8534400" cy="5257800"/>
          </a:xfrm>
        </p:grpSpPr>
        <p:sp>
          <p:nvSpPr>
            <p:cNvPr id="393" name="Google Shape;393;p41"/>
            <p:cNvSpPr/>
            <p:nvPr/>
          </p:nvSpPr>
          <p:spPr>
            <a:xfrm>
              <a:off x="1278636" y="2354580"/>
              <a:ext cx="6595745" cy="0"/>
            </a:xfrm>
            <a:custGeom>
              <a:avLst/>
              <a:gdLst/>
              <a:ahLst/>
              <a:cxnLst/>
              <a:rect l="l" t="t" r="r" b="b"/>
              <a:pathLst>
                <a:path w="6595745" h="120000" extrusionOk="0">
                  <a:moveTo>
                    <a:pt x="0" y="0"/>
                  </a:moveTo>
                  <a:lnTo>
                    <a:pt x="6595490" y="0"/>
                  </a:lnTo>
                </a:path>
              </a:pathLst>
            </a:custGeom>
            <a:noFill/>
            <a:ln w="15225" cap="flat" cmpd="sng">
              <a:solidFill>
                <a:srgbClr val="E8D191"/>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pic>
          <p:nvPicPr>
            <p:cNvPr id="394" name="Google Shape;394;p41"/>
            <p:cNvPicPr preferRelativeResize="0"/>
            <p:nvPr/>
          </p:nvPicPr>
          <p:blipFill rotWithShape="1">
            <a:blip r:embed="rId3">
              <a:alphaModFix/>
            </a:blip>
            <a:srcRect/>
            <a:stretch/>
          </p:blipFill>
          <p:spPr>
            <a:xfrm>
              <a:off x="304800" y="1219200"/>
              <a:ext cx="8534400" cy="5257800"/>
            </a:xfrm>
            <a:prstGeom prst="rect">
              <a:avLst/>
            </a:prstGeom>
            <a:noFill/>
            <a:ln>
              <a:noFill/>
            </a:ln>
          </p:spPr>
        </p:pic>
      </p:grpSp>
      <p:sp>
        <p:nvSpPr>
          <p:cNvPr id="395" name="Google Shape;395;p41"/>
          <p:cNvSpPr txBox="1">
            <a:spLocks noGrp="1"/>
          </p:cNvSpPr>
          <p:nvPr>
            <p:ph type="title"/>
          </p:nvPr>
        </p:nvSpPr>
        <p:spPr>
          <a:xfrm>
            <a:off x="381000" y="545084"/>
            <a:ext cx="7924800" cy="57404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SzPts val="1400"/>
              <a:buNone/>
            </a:pPr>
            <a:r>
              <a:rPr lang="en-US" dirty="0"/>
              <a:t>Types of	IS and level of Firm</a:t>
            </a:r>
            <a:endParaRPr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grpSp>
        <p:nvGrpSpPr>
          <p:cNvPr id="401" name="Google Shape;401;p42"/>
          <p:cNvGrpSpPr/>
          <p:nvPr/>
        </p:nvGrpSpPr>
        <p:grpSpPr>
          <a:xfrm>
            <a:off x="304800" y="1406651"/>
            <a:ext cx="8534400" cy="4949952"/>
            <a:chOff x="304800" y="1406651"/>
            <a:chExt cx="8534400" cy="4949952"/>
          </a:xfrm>
        </p:grpSpPr>
        <p:sp>
          <p:nvSpPr>
            <p:cNvPr id="402" name="Google Shape;402;p42"/>
            <p:cNvSpPr/>
            <p:nvPr/>
          </p:nvSpPr>
          <p:spPr>
            <a:xfrm>
              <a:off x="1278636" y="2354579"/>
              <a:ext cx="6595745" cy="0"/>
            </a:xfrm>
            <a:custGeom>
              <a:avLst/>
              <a:gdLst/>
              <a:ahLst/>
              <a:cxnLst/>
              <a:rect l="l" t="t" r="r" b="b"/>
              <a:pathLst>
                <a:path w="6595745" h="120000" extrusionOk="0">
                  <a:moveTo>
                    <a:pt x="0" y="0"/>
                  </a:moveTo>
                  <a:lnTo>
                    <a:pt x="6595490" y="0"/>
                  </a:lnTo>
                </a:path>
              </a:pathLst>
            </a:custGeom>
            <a:noFill/>
            <a:ln w="15225" cap="flat" cmpd="sng">
              <a:solidFill>
                <a:srgbClr val="E8D191"/>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pic>
          <p:nvPicPr>
            <p:cNvPr id="403" name="Google Shape;403;p42"/>
            <p:cNvPicPr preferRelativeResize="0"/>
            <p:nvPr/>
          </p:nvPicPr>
          <p:blipFill rotWithShape="1">
            <a:blip r:embed="rId3">
              <a:alphaModFix/>
            </a:blip>
            <a:srcRect/>
            <a:stretch/>
          </p:blipFill>
          <p:spPr>
            <a:xfrm>
              <a:off x="304800" y="1406651"/>
              <a:ext cx="8534400" cy="4949952"/>
            </a:xfrm>
            <a:prstGeom prst="rect">
              <a:avLst/>
            </a:prstGeom>
            <a:noFill/>
            <a:ln>
              <a:noFill/>
            </a:ln>
          </p:spPr>
        </p:pic>
      </p:grpSp>
      <p:sp>
        <p:nvSpPr>
          <p:cNvPr id="404" name="Google Shape;404;p42"/>
          <p:cNvSpPr txBox="1">
            <a:spLocks noGrp="1"/>
          </p:cNvSpPr>
          <p:nvPr>
            <p:ph type="title"/>
          </p:nvPr>
        </p:nvSpPr>
        <p:spPr>
          <a:xfrm>
            <a:off x="457200" y="-8894"/>
            <a:ext cx="8534399" cy="627721"/>
          </a:xfrm>
          <a:prstGeom prst="rect">
            <a:avLst/>
          </a:prstGeom>
          <a:noFill/>
          <a:ln>
            <a:noFill/>
          </a:ln>
        </p:spPr>
        <p:txBody>
          <a:bodyPr spcFirstLastPara="1" wrap="square" lIns="0" tIns="12050" rIns="0" bIns="0" anchor="t" anchorCtr="0">
            <a:spAutoFit/>
          </a:bodyPr>
          <a:lstStyle/>
          <a:p>
            <a:pPr marL="12700" lvl="0" indent="0" algn="ctr" rtl="0">
              <a:lnSpc>
                <a:spcPct val="100000"/>
              </a:lnSpc>
              <a:spcBef>
                <a:spcPts val="0"/>
              </a:spcBef>
              <a:spcAft>
                <a:spcPts val="0"/>
              </a:spcAft>
              <a:buSzPts val="1400"/>
              <a:buNone/>
            </a:pPr>
            <a:r>
              <a:rPr lang="en-US" sz="4000" dirty="0"/>
              <a:t>Types of IS and level of Firm</a:t>
            </a:r>
            <a:endParaRPr sz="4000"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sp>
        <p:nvSpPr>
          <p:cNvPr id="409" name="Google Shape;409;p43"/>
          <p:cNvSpPr txBox="1">
            <a:spLocks noGrp="1"/>
          </p:cNvSpPr>
          <p:nvPr>
            <p:ph type="title"/>
          </p:nvPr>
        </p:nvSpPr>
        <p:spPr>
          <a:xfrm>
            <a:off x="321488" y="290829"/>
            <a:ext cx="8501024" cy="566822"/>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SzPts val="1400"/>
              <a:buNone/>
            </a:pPr>
            <a:r>
              <a:rPr lang="en-US" b="0" dirty="0">
                <a:latin typeface="Arial"/>
                <a:ea typeface="Arial"/>
                <a:cs typeface="Arial"/>
                <a:sym typeface="Arial"/>
              </a:rPr>
              <a:t>Transaction Processing Systems(TPS)</a:t>
            </a:r>
            <a:endParaRPr dirty="0"/>
          </a:p>
        </p:txBody>
      </p:sp>
      <p:sp>
        <p:nvSpPr>
          <p:cNvPr id="410" name="Google Shape;410;p43"/>
          <p:cNvSpPr txBox="1"/>
          <p:nvPr/>
        </p:nvSpPr>
        <p:spPr>
          <a:xfrm>
            <a:off x="203200" y="1215263"/>
            <a:ext cx="8750300" cy="4709623"/>
          </a:xfrm>
          <a:prstGeom prst="rect">
            <a:avLst/>
          </a:prstGeom>
          <a:noFill/>
          <a:ln>
            <a:noFill/>
          </a:ln>
        </p:spPr>
        <p:txBody>
          <a:bodyPr spcFirstLastPara="1" wrap="square" lIns="0" tIns="92075" rIns="0" bIns="0" anchor="t" anchorCtr="0">
            <a:spAutoFit/>
          </a:bodyPr>
          <a:lstStyle/>
          <a:p>
            <a:pPr marL="354966" lvl="0" indent="-342900" algn="just">
              <a:lnSpc>
                <a:spcPct val="125000"/>
              </a:lnSpc>
              <a:buClr>
                <a:schemeClr val="tx1"/>
              </a:buClr>
              <a:buSzPts val="32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sym typeface="Helvetica Neue"/>
              </a:rPr>
              <a:t>Computerized systems that perform and record the </a:t>
            </a:r>
            <a:r>
              <a:rPr lang="en-US" sz="2400" dirty="0">
                <a:latin typeface="Times New Roman" panose="02020603050405020304" pitchFamily="18" charset="0"/>
                <a:cs typeface="Times New Roman" panose="02020603050405020304" pitchFamily="18" charset="0"/>
              </a:rPr>
              <a:t>daily  routine transactions </a:t>
            </a:r>
            <a:r>
              <a:rPr lang="en-US" sz="2400" dirty="0">
                <a:latin typeface="Times New Roman" panose="02020603050405020304" pitchFamily="18" charset="0"/>
                <a:cs typeface="Times New Roman" panose="02020603050405020304" pitchFamily="18" charset="0"/>
                <a:sym typeface="Helvetica Neue"/>
              </a:rPr>
              <a:t>necessary to conduct the business; they  serve the organization’s </a:t>
            </a:r>
            <a:r>
              <a:rPr lang="en-US" sz="2400" dirty="0">
                <a:latin typeface="Times New Roman" panose="02020603050405020304" pitchFamily="18" charset="0"/>
                <a:cs typeface="Times New Roman" panose="02020603050405020304" pitchFamily="18" charset="0"/>
              </a:rPr>
              <a:t>operational level.</a:t>
            </a:r>
            <a:endParaRPr sz="2400" dirty="0">
              <a:latin typeface="Times New Roman" panose="02020603050405020304" pitchFamily="18" charset="0"/>
              <a:cs typeface="Times New Roman" panose="02020603050405020304" pitchFamily="18" charset="0"/>
            </a:endParaRPr>
          </a:p>
          <a:p>
            <a:pPr marL="354966" lvl="0" indent="-342900" algn="just">
              <a:lnSpc>
                <a:spcPct val="125000"/>
              </a:lnSpc>
              <a:buClr>
                <a:schemeClr val="tx1"/>
              </a:buClr>
              <a:buSzPts val="32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sym typeface="Helvetica Neue"/>
              </a:rPr>
              <a:t>Transaction processing systems are information system  applications that capture and process data about business  transactions.</a:t>
            </a:r>
            <a:endParaRPr sz="2400" dirty="0">
              <a:latin typeface="Times New Roman" panose="02020603050405020304" pitchFamily="18" charset="0"/>
              <a:cs typeface="Times New Roman" panose="02020603050405020304" pitchFamily="18" charset="0"/>
              <a:sym typeface="Helvetica Neue"/>
            </a:endParaRPr>
          </a:p>
          <a:p>
            <a:pPr marL="354966" lvl="0" indent="-342900" algn="just">
              <a:lnSpc>
                <a:spcPct val="125000"/>
              </a:lnSpc>
              <a:buClr>
                <a:schemeClr val="tx1"/>
              </a:buClr>
              <a:buSzPts val="32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sym typeface="Helvetica Neue"/>
              </a:rPr>
              <a:t>Includes data maintenance, which provides for custodial  updates to stored data.</a:t>
            </a:r>
            <a:endParaRPr sz="2400" dirty="0">
              <a:latin typeface="Times New Roman" panose="02020603050405020304" pitchFamily="18" charset="0"/>
              <a:cs typeface="Times New Roman" panose="02020603050405020304" pitchFamily="18" charset="0"/>
              <a:sym typeface="Helvetica Neue"/>
            </a:endParaRPr>
          </a:p>
          <a:p>
            <a:pPr marL="354966" lvl="0" indent="-342900" algn="just">
              <a:lnSpc>
                <a:spcPct val="125000"/>
              </a:lnSpc>
              <a:buClr>
                <a:schemeClr val="tx1"/>
              </a:buClr>
              <a:buSzPts val="32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sym typeface="Helvetica Neue"/>
              </a:rPr>
              <a:t>Business process redesign (BPR) is the study, analysis, and  redesign of fundamental business (transaction) processes to  reduce costs and/or improve value added to the business</a:t>
            </a:r>
            <a:endParaRPr sz="2400" dirty="0">
              <a:latin typeface="Times New Roman" panose="02020603050405020304" pitchFamily="18" charset="0"/>
              <a:cs typeface="Times New Roman" panose="02020603050405020304" pitchFamily="18" charset="0"/>
              <a:sym typeface="Helvetica Neue"/>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Google Shape;415;p44"/>
          <p:cNvSpPr txBox="1">
            <a:spLocks noGrp="1"/>
          </p:cNvSpPr>
          <p:nvPr>
            <p:ph type="title"/>
          </p:nvPr>
        </p:nvSpPr>
        <p:spPr>
          <a:xfrm>
            <a:off x="558800" y="136905"/>
            <a:ext cx="7603997" cy="566165"/>
          </a:xfrm>
          <a:prstGeom prst="rect">
            <a:avLst/>
          </a:prstGeom>
          <a:noFill/>
          <a:ln>
            <a:noFill/>
          </a:ln>
        </p:spPr>
        <p:txBody>
          <a:bodyPr spcFirstLastPara="1" wrap="square" lIns="0" tIns="12050" rIns="0" bIns="0" anchor="t" anchorCtr="0">
            <a:spAutoFit/>
          </a:bodyPr>
          <a:lstStyle/>
          <a:p>
            <a:pPr marL="2722245" marR="5080" lvl="0" indent="-2710180" algn="l" rtl="0">
              <a:lnSpc>
                <a:spcPct val="100000"/>
              </a:lnSpc>
              <a:spcBef>
                <a:spcPts val="0"/>
              </a:spcBef>
              <a:spcAft>
                <a:spcPts val="0"/>
              </a:spcAft>
              <a:buSzPts val="1400"/>
              <a:buNone/>
            </a:pPr>
            <a:r>
              <a:rPr lang="en-US" dirty="0"/>
              <a:t>Transaction Processing System  (TPS)</a:t>
            </a:r>
            <a:endParaRPr dirty="0"/>
          </a:p>
        </p:txBody>
      </p:sp>
      <p:sp>
        <p:nvSpPr>
          <p:cNvPr id="416" name="Google Shape;416;p44"/>
          <p:cNvSpPr txBox="1"/>
          <p:nvPr/>
        </p:nvSpPr>
        <p:spPr>
          <a:xfrm>
            <a:off x="348170" y="1093424"/>
            <a:ext cx="8427530" cy="4901983"/>
          </a:xfrm>
          <a:prstGeom prst="rect">
            <a:avLst/>
          </a:prstGeom>
          <a:noFill/>
          <a:ln>
            <a:noFill/>
          </a:ln>
        </p:spPr>
        <p:txBody>
          <a:bodyPr spcFirstLastPara="1" wrap="square" lIns="0" tIns="53975" rIns="0" bIns="0" anchor="t" anchorCtr="0">
            <a:spAutoFit/>
          </a:bodyPr>
          <a:lstStyle/>
          <a:p>
            <a:pPr marL="354966" indent="-342900" algn="just">
              <a:lnSpc>
                <a:spcPct val="125000"/>
              </a:lnSpc>
              <a:buClr>
                <a:schemeClr val="tx1"/>
              </a:buClr>
              <a:buSzPts val="3200"/>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sym typeface="Helvetica Neue"/>
              </a:rPr>
              <a:t>TPS is a type of IS that manages data  created in everyday operations.	This include storing, formatting, processing, retrieving and creating some new aggregate data</a:t>
            </a:r>
          </a:p>
          <a:p>
            <a:pPr marL="354966" indent="-342900" algn="just">
              <a:lnSpc>
                <a:spcPct val="125000"/>
              </a:lnSpc>
              <a:buClr>
                <a:schemeClr val="tx1"/>
              </a:buClr>
              <a:buSzPts val="3200"/>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sym typeface="Helvetica Neue"/>
              </a:rPr>
              <a:t>some new aggregate data.</a:t>
            </a:r>
          </a:p>
          <a:p>
            <a:pPr marL="354966" indent="-342900" algn="just">
              <a:lnSpc>
                <a:spcPct val="125000"/>
              </a:lnSpc>
              <a:buClr>
                <a:schemeClr val="tx1"/>
              </a:buClr>
              <a:buSzPts val="3200"/>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sym typeface="Helvetica Neue"/>
              </a:rPr>
              <a:t>Examples: purchasing transactions,  sales orders, sales transactions,  payroll, employee data, inventory</a:t>
            </a:r>
          </a:p>
          <a:p>
            <a:pPr marL="354966" indent="-342900" algn="just">
              <a:lnSpc>
                <a:spcPct val="125000"/>
              </a:lnSpc>
              <a:buClr>
                <a:schemeClr val="tx1"/>
              </a:buClr>
              <a:buSzPts val="3200"/>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sym typeface="Helvetica Neue"/>
              </a:rPr>
              <a:t>Records daily, routine activities</a:t>
            </a:r>
          </a:p>
          <a:p>
            <a:pPr marL="354966" indent="-342900" algn="just">
              <a:lnSpc>
                <a:spcPct val="125000"/>
              </a:lnSpc>
              <a:buClr>
                <a:schemeClr val="tx1"/>
              </a:buClr>
              <a:buSzPts val="3200"/>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sym typeface="Helvetica Neue"/>
              </a:rPr>
              <a:t>Serves   supervisory    level    of management</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Google Shape;415;p44"/>
          <p:cNvSpPr txBox="1">
            <a:spLocks noGrp="1"/>
          </p:cNvSpPr>
          <p:nvPr>
            <p:ph type="title"/>
          </p:nvPr>
        </p:nvSpPr>
        <p:spPr>
          <a:xfrm>
            <a:off x="558800" y="136905"/>
            <a:ext cx="7603997" cy="566165"/>
          </a:xfrm>
          <a:prstGeom prst="rect">
            <a:avLst/>
          </a:prstGeom>
          <a:noFill/>
          <a:ln>
            <a:noFill/>
          </a:ln>
        </p:spPr>
        <p:txBody>
          <a:bodyPr spcFirstLastPara="1" wrap="square" lIns="0" tIns="12050" rIns="0" bIns="0" anchor="t" anchorCtr="0">
            <a:spAutoFit/>
          </a:bodyPr>
          <a:lstStyle/>
          <a:p>
            <a:pPr marL="2722245" marR="5080" lvl="0" indent="-2710180" algn="l" rtl="0">
              <a:lnSpc>
                <a:spcPct val="100000"/>
              </a:lnSpc>
              <a:spcBef>
                <a:spcPts val="0"/>
              </a:spcBef>
              <a:spcAft>
                <a:spcPts val="0"/>
              </a:spcAft>
              <a:buSzPts val="1400"/>
              <a:buNone/>
            </a:pPr>
            <a:r>
              <a:rPr lang="en-US" dirty="0"/>
              <a:t>Transaction Processing System  (TPS)</a:t>
            </a:r>
            <a:endParaRPr dirty="0"/>
          </a:p>
        </p:txBody>
      </p:sp>
      <p:pic>
        <p:nvPicPr>
          <p:cNvPr id="3" name="Picture 2">
            <a:extLst>
              <a:ext uri="{FF2B5EF4-FFF2-40B4-BE49-F238E27FC236}">
                <a16:creationId xmlns:a16="http://schemas.microsoft.com/office/drawing/2014/main" id="{6B8CA92C-0A85-4CFE-B061-A4FA23C3C58A}"/>
              </a:ext>
            </a:extLst>
          </p:cNvPr>
          <p:cNvPicPr>
            <a:picLocks noChangeAspect="1"/>
          </p:cNvPicPr>
          <p:nvPr/>
        </p:nvPicPr>
        <p:blipFill rotWithShape="1">
          <a:blip r:embed="rId3"/>
          <a:srcRect l="52500" t="23712" r="24445" b="22346"/>
          <a:stretch/>
        </p:blipFill>
        <p:spPr>
          <a:xfrm>
            <a:off x="2144648" y="1024839"/>
            <a:ext cx="4432300" cy="5833161"/>
          </a:xfrm>
          <a:prstGeom prst="rect">
            <a:avLst/>
          </a:prstGeom>
        </p:spPr>
      </p:pic>
    </p:spTree>
    <p:extLst>
      <p:ext uri="{BB962C8B-B14F-4D97-AF65-F5344CB8AC3E}">
        <p14:creationId xmlns:p14="http://schemas.microsoft.com/office/powerpoint/2010/main" val="24398802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427" name="Google Shape;427;p45"/>
          <p:cNvSpPr txBox="1">
            <a:spLocks noGrp="1"/>
          </p:cNvSpPr>
          <p:nvPr>
            <p:ph type="title"/>
          </p:nvPr>
        </p:nvSpPr>
        <p:spPr>
          <a:xfrm>
            <a:off x="292100" y="136905"/>
            <a:ext cx="9499600" cy="635000"/>
          </a:xfrm>
          <a:prstGeom prst="rect">
            <a:avLst/>
          </a:prstGeom>
          <a:noFill/>
          <a:ln>
            <a:noFill/>
          </a:ln>
        </p:spPr>
        <p:txBody>
          <a:bodyPr spcFirstLastPara="1" wrap="square" lIns="0" tIns="12050" rIns="0" bIns="0" anchor="t" anchorCtr="0">
            <a:spAutoFit/>
          </a:bodyPr>
          <a:lstStyle/>
          <a:p>
            <a:pPr marL="12700" lvl="0" indent="0" algn="l" rtl="0">
              <a:lnSpc>
                <a:spcPct val="100000"/>
              </a:lnSpc>
              <a:spcBef>
                <a:spcPts val="0"/>
              </a:spcBef>
              <a:spcAft>
                <a:spcPts val="0"/>
              </a:spcAft>
              <a:buSzPts val="1400"/>
              <a:buNone/>
            </a:pPr>
            <a:r>
              <a:rPr lang="en-US" sz="4000" dirty="0"/>
              <a:t>Management Information Systems(MIS)</a:t>
            </a:r>
            <a:endParaRPr sz="4000" dirty="0"/>
          </a:p>
        </p:txBody>
      </p:sp>
      <p:sp>
        <p:nvSpPr>
          <p:cNvPr id="429" name="Google Shape;429;p45"/>
          <p:cNvSpPr txBox="1"/>
          <p:nvPr/>
        </p:nvSpPr>
        <p:spPr>
          <a:xfrm>
            <a:off x="292100" y="967358"/>
            <a:ext cx="8473924" cy="5629746"/>
          </a:xfrm>
          <a:prstGeom prst="rect">
            <a:avLst/>
          </a:prstGeom>
          <a:noFill/>
          <a:ln>
            <a:noFill/>
          </a:ln>
        </p:spPr>
        <p:txBody>
          <a:bodyPr spcFirstLastPara="1" wrap="square" lIns="0" tIns="12700" rIns="0" bIns="0" anchor="t" anchorCtr="0">
            <a:spAutoFit/>
          </a:bodyPr>
          <a:lstStyle/>
          <a:p>
            <a:pPr marL="354966" lvl="0" indent="-342900" algn="just">
              <a:lnSpc>
                <a:spcPct val="125000"/>
              </a:lnSpc>
              <a:buClr>
                <a:schemeClr val="tx1"/>
              </a:buClr>
              <a:buSzPts val="32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sym typeface="Helvetica Neue"/>
              </a:rPr>
              <a:t>A management information system (MIS) is an information system application that provides for management-oriented reporting.  These reports are usually generated on a predetermined schedule  and appear in a prearranged format.</a:t>
            </a:r>
          </a:p>
          <a:p>
            <a:pPr marL="354966" lvl="0" indent="-342900" algn="just">
              <a:lnSpc>
                <a:spcPct val="125000"/>
              </a:lnSpc>
              <a:buClr>
                <a:schemeClr val="tx1"/>
              </a:buClr>
              <a:buSzPts val="32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sym typeface="Helvetica Neue"/>
              </a:rPr>
              <a:t>Management information system, or </a:t>
            </a:r>
            <a:r>
              <a:rPr lang="en-US" sz="2400" dirty="0">
                <a:latin typeface="Times New Roman" panose="02020603050405020304" pitchFamily="18" charset="0"/>
                <a:cs typeface="Times New Roman" panose="02020603050405020304" pitchFamily="18" charset="0"/>
              </a:rPr>
              <a:t>MIS</a:t>
            </a:r>
            <a:r>
              <a:rPr lang="en-US" sz="2400" dirty="0">
                <a:latin typeface="Times New Roman" panose="02020603050405020304" pitchFamily="18" charset="0"/>
                <a:cs typeface="Times New Roman" panose="02020603050405020304" pitchFamily="18" charset="0"/>
                <a:sym typeface="Helvetica Neue"/>
              </a:rPr>
              <a:t>, broadly refers to a  computer-based </a:t>
            </a:r>
            <a:r>
              <a:rPr lang="en-US" sz="2400" dirty="0">
                <a:latin typeface="Times New Roman" panose="02020603050405020304" pitchFamily="18" charset="0"/>
                <a:cs typeface="Times New Roman" panose="02020603050405020304" pitchFamily="18" charset="0"/>
              </a:rPr>
              <a:t>system </a:t>
            </a:r>
            <a:r>
              <a:rPr lang="en-US" sz="2400" dirty="0">
                <a:latin typeface="Times New Roman" panose="02020603050405020304" pitchFamily="18" charset="0"/>
                <a:cs typeface="Times New Roman" panose="02020603050405020304" pitchFamily="18" charset="0"/>
                <a:sym typeface="Helvetica Neue"/>
              </a:rPr>
              <a:t>that provides </a:t>
            </a:r>
            <a:r>
              <a:rPr lang="en-US" sz="2400" dirty="0">
                <a:latin typeface="Times New Roman" panose="02020603050405020304" pitchFamily="18" charset="0"/>
                <a:cs typeface="Times New Roman" panose="02020603050405020304" pitchFamily="18" charset="0"/>
              </a:rPr>
              <a:t>managers </a:t>
            </a:r>
            <a:r>
              <a:rPr lang="en-US" sz="2400" dirty="0">
                <a:latin typeface="Times New Roman" panose="02020603050405020304" pitchFamily="18" charset="0"/>
                <a:cs typeface="Times New Roman" panose="02020603050405020304" pitchFamily="18" charset="0"/>
                <a:sym typeface="Helvetica Neue"/>
              </a:rPr>
              <a:t>with the tools  to organize, evaluate and efficiently </a:t>
            </a:r>
            <a:r>
              <a:rPr lang="en-US" sz="2400" dirty="0">
                <a:latin typeface="Times New Roman" panose="02020603050405020304" pitchFamily="18" charset="0"/>
                <a:cs typeface="Times New Roman" panose="02020603050405020304" pitchFamily="18" charset="0"/>
              </a:rPr>
              <a:t>manage </a:t>
            </a:r>
            <a:r>
              <a:rPr lang="en-US" sz="2400" dirty="0">
                <a:latin typeface="Times New Roman" panose="02020603050405020304" pitchFamily="18" charset="0"/>
                <a:cs typeface="Times New Roman" panose="02020603050405020304" pitchFamily="18" charset="0"/>
                <a:sym typeface="Helvetica Neue"/>
              </a:rPr>
              <a:t>departments within  an organization.</a:t>
            </a:r>
          </a:p>
          <a:p>
            <a:pPr marL="354966" lvl="0" indent="-342900" algn="just">
              <a:lnSpc>
                <a:spcPct val="125000"/>
              </a:lnSpc>
              <a:buClr>
                <a:schemeClr val="tx1"/>
              </a:buClr>
              <a:buSzPts val="32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Information systems at the management level of organization that  serve the functions of planning, controlling, and decision making  by providing routine summary and exception reports.</a:t>
            </a:r>
          </a:p>
          <a:p>
            <a:pPr marL="354966" lvl="0" indent="-342900" algn="just">
              <a:lnSpc>
                <a:spcPct val="125000"/>
              </a:lnSpc>
              <a:buClr>
                <a:schemeClr val="tx1"/>
              </a:buClr>
              <a:buSzPts val="3200"/>
              <a:buFont typeface="Arial" panose="020B0604020202020204" pitchFamily="34" charset="0"/>
              <a:buChar char="•"/>
            </a:pPr>
            <a:endParaRPr sz="2800" dirty="0">
              <a:latin typeface="Times New Roman" panose="02020603050405020304" pitchFamily="18" charset="0"/>
              <a:cs typeface="Times New Roman" panose="02020603050405020304" pitchFamily="18" charset="0"/>
              <a:sym typeface="Helvetica Neue"/>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sp>
        <p:nvSpPr>
          <p:cNvPr id="435" name="Google Shape;435;p46"/>
          <p:cNvSpPr txBox="1">
            <a:spLocks noGrp="1"/>
          </p:cNvSpPr>
          <p:nvPr>
            <p:ph type="title"/>
          </p:nvPr>
        </p:nvSpPr>
        <p:spPr>
          <a:xfrm>
            <a:off x="2118485" y="272186"/>
            <a:ext cx="5211827" cy="635000"/>
          </a:xfrm>
          <a:prstGeom prst="rect">
            <a:avLst/>
          </a:prstGeom>
          <a:noFill/>
          <a:ln>
            <a:noFill/>
          </a:ln>
        </p:spPr>
        <p:txBody>
          <a:bodyPr spcFirstLastPara="1" wrap="square" lIns="0" tIns="12050" rIns="0" bIns="0" anchor="t" anchorCtr="0">
            <a:spAutoFit/>
          </a:bodyPr>
          <a:lstStyle/>
          <a:p>
            <a:pPr marL="12700" lvl="0" indent="0" algn="l" rtl="0">
              <a:lnSpc>
                <a:spcPct val="100000"/>
              </a:lnSpc>
              <a:spcBef>
                <a:spcPts val="0"/>
              </a:spcBef>
              <a:spcAft>
                <a:spcPts val="0"/>
              </a:spcAft>
              <a:buSzPts val="1400"/>
              <a:buNone/>
            </a:pPr>
            <a:r>
              <a:rPr lang="en-US" sz="4000" dirty="0"/>
              <a:t>MIS Continue</a:t>
            </a:r>
            <a:r>
              <a:rPr lang="en-US" sz="4000" b="0" dirty="0">
                <a:latin typeface="Times New Roman"/>
                <a:ea typeface="Times New Roman"/>
                <a:cs typeface="Times New Roman"/>
                <a:sym typeface="Times New Roman"/>
              </a:rPr>
              <a:t>..</a:t>
            </a:r>
            <a:endParaRPr sz="4000" dirty="0">
              <a:latin typeface="Times New Roman"/>
              <a:ea typeface="Times New Roman"/>
              <a:cs typeface="Times New Roman"/>
              <a:sym typeface="Times New Roman"/>
            </a:endParaRPr>
          </a:p>
        </p:txBody>
      </p:sp>
      <p:sp>
        <p:nvSpPr>
          <p:cNvPr id="437" name="Google Shape;437;p46"/>
          <p:cNvSpPr txBox="1"/>
          <p:nvPr/>
        </p:nvSpPr>
        <p:spPr>
          <a:xfrm>
            <a:off x="215900" y="1230452"/>
            <a:ext cx="8496300" cy="5737468"/>
          </a:xfrm>
          <a:prstGeom prst="rect">
            <a:avLst/>
          </a:prstGeom>
          <a:noFill/>
          <a:ln>
            <a:noFill/>
          </a:ln>
        </p:spPr>
        <p:txBody>
          <a:bodyPr spcFirstLastPara="1" wrap="square" lIns="0" tIns="12700" rIns="0" bIns="0" anchor="t" anchorCtr="0">
            <a:spAutoFit/>
          </a:bodyPr>
          <a:lstStyle/>
          <a:p>
            <a:pPr marL="354966" indent="-342900" algn="just">
              <a:lnSpc>
                <a:spcPct val="125000"/>
              </a:lnSpc>
              <a:buClr>
                <a:schemeClr val="tx1"/>
              </a:buClr>
              <a:buSzPts val="32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sym typeface="Helvetica Neue"/>
              </a:rPr>
              <a:t>MIS	 convert data	from	internal and external sources into information for managers.</a:t>
            </a:r>
          </a:p>
          <a:p>
            <a:pPr marL="354966" lvl="0" indent="-342900" algn="just">
              <a:lnSpc>
                <a:spcPct val="125000"/>
              </a:lnSpc>
              <a:buClr>
                <a:schemeClr val="tx1"/>
              </a:buClr>
              <a:buSzPts val="32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sym typeface="Helvetica Neue"/>
              </a:rPr>
              <a:t>The source of data for an MIS usually comes from numerous  databases. These databases are usually the data storage for Data  Processing Systems.</a:t>
            </a:r>
          </a:p>
          <a:p>
            <a:pPr marL="354966" lvl="0" indent="-342900" algn="just">
              <a:lnSpc>
                <a:spcPct val="125000"/>
              </a:lnSpc>
              <a:buClr>
                <a:schemeClr val="tx1"/>
              </a:buClr>
              <a:buSzPts val="32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sym typeface="Helvetica Neue"/>
              </a:rPr>
              <a:t>MIS summaries and report on the organization's basic operations.</a:t>
            </a:r>
          </a:p>
          <a:p>
            <a:pPr marL="354966" lvl="0" indent="-342900" algn="just">
              <a:lnSpc>
                <a:spcPct val="125000"/>
              </a:lnSpc>
              <a:buClr>
                <a:schemeClr val="tx1"/>
              </a:buClr>
              <a:buSzPts val="32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sym typeface="Helvetica Neue"/>
              </a:rPr>
              <a:t>MIS produce reports for managers interested in historic trends on  a regular basis</a:t>
            </a:r>
            <a:r>
              <a:rPr lang="en-US" sz="2400" b="0" i="0" u="none" strike="noStrike" cap="none" dirty="0">
                <a:solidFill>
                  <a:srgbClr val="252525"/>
                </a:solidFill>
                <a:latin typeface="Helvetica Neue"/>
                <a:ea typeface="Helvetica Neue"/>
                <a:cs typeface="Helvetica Neue"/>
                <a:sym typeface="Helvetica Neue"/>
              </a:rPr>
              <a:t>.</a:t>
            </a:r>
            <a:endParaRPr lang="en-US" sz="2400" b="0" i="0" u="none" strike="noStrike" cap="none" dirty="0">
              <a:solidFill>
                <a:schemeClr val="dk1"/>
              </a:solidFill>
              <a:latin typeface="Helvetica Neue"/>
              <a:ea typeface="Helvetica Neue"/>
              <a:cs typeface="Helvetica Neue"/>
              <a:sym typeface="Helvetica Neue"/>
            </a:endParaRPr>
          </a:p>
          <a:p>
            <a:pPr marL="756285" marR="0" lvl="1" indent="-287019" algn="just" rtl="0">
              <a:lnSpc>
                <a:spcPct val="100000"/>
              </a:lnSpc>
              <a:spcBef>
                <a:spcPts val="1175"/>
              </a:spcBef>
              <a:spcAft>
                <a:spcPts val="0"/>
              </a:spcAft>
              <a:buClr>
                <a:srgbClr val="D9B146"/>
              </a:buClr>
              <a:buSzPts val="2750"/>
              <a:buFont typeface="Arial"/>
              <a:buChar char="•"/>
            </a:pPr>
            <a:r>
              <a:rPr lang="en-US" sz="2400" b="0" i="0" u="none" strike="noStrike" cap="none" dirty="0">
                <a:solidFill>
                  <a:srgbClr val="3942F7"/>
                </a:solidFill>
                <a:latin typeface="Times New Roman" panose="02020603050405020304" pitchFamily="18" charset="0"/>
                <a:ea typeface="Helvetica Neue"/>
                <a:cs typeface="Times New Roman" panose="02020603050405020304" pitchFamily="18" charset="0"/>
                <a:sym typeface="Helvetica Neue"/>
              </a:rPr>
              <a:t>MIS operate at the tactical level</a:t>
            </a:r>
            <a:endParaRPr lang="en-US" sz="2400" b="0" i="0" u="none" strike="noStrike" cap="none" dirty="0">
              <a:solidFill>
                <a:schemeClr val="dk1"/>
              </a:solidFill>
              <a:latin typeface="Times New Roman" panose="02020603050405020304" pitchFamily="18" charset="0"/>
              <a:ea typeface="Helvetica Neue"/>
              <a:cs typeface="Times New Roman" panose="02020603050405020304" pitchFamily="18" charset="0"/>
              <a:sym typeface="Helvetica Neue"/>
            </a:endParaRPr>
          </a:p>
          <a:p>
            <a:pPr marL="756285" marR="0" lvl="1" indent="-287019" algn="just" rtl="0">
              <a:lnSpc>
                <a:spcPct val="100000"/>
              </a:lnSpc>
              <a:spcBef>
                <a:spcPts val="1180"/>
              </a:spcBef>
              <a:spcAft>
                <a:spcPts val="0"/>
              </a:spcAft>
              <a:buClr>
                <a:srgbClr val="D9B146"/>
              </a:buClr>
              <a:buSzPts val="2750"/>
              <a:buFont typeface="Arial"/>
              <a:buChar char="•"/>
            </a:pPr>
            <a:r>
              <a:rPr lang="en-US" sz="2400" b="0" i="1" u="none" strike="noStrike" cap="none" dirty="0">
                <a:solidFill>
                  <a:srgbClr val="000099"/>
                </a:solidFill>
                <a:latin typeface="Times New Roman" panose="02020603050405020304" pitchFamily="18" charset="0"/>
                <a:cs typeface="Times New Roman" panose="02020603050405020304" pitchFamily="18" charset="0"/>
                <a:sym typeface="Arial"/>
              </a:rPr>
              <a:t>Example: Annual budgeting</a:t>
            </a:r>
          </a:p>
          <a:p>
            <a:pPr marL="756285" marR="0" lvl="1" indent="-287019" algn="just" rtl="0">
              <a:lnSpc>
                <a:spcPct val="100000"/>
              </a:lnSpc>
              <a:spcBef>
                <a:spcPts val="1180"/>
              </a:spcBef>
              <a:spcAft>
                <a:spcPts val="0"/>
              </a:spcAft>
              <a:buClr>
                <a:srgbClr val="D9B146"/>
              </a:buClr>
              <a:buSzPts val="2750"/>
              <a:buFont typeface="Arial"/>
              <a:buChar char="•"/>
            </a:pPr>
            <a:r>
              <a:rPr lang="en-US" sz="2400" i="1" dirty="0">
                <a:solidFill>
                  <a:srgbClr val="000099"/>
                </a:solidFill>
                <a:latin typeface="Times New Roman" panose="02020603050405020304" pitchFamily="18" charset="0"/>
                <a:cs typeface="Times New Roman" panose="02020603050405020304" pitchFamily="18" charset="0"/>
              </a:rPr>
              <a:t>Example Annual budgeting</a:t>
            </a:r>
            <a:endParaRPr lang="en-US" sz="2400" b="0" i="0" u="none" strike="noStrike" cap="none" dirty="0">
              <a:solidFill>
                <a:schemeClr val="dk1"/>
              </a:solidFill>
              <a:latin typeface="Times New Roman" panose="02020603050405020304" pitchFamily="18" charset="0"/>
              <a:cs typeface="Times New Roman" panose="02020603050405020304" pitchFamily="18" charset="0"/>
              <a:sym typeface="Arial"/>
            </a:endParaRPr>
          </a:p>
          <a:p>
            <a:pPr marL="354966" indent="-342900" algn="just">
              <a:lnSpc>
                <a:spcPct val="125000"/>
              </a:lnSpc>
              <a:buClr>
                <a:schemeClr val="tx1"/>
              </a:buClr>
              <a:buSzPts val="3200"/>
              <a:buFont typeface="Arial" panose="020B0604020202020204" pitchFamily="34" charset="0"/>
              <a:buChar char="•"/>
            </a:pPr>
            <a:endParaRPr sz="2400" dirty="0">
              <a:latin typeface="Times New Roman" panose="02020603050405020304" pitchFamily="18" charset="0"/>
              <a:cs typeface="Times New Roman" panose="02020603050405020304" pitchFamily="18" charset="0"/>
              <a:sym typeface="Helvetica Neue"/>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46"/>
        <p:cNvGrpSpPr/>
        <p:nvPr/>
      </p:nvGrpSpPr>
      <p:grpSpPr>
        <a:xfrm>
          <a:off x="0" y="0"/>
          <a:ext cx="0" cy="0"/>
          <a:chOff x="0" y="0"/>
          <a:chExt cx="0" cy="0"/>
        </a:xfrm>
      </p:grpSpPr>
      <p:sp>
        <p:nvSpPr>
          <p:cNvPr id="447" name="Google Shape;447;p47"/>
          <p:cNvSpPr txBox="1">
            <a:spLocks noGrp="1"/>
          </p:cNvSpPr>
          <p:nvPr>
            <p:ph type="title"/>
          </p:nvPr>
        </p:nvSpPr>
        <p:spPr>
          <a:xfrm>
            <a:off x="584200" y="313385"/>
            <a:ext cx="7853197" cy="635000"/>
          </a:xfrm>
          <a:prstGeom prst="rect">
            <a:avLst/>
          </a:prstGeom>
          <a:noFill/>
          <a:ln>
            <a:noFill/>
          </a:ln>
        </p:spPr>
        <p:txBody>
          <a:bodyPr spcFirstLastPara="1" wrap="square" lIns="0" tIns="12050" rIns="0" bIns="0" anchor="t" anchorCtr="0">
            <a:spAutoFit/>
          </a:bodyPr>
          <a:lstStyle/>
          <a:p>
            <a:pPr marL="12700" lvl="0" indent="0" algn="ctr" rtl="0">
              <a:lnSpc>
                <a:spcPct val="100000"/>
              </a:lnSpc>
              <a:spcBef>
                <a:spcPts val="0"/>
              </a:spcBef>
              <a:spcAft>
                <a:spcPts val="0"/>
              </a:spcAft>
              <a:buSzPts val="1400"/>
              <a:buNone/>
            </a:pPr>
            <a:r>
              <a:rPr lang="en-US" sz="4000" dirty="0"/>
              <a:t>Properties of MIS</a:t>
            </a:r>
            <a:endParaRPr sz="4000" dirty="0"/>
          </a:p>
        </p:txBody>
      </p:sp>
      <p:sp>
        <p:nvSpPr>
          <p:cNvPr id="448" name="Google Shape;448;p47"/>
          <p:cNvSpPr txBox="1"/>
          <p:nvPr/>
        </p:nvSpPr>
        <p:spPr>
          <a:xfrm>
            <a:off x="165100" y="1335404"/>
            <a:ext cx="8674100" cy="5128322"/>
          </a:xfrm>
          <a:prstGeom prst="rect">
            <a:avLst/>
          </a:prstGeom>
          <a:noFill/>
          <a:ln>
            <a:noFill/>
          </a:ln>
        </p:spPr>
        <p:txBody>
          <a:bodyPr spcFirstLastPara="1" wrap="square" lIns="0" tIns="49525" rIns="0" bIns="0" anchor="t" anchorCtr="0">
            <a:spAutoFit/>
          </a:bodyPr>
          <a:lstStyle/>
          <a:p>
            <a:pPr marL="354966" lvl="0" indent="-342900" algn="just">
              <a:lnSpc>
                <a:spcPct val="125000"/>
              </a:lnSpc>
              <a:buClr>
                <a:schemeClr val="tx1"/>
              </a:buClr>
              <a:buSzPts val="3200"/>
              <a:buFont typeface="Arial" panose="020B0604020202020204" pitchFamily="34" charset="0"/>
              <a:buChar char="•"/>
            </a:pPr>
            <a:r>
              <a:rPr lang="en-US" sz="2400" b="1" dirty="0">
                <a:solidFill>
                  <a:srgbClr val="0070C0"/>
                </a:solidFill>
                <a:latin typeface="Times New Roman" panose="02020603050405020304" pitchFamily="18" charset="0"/>
                <a:cs typeface="Times New Roman" panose="02020603050405020304" pitchFamily="18" charset="0"/>
                <a:sym typeface="Helvetica Neue"/>
              </a:rPr>
              <a:t>Management-oriented</a:t>
            </a:r>
            <a:r>
              <a:rPr lang="en-US" sz="2400" b="1" dirty="0">
                <a:solidFill>
                  <a:srgbClr val="0070C0"/>
                </a:solidFill>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sym typeface="Helvetica Neue"/>
              </a:rPr>
              <a:t>The basic objective of MIS is to provide  information support to the management in the organization for  decision making.</a:t>
            </a:r>
            <a:endParaRPr sz="2400" dirty="0">
              <a:latin typeface="Times New Roman" panose="02020603050405020304" pitchFamily="18" charset="0"/>
              <a:cs typeface="Times New Roman" panose="02020603050405020304" pitchFamily="18" charset="0"/>
              <a:sym typeface="Helvetica Neue"/>
            </a:endParaRPr>
          </a:p>
          <a:p>
            <a:pPr marL="354966" lvl="0" indent="-342900" algn="just">
              <a:lnSpc>
                <a:spcPct val="125000"/>
              </a:lnSpc>
              <a:buClr>
                <a:schemeClr val="tx1"/>
              </a:buClr>
              <a:buSzPts val="3200"/>
              <a:buFont typeface="Arial" panose="020B0604020202020204" pitchFamily="34" charset="0"/>
              <a:buChar char="•"/>
            </a:pPr>
            <a:r>
              <a:rPr lang="en-US" sz="2400" b="1" dirty="0">
                <a:solidFill>
                  <a:srgbClr val="0070C0"/>
                </a:solidFill>
                <a:latin typeface="Times New Roman" panose="02020603050405020304" pitchFamily="18" charset="0"/>
                <a:cs typeface="Times New Roman" panose="02020603050405020304" pitchFamily="18" charset="0"/>
                <a:sym typeface="Helvetica Neue"/>
              </a:rPr>
              <a:t>Management directed</a:t>
            </a:r>
            <a:r>
              <a:rPr lang="en-US" sz="2400" b="1" dirty="0">
                <a:solidFill>
                  <a:srgbClr val="0070C0"/>
                </a:solidFill>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sym typeface="Helvetica Neue"/>
              </a:rPr>
              <a:t>When MIS is management-oriented, it  should be directed by the management because it is the  management who tells their needs and requirements more  effectively than anybody else.</a:t>
            </a:r>
            <a:endParaRPr sz="2400" dirty="0">
              <a:latin typeface="Times New Roman" panose="02020603050405020304" pitchFamily="18" charset="0"/>
              <a:cs typeface="Times New Roman" panose="02020603050405020304" pitchFamily="18" charset="0"/>
              <a:sym typeface="Helvetica Neue"/>
            </a:endParaRPr>
          </a:p>
          <a:p>
            <a:pPr marL="354966" lvl="0" indent="-342900" algn="just">
              <a:lnSpc>
                <a:spcPct val="125000"/>
              </a:lnSpc>
              <a:buClr>
                <a:schemeClr val="tx1"/>
              </a:buClr>
              <a:buSzPts val="3200"/>
              <a:buFont typeface="Arial" panose="020B0604020202020204" pitchFamily="34" charset="0"/>
              <a:buChar char="•"/>
            </a:pPr>
            <a:r>
              <a:rPr lang="en-US" sz="2400" b="1" dirty="0">
                <a:solidFill>
                  <a:srgbClr val="0070C0"/>
                </a:solidFill>
                <a:latin typeface="Times New Roman" panose="02020603050405020304" pitchFamily="18" charset="0"/>
                <a:cs typeface="Times New Roman" panose="02020603050405020304" pitchFamily="18" charset="0"/>
                <a:sym typeface="Helvetica Neue"/>
              </a:rPr>
              <a:t>Integrated</a:t>
            </a:r>
            <a:r>
              <a:rPr lang="en-US" sz="2400" b="1" dirty="0">
                <a:solidFill>
                  <a:srgbClr val="0070C0"/>
                </a:solidFill>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sym typeface="Helvetica Neue"/>
              </a:rPr>
              <a:t>It means a comprehensive or complete view of all the  subsystems in the organization of a company.</a:t>
            </a:r>
            <a:endParaRPr sz="2400" dirty="0">
              <a:latin typeface="Times New Roman" panose="02020603050405020304" pitchFamily="18" charset="0"/>
              <a:cs typeface="Times New Roman" panose="02020603050405020304" pitchFamily="18" charset="0"/>
              <a:sym typeface="Helvetica Neue"/>
            </a:endParaRPr>
          </a:p>
          <a:p>
            <a:pPr marL="354966" lvl="0" indent="-342900" algn="just">
              <a:lnSpc>
                <a:spcPct val="125000"/>
              </a:lnSpc>
              <a:buClr>
                <a:schemeClr val="tx1"/>
              </a:buClr>
              <a:buSzPts val="3200"/>
              <a:buFont typeface="Arial" panose="020B0604020202020204" pitchFamily="34" charset="0"/>
              <a:buChar char="•"/>
            </a:pPr>
            <a:r>
              <a:rPr lang="en-US" sz="2400" b="1" dirty="0">
                <a:solidFill>
                  <a:srgbClr val="0070C0"/>
                </a:solidFill>
                <a:latin typeface="Times New Roman" panose="02020603050405020304" pitchFamily="18" charset="0"/>
                <a:cs typeface="Times New Roman" panose="02020603050405020304" pitchFamily="18" charset="0"/>
                <a:sym typeface="Helvetica Neue"/>
              </a:rPr>
              <a:t>Common database</a:t>
            </a:r>
            <a:r>
              <a:rPr lang="en-US" sz="2400" b="1" dirty="0">
                <a:solidFill>
                  <a:srgbClr val="0070C0"/>
                </a:solidFill>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sym typeface="Helvetica Neue"/>
              </a:rPr>
              <a:t>This is the basic feature of MIS to achieve the  objective of using MIS in business organizations.</a:t>
            </a:r>
            <a:endParaRPr sz="2400" dirty="0">
              <a:latin typeface="Times New Roman" panose="02020603050405020304" pitchFamily="18" charset="0"/>
              <a:cs typeface="Times New Roman" panose="02020603050405020304" pitchFamily="18" charset="0"/>
              <a:sym typeface="Helvetica Neue"/>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453" name="Google Shape;453;p48"/>
          <p:cNvSpPr txBox="1">
            <a:spLocks noGrp="1"/>
          </p:cNvSpPr>
          <p:nvPr>
            <p:ph type="title"/>
          </p:nvPr>
        </p:nvSpPr>
        <p:spPr>
          <a:xfrm>
            <a:off x="333121" y="149605"/>
            <a:ext cx="8366379" cy="635000"/>
          </a:xfrm>
          <a:prstGeom prst="rect">
            <a:avLst/>
          </a:prstGeom>
          <a:noFill/>
          <a:ln>
            <a:noFill/>
          </a:ln>
        </p:spPr>
        <p:txBody>
          <a:bodyPr spcFirstLastPara="1" wrap="square" lIns="0" tIns="12050" rIns="0" bIns="0" anchor="t" anchorCtr="0">
            <a:spAutoFit/>
          </a:bodyPr>
          <a:lstStyle/>
          <a:p>
            <a:pPr marL="12700" lvl="0" indent="0" algn="l" rtl="0">
              <a:lnSpc>
                <a:spcPct val="100000"/>
              </a:lnSpc>
              <a:spcBef>
                <a:spcPts val="0"/>
              </a:spcBef>
              <a:spcAft>
                <a:spcPts val="0"/>
              </a:spcAft>
              <a:buSzPts val="1400"/>
              <a:buNone/>
            </a:pPr>
            <a:r>
              <a:rPr lang="en-US" sz="4000" dirty="0"/>
              <a:t>Properties of MIS 				</a:t>
            </a:r>
            <a:r>
              <a:rPr lang="en-US" sz="1600" dirty="0"/>
              <a:t>Continue..</a:t>
            </a:r>
            <a:endParaRPr sz="1600" dirty="0"/>
          </a:p>
        </p:txBody>
      </p:sp>
      <p:sp>
        <p:nvSpPr>
          <p:cNvPr id="454" name="Google Shape;454;p48"/>
          <p:cNvSpPr txBox="1">
            <a:spLocks noGrp="1"/>
          </p:cNvSpPr>
          <p:nvPr>
            <p:ph type="body" idx="1"/>
          </p:nvPr>
        </p:nvSpPr>
        <p:spPr>
          <a:xfrm>
            <a:off x="333121" y="843533"/>
            <a:ext cx="8607679" cy="6014467"/>
          </a:xfrm>
          <a:prstGeom prst="rect">
            <a:avLst/>
          </a:prstGeom>
          <a:noFill/>
          <a:ln>
            <a:noFill/>
          </a:ln>
        </p:spPr>
        <p:txBody>
          <a:bodyPr spcFirstLastPara="1" wrap="square" lIns="0" tIns="12700" rIns="0" bIns="0" anchor="t" anchorCtr="0">
            <a:spAutoFit/>
          </a:bodyPr>
          <a:lstStyle/>
          <a:p>
            <a:pPr marL="354966" lvl="0" indent="-342900" algn="just">
              <a:lnSpc>
                <a:spcPct val="125000"/>
              </a:lnSpc>
              <a:buClr>
                <a:schemeClr val="tx1"/>
              </a:buClr>
              <a:buSzPts val="3200"/>
              <a:buFont typeface="Arial" panose="020B0604020202020204" pitchFamily="34" charset="0"/>
              <a:buChar char="•"/>
            </a:pPr>
            <a:r>
              <a:rPr lang="en-US" b="1" dirty="0">
                <a:solidFill>
                  <a:srgbClr val="0070C0"/>
                </a:solidFill>
                <a:latin typeface="Times New Roman" panose="02020603050405020304" pitchFamily="18" charset="0"/>
                <a:cs typeface="Times New Roman" panose="02020603050405020304" pitchFamily="18" charset="0"/>
                <a:sym typeface="Arial"/>
              </a:rPr>
              <a:t>Computerized: </a:t>
            </a:r>
            <a:r>
              <a:rPr lang="en-US" dirty="0">
                <a:solidFill>
                  <a:srgbClr val="000000"/>
                </a:solidFill>
                <a:latin typeface="Times New Roman" panose="02020603050405020304" pitchFamily="18" charset="0"/>
                <a:cs typeface="Times New Roman" panose="02020603050405020304" pitchFamily="18" charset="0"/>
                <a:sym typeface="Arial"/>
              </a:rPr>
              <a:t>MIS can be used without a computer. But the use  of computers increases the effectiveness and the efficiency of the  system.</a:t>
            </a:r>
            <a:endParaRPr dirty="0">
              <a:solidFill>
                <a:srgbClr val="000000"/>
              </a:solidFill>
              <a:latin typeface="Times New Roman" panose="02020603050405020304" pitchFamily="18" charset="0"/>
              <a:cs typeface="Times New Roman" panose="02020603050405020304" pitchFamily="18" charset="0"/>
              <a:sym typeface="Arial"/>
            </a:endParaRPr>
          </a:p>
          <a:p>
            <a:pPr marL="354966" lvl="0" indent="-342900" algn="just">
              <a:lnSpc>
                <a:spcPct val="125000"/>
              </a:lnSpc>
              <a:buClr>
                <a:schemeClr val="tx1"/>
              </a:buClr>
              <a:buSzPts val="3200"/>
              <a:buFont typeface="Arial" panose="020B0604020202020204" pitchFamily="34" charset="0"/>
              <a:buChar char="•"/>
            </a:pPr>
            <a:r>
              <a:rPr lang="en-US" b="1" dirty="0">
                <a:solidFill>
                  <a:srgbClr val="0070C0"/>
                </a:solidFill>
                <a:latin typeface="Times New Roman" panose="02020603050405020304" pitchFamily="18" charset="0"/>
                <a:cs typeface="Times New Roman" panose="02020603050405020304" pitchFamily="18" charset="0"/>
                <a:sym typeface="Arial"/>
              </a:rPr>
              <a:t>User friendly/Flexibility: </a:t>
            </a:r>
            <a:r>
              <a:rPr lang="en-US" dirty="0">
                <a:solidFill>
                  <a:srgbClr val="000000"/>
                </a:solidFill>
                <a:latin typeface="Times New Roman" panose="02020603050405020304" pitchFamily="18" charset="0"/>
                <a:cs typeface="Times New Roman" panose="02020603050405020304" pitchFamily="18" charset="0"/>
                <a:sym typeface="Arial"/>
              </a:rPr>
              <a:t>An MIS should be flexible.</a:t>
            </a:r>
            <a:endParaRPr dirty="0">
              <a:solidFill>
                <a:srgbClr val="000000"/>
              </a:solidFill>
              <a:latin typeface="Times New Roman" panose="02020603050405020304" pitchFamily="18" charset="0"/>
              <a:cs typeface="Times New Roman" panose="02020603050405020304" pitchFamily="18" charset="0"/>
              <a:sym typeface="Arial"/>
            </a:endParaRPr>
          </a:p>
          <a:p>
            <a:pPr marL="354966" lvl="0" indent="-342900" algn="just">
              <a:lnSpc>
                <a:spcPct val="125000"/>
              </a:lnSpc>
              <a:buClr>
                <a:schemeClr val="tx1"/>
              </a:buClr>
              <a:buSzPts val="3200"/>
              <a:buFont typeface="Arial" panose="020B0604020202020204" pitchFamily="34" charset="0"/>
              <a:buChar char="•"/>
            </a:pPr>
            <a:r>
              <a:rPr lang="en-US" dirty="0">
                <a:solidFill>
                  <a:srgbClr val="000000"/>
                </a:solidFill>
                <a:latin typeface="Times New Roman" panose="02020603050405020304" pitchFamily="18" charset="0"/>
                <a:cs typeface="Times New Roman" panose="02020603050405020304" pitchFamily="18" charset="0"/>
                <a:sym typeface="Arial"/>
              </a:rPr>
              <a:t>Information as a resource: Information is the major ingredient of  any MIS.</a:t>
            </a:r>
            <a:endParaRPr dirty="0">
              <a:solidFill>
                <a:srgbClr val="000000"/>
              </a:solidFill>
              <a:latin typeface="Times New Roman" panose="02020603050405020304" pitchFamily="18" charset="0"/>
              <a:cs typeface="Times New Roman" panose="02020603050405020304" pitchFamily="18" charset="0"/>
              <a:sym typeface="Arial"/>
            </a:endParaRPr>
          </a:p>
          <a:p>
            <a:pPr marL="354966" lvl="0" indent="-342900" algn="just">
              <a:lnSpc>
                <a:spcPct val="125000"/>
              </a:lnSpc>
              <a:buClr>
                <a:schemeClr val="tx1"/>
              </a:buClr>
              <a:buSzPts val="3200"/>
              <a:buFont typeface="Arial" panose="020B0604020202020204" pitchFamily="34" charset="0"/>
              <a:buChar char="•"/>
            </a:pPr>
            <a:r>
              <a:rPr lang="en-US" b="1" dirty="0">
                <a:solidFill>
                  <a:srgbClr val="0070C0"/>
                </a:solidFill>
                <a:latin typeface="Times New Roman" panose="02020603050405020304" pitchFamily="18" charset="0"/>
                <a:cs typeface="Times New Roman" panose="02020603050405020304" pitchFamily="18" charset="0"/>
                <a:sym typeface="Arial"/>
              </a:rPr>
              <a:t>Common data flows: </a:t>
            </a:r>
            <a:r>
              <a:rPr lang="en-US" dirty="0">
                <a:solidFill>
                  <a:srgbClr val="000000"/>
                </a:solidFill>
                <a:latin typeface="Times New Roman" panose="02020603050405020304" pitchFamily="18" charset="0"/>
                <a:cs typeface="Times New Roman" panose="02020603050405020304" pitchFamily="18" charset="0"/>
                <a:sym typeface="Arial"/>
              </a:rPr>
              <a:t>The integration of different subsystems will  lead to a common data flow which will further help in avoiding  </a:t>
            </a:r>
            <a:r>
              <a:rPr lang="en-US" dirty="0" err="1">
                <a:solidFill>
                  <a:srgbClr val="000000"/>
                </a:solidFill>
                <a:latin typeface="Times New Roman" panose="02020603050405020304" pitchFamily="18" charset="0"/>
                <a:cs typeface="Times New Roman" panose="02020603050405020304" pitchFamily="18" charset="0"/>
                <a:sym typeface="Arial"/>
              </a:rPr>
              <a:t>duplicacy</a:t>
            </a:r>
            <a:r>
              <a:rPr lang="en-US" dirty="0">
                <a:solidFill>
                  <a:srgbClr val="000000"/>
                </a:solidFill>
                <a:latin typeface="Times New Roman" panose="02020603050405020304" pitchFamily="18" charset="0"/>
                <a:cs typeface="Times New Roman" panose="02020603050405020304" pitchFamily="18" charset="0"/>
                <a:sym typeface="Arial"/>
              </a:rPr>
              <a:t> and redundancy in data collection, storage and  processing.</a:t>
            </a:r>
            <a:endParaRPr dirty="0">
              <a:solidFill>
                <a:srgbClr val="000000"/>
              </a:solidFill>
              <a:latin typeface="Times New Roman" panose="02020603050405020304" pitchFamily="18" charset="0"/>
              <a:cs typeface="Times New Roman" panose="02020603050405020304" pitchFamily="18" charset="0"/>
              <a:sym typeface="Arial"/>
            </a:endParaRPr>
          </a:p>
          <a:p>
            <a:pPr marL="354966" lvl="0" indent="-342900" algn="just">
              <a:lnSpc>
                <a:spcPct val="125000"/>
              </a:lnSpc>
              <a:buClr>
                <a:schemeClr val="tx1"/>
              </a:buClr>
              <a:buSzPts val="3200"/>
              <a:buFont typeface="Arial" panose="020B0604020202020204" pitchFamily="34" charset="0"/>
              <a:buChar char="•"/>
            </a:pPr>
            <a:r>
              <a:rPr lang="en-US" b="1" dirty="0">
                <a:solidFill>
                  <a:srgbClr val="0070C0"/>
                </a:solidFill>
                <a:latin typeface="Times New Roman" panose="02020603050405020304" pitchFamily="18" charset="0"/>
                <a:cs typeface="Times New Roman" panose="02020603050405020304" pitchFamily="18" charset="0"/>
                <a:sym typeface="Arial"/>
              </a:rPr>
              <a:t>Heavy planning-element: </a:t>
            </a:r>
            <a:r>
              <a:rPr lang="en-US" dirty="0">
                <a:solidFill>
                  <a:srgbClr val="000000"/>
                </a:solidFill>
                <a:latin typeface="Times New Roman" panose="02020603050405020304" pitchFamily="18" charset="0"/>
                <a:cs typeface="Times New Roman" panose="02020603050405020304" pitchFamily="18" charset="0"/>
                <a:sym typeface="Arial"/>
              </a:rPr>
              <a:t>The preparation of MIS is not a one or</a:t>
            </a:r>
            <a:endParaRPr dirty="0">
              <a:solidFill>
                <a:srgbClr val="000000"/>
              </a:solidFill>
              <a:latin typeface="Times New Roman" panose="02020603050405020304" pitchFamily="18" charset="0"/>
              <a:cs typeface="Times New Roman" panose="02020603050405020304" pitchFamily="18" charset="0"/>
              <a:sym typeface="Arial"/>
            </a:endParaRPr>
          </a:p>
          <a:p>
            <a:pPr marL="354966" lvl="0" indent="-342900" algn="just">
              <a:lnSpc>
                <a:spcPct val="125000"/>
              </a:lnSpc>
              <a:buClr>
                <a:schemeClr val="tx1"/>
              </a:buClr>
              <a:buSzPts val="3200"/>
              <a:buFont typeface="Arial" panose="020B0604020202020204" pitchFamily="34" charset="0"/>
              <a:buChar char="•"/>
            </a:pPr>
            <a:r>
              <a:rPr lang="en-US" b="1" dirty="0">
                <a:solidFill>
                  <a:srgbClr val="0070C0"/>
                </a:solidFill>
                <a:latin typeface="Times New Roman" panose="02020603050405020304" pitchFamily="18" charset="0"/>
                <a:cs typeface="Times New Roman" panose="02020603050405020304" pitchFamily="18" charset="0"/>
                <a:sym typeface="Arial"/>
              </a:rPr>
              <a:t>two day exercise. </a:t>
            </a:r>
            <a:r>
              <a:rPr lang="en-US" dirty="0">
                <a:solidFill>
                  <a:srgbClr val="000000"/>
                </a:solidFill>
                <a:latin typeface="Times New Roman" panose="02020603050405020304" pitchFamily="18" charset="0"/>
                <a:cs typeface="Times New Roman" panose="02020603050405020304" pitchFamily="18" charset="0"/>
                <a:sym typeface="Arial"/>
              </a:rPr>
              <a:t>It usually takes 3 to 5 years and sometimes a much longer period</a:t>
            </a:r>
            <a:endParaRPr dirty="0">
              <a:solidFill>
                <a:srgbClr val="000000"/>
              </a:solidFill>
              <a:latin typeface="Times New Roman" panose="02020603050405020304" pitchFamily="18" charset="0"/>
              <a:cs typeface="Times New Roman" panose="02020603050405020304" pitchFamily="18" charset="0"/>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77" name="Google Shape;77;p5"/>
          <p:cNvSpPr txBox="1">
            <a:spLocks noGrp="1"/>
          </p:cNvSpPr>
          <p:nvPr>
            <p:ph type="title"/>
          </p:nvPr>
        </p:nvSpPr>
        <p:spPr>
          <a:xfrm>
            <a:off x="951991" y="81483"/>
            <a:ext cx="7239634" cy="574675"/>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SzPts val="1400"/>
              <a:buNone/>
            </a:pPr>
            <a:r>
              <a:rPr lang="en-US" b="0" dirty="0">
                <a:latin typeface="Arial"/>
                <a:ea typeface="Arial"/>
                <a:cs typeface="Arial"/>
                <a:sym typeface="Arial"/>
              </a:rPr>
              <a:t>System and Information System(IS)</a:t>
            </a:r>
            <a:endParaRPr dirty="0"/>
          </a:p>
        </p:txBody>
      </p:sp>
      <p:sp>
        <p:nvSpPr>
          <p:cNvPr id="78" name="Google Shape;78;p5"/>
          <p:cNvSpPr txBox="1"/>
          <p:nvPr/>
        </p:nvSpPr>
        <p:spPr>
          <a:xfrm>
            <a:off x="255302" y="860214"/>
            <a:ext cx="8633012" cy="5997786"/>
          </a:xfrm>
          <a:prstGeom prst="rect">
            <a:avLst/>
          </a:prstGeom>
          <a:noFill/>
          <a:ln>
            <a:noFill/>
          </a:ln>
        </p:spPr>
        <p:txBody>
          <a:bodyPr spcFirstLastPara="1" wrap="square" lIns="0" tIns="41900" rIns="0" bIns="0" anchor="t" anchorCtr="0">
            <a:spAutoFit/>
          </a:bodyPr>
          <a:lstStyle/>
          <a:p>
            <a:pPr marL="342900" indent="-342900" algn="just">
              <a:lnSpc>
                <a:spcPct val="150000"/>
              </a:lnSpc>
              <a:buClr>
                <a:schemeClr val="dk1"/>
              </a:buClr>
              <a:buSzPts val="2400"/>
              <a:buFont typeface="Arial"/>
              <a:buChar char="•"/>
            </a:pPr>
            <a:r>
              <a:rPr lang="en-US" sz="2200" dirty="0">
                <a:solidFill>
                  <a:schemeClr val="dk1"/>
                </a:solidFill>
                <a:latin typeface="Times New Roman"/>
                <a:ea typeface="Times New Roman"/>
                <a:cs typeface="Times New Roman"/>
                <a:sym typeface="Helvetica Neue"/>
              </a:rPr>
              <a:t>A system is a set of related components that produces specific results.</a:t>
            </a:r>
            <a:endParaRPr sz="2200" dirty="0">
              <a:solidFill>
                <a:schemeClr val="dk1"/>
              </a:solidFill>
              <a:latin typeface="Times New Roman"/>
              <a:ea typeface="Times New Roman"/>
              <a:cs typeface="Times New Roman"/>
              <a:sym typeface="Helvetica Neue"/>
            </a:endParaRPr>
          </a:p>
          <a:p>
            <a:pPr marL="342900" indent="-342900" algn="just">
              <a:lnSpc>
                <a:spcPct val="150000"/>
              </a:lnSpc>
              <a:buClr>
                <a:schemeClr val="dk1"/>
              </a:buClr>
              <a:buSzPts val="2400"/>
              <a:buFont typeface="Arial"/>
              <a:buChar char="•"/>
            </a:pPr>
            <a:r>
              <a:rPr lang="en-US" sz="2200" dirty="0">
                <a:solidFill>
                  <a:schemeClr val="dk1"/>
                </a:solidFill>
                <a:latin typeface="Times New Roman"/>
                <a:ea typeface="Times New Roman"/>
                <a:cs typeface="Times New Roman"/>
                <a:sym typeface="Helvetica Neue"/>
              </a:rPr>
              <a:t>A system is an interrelated set of business procedures used within one</a:t>
            </a:r>
            <a:endParaRPr sz="2200" dirty="0">
              <a:solidFill>
                <a:schemeClr val="dk1"/>
              </a:solidFill>
              <a:latin typeface="Times New Roman"/>
              <a:ea typeface="Times New Roman"/>
              <a:cs typeface="Times New Roman"/>
              <a:sym typeface="Helvetica Neue"/>
            </a:endParaRPr>
          </a:p>
          <a:p>
            <a:pPr marL="342900" indent="-342900" algn="just">
              <a:lnSpc>
                <a:spcPct val="150000"/>
              </a:lnSpc>
              <a:buClr>
                <a:schemeClr val="dk1"/>
              </a:buClr>
              <a:buSzPts val="2400"/>
              <a:buFont typeface="Arial"/>
              <a:buChar char="•"/>
            </a:pPr>
            <a:r>
              <a:rPr lang="en-US" sz="2200" dirty="0">
                <a:solidFill>
                  <a:schemeClr val="dk1"/>
                </a:solidFill>
                <a:latin typeface="Times New Roman"/>
                <a:ea typeface="Times New Roman"/>
                <a:cs typeface="Times New Roman"/>
                <a:sym typeface="Helvetica Neue"/>
              </a:rPr>
              <a:t>business unit working together for a purpose</a:t>
            </a:r>
            <a:endParaRPr sz="2200" dirty="0">
              <a:solidFill>
                <a:schemeClr val="dk1"/>
              </a:solidFill>
              <a:latin typeface="Times New Roman"/>
              <a:ea typeface="Times New Roman"/>
              <a:cs typeface="Times New Roman"/>
              <a:sym typeface="Helvetica Neue"/>
            </a:endParaRPr>
          </a:p>
          <a:p>
            <a:pPr marL="342900" indent="-342900" algn="just">
              <a:lnSpc>
                <a:spcPct val="150000"/>
              </a:lnSpc>
              <a:buClr>
                <a:schemeClr val="dk1"/>
              </a:buClr>
              <a:buSzPts val="2400"/>
              <a:buFont typeface="Arial"/>
              <a:buChar char="•"/>
            </a:pPr>
            <a:r>
              <a:rPr lang="en-US" sz="2200" dirty="0">
                <a:solidFill>
                  <a:schemeClr val="dk1"/>
                </a:solidFill>
                <a:latin typeface="Times New Roman"/>
                <a:ea typeface="Times New Roman"/>
                <a:cs typeface="Times New Roman"/>
                <a:sym typeface="Helvetica Neue"/>
              </a:rPr>
              <a:t>A system exists within an environment. A boundary separates a system  from its environment.</a:t>
            </a:r>
            <a:endParaRPr sz="2200" dirty="0">
              <a:solidFill>
                <a:schemeClr val="dk1"/>
              </a:solidFill>
              <a:latin typeface="Times New Roman"/>
              <a:ea typeface="Times New Roman"/>
              <a:cs typeface="Times New Roman"/>
              <a:sym typeface="Helvetica Neue"/>
            </a:endParaRPr>
          </a:p>
          <a:p>
            <a:pPr marL="342900" indent="-342900" algn="just">
              <a:lnSpc>
                <a:spcPct val="150000"/>
              </a:lnSpc>
              <a:buClr>
                <a:schemeClr val="dk1"/>
              </a:buClr>
              <a:buSzPts val="2400"/>
              <a:buFont typeface="Arial"/>
              <a:buChar char="•"/>
            </a:pPr>
            <a:r>
              <a:rPr lang="en-US" sz="2200" dirty="0">
                <a:solidFill>
                  <a:schemeClr val="dk1"/>
                </a:solidFill>
                <a:latin typeface="Times New Roman"/>
                <a:ea typeface="Times New Roman"/>
                <a:cs typeface="Times New Roman"/>
                <a:sym typeface="Helvetica Neue"/>
              </a:rPr>
              <a:t>A system has nine characteristics which are as follows:</a:t>
            </a:r>
            <a:endParaRPr sz="2200" dirty="0">
              <a:solidFill>
                <a:schemeClr val="dk1"/>
              </a:solidFill>
              <a:latin typeface="Times New Roman"/>
              <a:ea typeface="Times New Roman"/>
              <a:cs typeface="Times New Roman"/>
              <a:sym typeface="Helvetica Neue"/>
            </a:endParaRPr>
          </a:p>
          <a:p>
            <a:pPr marL="756285" marR="0" lvl="1" indent="-287019" algn="l" rtl="0">
              <a:lnSpc>
                <a:spcPct val="100000"/>
              </a:lnSpc>
              <a:spcBef>
                <a:spcPts val="610"/>
              </a:spcBef>
              <a:spcAft>
                <a:spcPts val="0"/>
              </a:spcAft>
              <a:buClr>
                <a:srgbClr val="D9B146"/>
              </a:buClr>
              <a:buSzPts val="2150"/>
              <a:buFont typeface="Arial"/>
              <a:buChar char="•"/>
            </a:pPr>
            <a:r>
              <a:rPr lang="en-US" sz="1600" b="0" i="0" u="none" strike="noStrike" cap="none" dirty="0">
                <a:solidFill>
                  <a:srgbClr val="6F2F9F"/>
                </a:solidFill>
                <a:latin typeface="Times New Roman" panose="02020603050405020304" pitchFamily="18" charset="0"/>
                <a:ea typeface="Helvetica Neue"/>
                <a:cs typeface="Times New Roman" panose="02020603050405020304" pitchFamily="18" charset="0"/>
                <a:sym typeface="Helvetica Neue"/>
              </a:rPr>
              <a:t>Components</a:t>
            </a:r>
            <a:endParaRPr sz="1600" b="0" i="0" u="none" strike="noStrike" cap="none" dirty="0">
              <a:solidFill>
                <a:schemeClr val="dk1"/>
              </a:solidFill>
              <a:latin typeface="Times New Roman" panose="02020603050405020304" pitchFamily="18" charset="0"/>
              <a:ea typeface="Helvetica Neue"/>
              <a:cs typeface="Times New Roman" panose="02020603050405020304" pitchFamily="18" charset="0"/>
              <a:sym typeface="Helvetica Neue"/>
            </a:endParaRPr>
          </a:p>
          <a:p>
            <a:pPr marL="756285" marR="0" lvl="1" indent="-287019" algn="l" rtl="0">
              <a:lnSpc>
                <a:spcPct val="100000"/>
              </a:lnSpc>
              <a:spcBef>
                <a:spcPts val="600"/>
              </a:spcBef>
              <a:spcAft>
                <a:spcPts val="0"/>
              </a:spcAft>
              <a:buClr>
                <a:srgbClr val="D9B146"/>
              </a:buClr>
              <a:buSzPts val="2150"/>
              <a:buFont typeface="Arial"/>
              <a:buChar char="•"/>
            </a:pPr>
            <a:r>
              <a:rPr lang="en-US" sz="1600" b="0" i="0" u="none" strike="noStrike" cap="none" dirty="0">
                <a:solidFill>
                  <a:srgbClr val="6F2F9F"/>
                </a:solidFill>
                <a:latin typeface="Times New Roman" panose="02020603050405020304" pitchFamily="18" charset="0"/>
                <a:ea typeface="Helvetica Neue"/>
                <a:cs typeface="Times New Roman" panose="02020603050405020304" pitchFamily="18" charset="0"/>
                <a:sym typeface="Helvetica Neue"/>
              </a:rPr>
              <a:t>Interrelated Components</a:t>
            </a:r>
            <a:endParaRPr sz="1600" b="0" i="0" u="none" strike="noStrike" cap="none" dirty="0">
              <a:solidFill>
                <a:schemeClr val="dk1"/>
              </a:solidFill>
              <a:latin typeface="Times New Roman" panose="02020603050405020304" pitchFamily="18" charset="0"/>
              <a:ea typeface="Helvetica Neue"/>
              <a:cs typeface="Times New Roman" panose="02020603050405020304" pitchFamily="18" charset="0"/>
              <a:sym typeface="Helvetica Neue"/>
            </a:endParaRPr>
          </a:p>
          <a:p>
            <a:pPr marL="756285" marR="0" lvl="1" indent="-287019" algn="l" rtl="0">
              <a:lnSpc>
                <a:spcPct val="100000"/>
              </a:lnSpc>
              <a:spcBef>
                <a:spcPts val="600"/>
              </a:spcBef>
              <a:spcAft>
                <a:spcPts val="0"/>
              </a:spcAft>
              <a:buClr>
                <a:srgbClr val="D9B146"/>
              </a:buClr>
              <a:buSzPts val="2150"/>
              <a:buFont typeface="Arial"/>
              <a:buChar char="•"/>
            </a:pPr>
            <a:r>
              <a:rPr lang="en-US" sz="1600" b="0" i="0" u="none" strike="noStrike" cap="none" dirty="0">
                <a:solidFill>
                  <a:srgbClr val="6F2F9F"/>
                </a:solidFill>
                <a:latin typeface="Times New Roman" panose="02020603050405020304" pitchFamily="18" charset="0"/>
                <a:ea typeface="Helvetica Neue"/>
                <a:cs typeface="Times New Roman" panose="02020603050405020304" pitchFamily="18" charset="0"/>
                <a:sym typeface="Helvetica Neue"/>
              </a:rPr>
              <a:t>Boundary</a:t>
            </a:r>
            <a:endParaRPr sz="1600" b="0" i="0" u="none" strike="noStrike" cap="none" dirty="0">
              <a:solidFill>
                <a:schemeClr val="dk1"/>
              </a:solidFill>
              <a:latin typeface="Times New Roman" panose="02020603050405020304" pitchFamily="18" charset="0"/>
              <a:ea typeface="Helvetica Neue"/>
              <a:cs typeface="Times New Roman" panose="02020603050405020304" pitchFamily="18" charset="0"/>
              <a:sym typeface="Helvetica Neue"/>
            </a:endParaRPr>
          </a:p>
          <a:p>
            <a:pPr marL="756285" marR="0" lvl="1" indent="-287019" algn="l" rtl="0">
              <a:lnSpc>
                <a:spcPct val="100000"/>
              </a:lnSpc>
              <a:spcBef>
                <a:spcPts val="600"/>
              </a:spcBef>
              <a:spcAft>
                <a:spcPts val="0"/>
              </a:spcAft>
              <a:buClr>
                <a:srgbClr val="D9B146"/>
              </a:buClr>
              <a:buSzPts val="2150"/>
              <a:buFont typeface="Arial"/>
              <a:buChar char="•"/>
            </a:pPr>
            <a:r>
              <a:rPr lang="en-US" sz="1600" b="0" i="0" u="none" strike="noStrike" cap="none" dirty="0">
                <a:solidFill>
                  <a:srgbClr val="6F2F9F"/>
                </a:solidFill>
                <a:latin typeface="Times New Roman" panose="02020603050405020304" pitchFamily="18" charset="0"/>
                <a:ea typeface="Helvetica Neue"/>
                <a:cs typeface="Times New Roman" panose="02020603050405020304" pitchFamily="18" charset="0"/>
                <a:sym typeface="Helvetica Neue"/>
              </a:rPr>
              <a:t>Purpose</a:t>
            </a:r>
            <a:endParaRPr sz="1600" b="0" i="0" u="none" strike="noStrike" cap="none" dirty="0">
              <a:solidFill>
                <a:schemeClr val="dk1"/>
              </a:solidFill>
              <a:latin typeface="Times New Roman" panose="02020603050405020304" pitchFamily="18" charset="0"/>
              <a:ea typeface="Helvetica Neue"/>
              <a:cs typeface="Times New Roman" panose="02020603050405020304" pitchFamily="18" charset="0"/>
              <a:sym typeface="Helvetica Neue"/>
            </a:endParaRPr>
          </a:p>
          <a:p>
            <a:pPr marL="756285" marR="0" lvl="1" indent="-287019" algn="l" rtl="0">
              <a:lnSpc>
                <a:spcPct val="100000"/>
              </a:lnSpc>
              <a:spcBef>
                <a:spcPts val="605"/>
              </a:spcBef>
              <a:spcAft>
                <a:spcPts val="0"/>
              </a:spcAft>
              <a:buClr>
                <a:srgbClr val="D9B146"/>
              </a:buClr>
              <a:buSzPts val="2150"/>
              <a:buFont typeface="Arial"/>
              <a:buChar char="•"/>
            </a:pPr>
            <a:r>
              <a:rPr lang="en-US" sz="1600" b="0" i="0" u="none" strike="noStrike" cap="none" dirty="0">
                <a:solidFill>
                  <a:srgbClr val="6F2F9F"/>
                </a:solidFill>
                <a:latin typeface="Times New Roman" panose="02020603050405020304" pitchFamily="18" charset="0"/>
                <a:ea typeface="Helvetica Neue"/>
                <a:cs typeface="Times New Roman" panose="02020603050405020304" pitchFamily="18" charset="0"/>
                <a:sym typeface="Helvetica Neue"/>
              </a:rPr>
              <a:t>Environment</a:t>
            </a:r>
            <a:endParaRPr sz="1600" b="0" i="0" u="none" strike="noStrike" cap="none" dirty="0">
              <a:solidFill>
                <a:schemeClr val="dk1"/>
              </a:solidFill>
              <a:latin typeface="Times New Roman" panose="02020603050405020304" pitchFamily="18" charset="0"/>
              <a:ea typeface="Helvetica Neue"/>
              <a:cs typeface="Times New Roman" panose="02020603050405020304" pitchFamily="18" charset="0"/>
              <a:sym typeface="Helvetica Neue"/>
            </a:endParaRPr>
          </a:p>
          <a:p>
            <a:pPr marL="756285" marR="0" lvl="1" indent="-287019" algn="l" rtl="0">
              <a:lnSpc>
                <a:spcPct val="100000"/>
              </a:lnSpc>
              <a:spcBef>
                <a:spcPts val="600"/>
              </a:spcBef>
              <a:spcAft>
                <a:spcPts val="0"/>
              </a:spcAft>
              <a:buClr>
                <a:srgbClr val="D9B146"/>
              </a:buClr>
              <a:buSzPts val="2150"/>
              <a:buFont typeface="Arial"/>
              <a:buChar char="•"/>
            </a:pPr>
            <a:r>
              <a:rPr lang="en-US" sz="1600" b="0" i="0" u="none" strike="noStrike" cap="none" dirty="0">
                <a:solidFill>
                  <a:srgbClr val="6F2F9F"/>
                </a:solidFill>
                <a:latin typeface="Times New Roman" panose="02020603050405020304" pitchFamily="18" charset="0"/>
                <a:ea typeface="Helvetica Neue"/>
                <a:cs typeface="Times New Roman" panose="02020603050405020304" pitchFamily="18" charset="0"/>
                <a:sym typeface="Helvetica Neue"/>
              </a:rPr>
              <a:t>Interfaces</a:t>
            </a:r>
            <a:endParaRPr sz="1600" b="0" i="0" u="none" strike="noStrike" cap="none" dirty="0">
              <a:solidFill>
                <a:schemeClr val="dk1"/>
              </a:solidFill>
              <a:latin typeface="Times New Roman" panose="02020603050405020304" pitchFamily="18" charset="0"/>
              <a:ea typeface="Helvetica Neue"/>
              <a:cs typeface="Times New Roman" panose="02020603050405020304" pitchFamily="18" charset="0"/>
              <a:sym typeface="Helvetica Neue"/>
            </a:endParaRPr>
          </a:p>
          <a:p>
            <a:pPr marL="756285" marR="0" lvl="1" indent="-287019" algn="l" rtl="0">
              <a:lnSpc>
                <a:spcPct val="100000"/>
              </a:lnSpc>
              <a:spcBef>
                <a:spcPts val="600"/>
              </a:spcBef>
              <a:spcAft>
                <a:spcPts val="0"/>
              </a:spcAft>
              <a:buClr>
                <a:srgbClr val="D9B146"/>
              </a:buClr>
              <a:buSzPts val="2150"/>
              <a:buFont typeface="Arial"/>
              <a:buChar char="•"/>
            </a:pPr>
            <a:r>
              <a:rPr lang="en-US" sz="1600" b="0" i="0" u="none" strike="noStrike" cap="none" dirty="0">
                <a:solidFill>
                  <a:srgbClr val="6F2F9F"/>
                </a:solidFill>
                <a:latin typeface="Times New Roman" panose="02020603050405020304" pitchFamily="18" charset="0"/>
                <a:ea typeface="Helvetica Neue"/>
                <a:cs typeface="Times New Roman" panose="02020603050405020304" pitchFamily="18" charset="0"/>
                <a:sym typeface="Helvetica Neue"/>
              </a:rPr>
              <a:t>Input</a:t>
            </a:r>
            <a:endParaRPr sz="1600" b="0" i="0" u="none" strike="noStrike" cap="none" dirty="0">
              <a:solidFill>
                <a:schemeClr val="dk1"/>
              </a:solidFill>
              <a:latin typeface="Times New Roman" panose="02020603050405020304" pitchFamily="18" charset="0"/>
              <a:ea typeface="Helvetica Neue"/>
              <a:cs typeface="Times New Roman" panose="02020603050405020304" pitchFamily="18" charset="0"/>
              <a:sym typeface="Helvetica Neue"/>
            </a:endParaRPr>
          </a:p>
          <a:p>
            <a:pPr marL="756285" marR="0" lvl="1" indent="-287019" algn="l" rtl="0">
              <a:lnSpc>
                <a:spcPct val="100000"/>
              </a:lnSpc>
              <a:spcBef>
                <a:spcPts val="600"/>
              </a:spcBef>
              <a:spcAft>
                <a:spcPts val="0"/>
              </a:spcAft>
              <a:buClr>
                <a:srgbClr val="D9B146"/>
              </a:buClr>
              <a:buSzPts val="2150"/>
              <a:buFont typeface="Arial"/>
              <a:buChar char="•"/>
            </a:pPr>
            <a:r>
              <a:rPr lang="en-US" sz="1600" b="0" i="0" u="none" strike="noStrike" cap="none" dirty="0">
                <a:solidFill>
                  <a:srgbClr val="6F2F9F"/>
                </a:solidFill>
                <a:latin typeface="Times New Roman" panose="02020603050405020304" pitchFamily="18" charset="0"/>
                <a:ea typeface="Helvetica Neue"/>
                <a:cs typeface="Times New Roman" panose="02020603050405020304" pitchFamily="18" charset="0"/>
                <a:sym typeface="Helvetica Neue"/>
              </a:rPr>
              <a:t>Output</a:t>
            </a:r>
          </a:p>
          <a:p>
            <a:pPr marL="756285" marR="0" lvl="1" indent="-287019" algn="l" rtl="0">
              <a:lnSpc>
                <a:spcPct val="100000"/>
              </a:lnSpc>
              <a:spcBef>
                <a:spcPts val="600"/>
              </a:spcBef>
              <a:spcAft>
                <a:spcPts val="0"/>
              </a:spcAft>
              <a:buClr>
                <a:srgbClr val="D9B146"/>
              </a:buClr>
              <a:buSzPts val="2150"/>
              <a:buFont typeface="Arial"/>
              <a:buChar char="•"/>
            </a:pPr>
            <a:r>
              <a:rPr lang="en-US" sz="1600" dirty="0">
                <a:solidFill>
                  <a:srgbClr val="6F2F9F"/>
                </a:solidFill>
                <a:latin typeface="Times New Roman" panose="02020603050405020304" pitchFamily="18" charset="0"/>
                <a:ea typeface="Helvetica Neue"/>
                <a:cs typeface="Times New Roman" panose="02020603050405020304" pitchFamily="18" charset="0"/>
                <a:sym typeface="Helvetica Neue"/>
              </a:rPr>
              <a:t>Constraints</a:t>
            </a:r>
            <a:endParaRPr sz="1600" b="0" i="0" u="none" strike="noStrike" cap="none" dirty="0">
              <a:solidFill>
                <a:schemeClr val="dk1"/>
              </a:solidFill>
              <a:latin typeface="Times New Roman" panose="02020603050405020304" pitchFamily="18" charset="0"/>
              <a:ea typeface="Helvetica Neue"/>
              <a:cs typeface="Times New Roman" panose="02020603050405020304" pitchFamily="18" charset="0"/>
              <a:sym typeface="Helvetica Neue"/>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60"/>
        <p:cNvGrpSpPr/>
        <p:nvPr/>
      </p:nvGrpSpPr>
      <p:grpSpPr>
        <a:xfrm>
          <a:off x="0" y="0"/>
          <a:ext cx="0" cy="0"/>
          <a:chOff x="0" y="0"/>
          <a:chExt cx="0" cy="0"/>
        </a:xfrm>
      </p:grpSpPr>
      <p:sp>
        <p:nvSpPr>
          <p:cNvPr id="461" name="Google Shape;461;p49"/>
          <p:cNvSpPr txBox="1">
            <a:spLocks noGrp="1"/>
          </p:cNvSpPr>
          <p:nvPr>
            <p:ph type="title"/>
          </p:nvPr>
        </p:nvSpPr>
        <p:spPr>
          <a:xfrm>
            <a:off x="1546605" y="400558"/>
            <a:ext cx="6049010" cy="57404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SzPts val="1400"/>
              <a:buNone/>
            </a:pPr>
            <a:r>
              <a:rPr lang="en-US" dirty="0"/>
              <a:t>Decision Support System(DSS)</a:t>
            </a:r>
            <a:endParaRPr dirty="0"/>
          </a:p>
        </p:txBody>
      </p:sp>
      <p:sp>
        <p:nvSpPr>
          <p:cNvPr id="462" name="Google Shape;462;p49"/>
          <p:cNvSpPr txBox="1"/>
          <p:nvPr/>
        </p:nvSpPr>
        <p:spPr>
          <a:xfrm>
            <a:off x="428142" y="1334433"/>
            <a:ext cx="8372958" cy="4696142"/>
          </a:xfrm>
          <a:prstGeom prst="rect">
            <a:avLst/>
          </a:prstGeom>
          <a:noFill/>
          <a:ln>
            <a:noFill/>
          </a:ln>
        </p:spPr>
        <p:txBody>
          <a:bodyPr spcFirstLastPara="1" wrap="square" lIns="0" tIns="78725" rIns="0" bIns="0" anchor="t" anchorCtr="0">
            <a:spAutoFit/>
          </a:bodyPr>
          <a:lstStyle/>
          <a:p>
            <a:pPr marL="354966" indent="-342900" algn="just">
              <a:lnSpc>
                <a:spcPct val="125000"/>
              </a:lnSpc>
              <a:buClr>
                <a:schemeClr val="tx1"/>
              </a:buClr>
              <a:buSzPts val="3200"/>
              <a:buFont typeface="Arial" panose="020B0604020202020204" pitchFamily="34" charset="0"/>
              <a:buChar char="•"/>
            </a:pPr>
            <a:r>
              <a:rPr lang="en-US" sz="2400" dirty="0">
                <a:solidFill>
                  <a:schemeClr val="tx1"/>
                </a:solidFill>
                <a:latin typeface="Times New Roman" panose="02020603050405020304" pitchFamily="18" charset="0"/>
                <a:cs typeface="Times New Roman" panose="02020603050405020304" pitchFamily="18" charset="0"/>
                <a:sym typeface="Helvetica Neue"/>
              </a:rPr>
              <a:t>A decision support system (DSS) is an information system application  that provides its users with decision-oriented information whenever a  decision-making situation arises.</a:t>
            </a:r>
            <a:endParaRPr sz="2400" dirty="0">
              <a:solidFill>
                <a:schemeClr val="tx1"/>
              </a:solidFill>
              <a:latin typeface="Times New Roman" panose="02020603050405020304" pitchFamily="18" charset="0"/>
              <a:cs typeface="Times New Roman" panose="02020603050405020304" pitchFamily="18" charset="0"/>
              <a:sym typeface="Helvetica Neue"/>
            </a:endParaRPr>
          </a:p>
          <a:p>
            <a:pPr marL="354966" indent="-342900" algn="just">
              <a:lnSpc>
                <a:spcPct val="125000"/>
              </a:lnSpc>
              <a:buClr>
                <a:schemeClr val="tx1"/>
              </a:buClr>
              <a:buSzPts val="3200"/>
              <a:buFont typeface="Arial" panose="020B0604020202020204" pitchFamily="34" charset="0"/>
              <a:buChar char="•"/>
            </a:pPr>
            <a:r>
              <a:rPr lang="en-US" sz="2400" dirty="0">
                <a:solidFill>
                  <a:schemeClr val="tx1"/>
                </a:solidFill>
                <a:latin typeface="Times New Roman" panose="02020603050405020304" pitchFamily="18" charset="0"/>
                <a:cs typeface="Times New Roman" panose="02020603050405020304" pitchFamily="18" charset="0"/>
                <a:sym typeface="Helvetica Neue"/>
              </a:rPr>
              <a:t>When applied to executive managers, these systems are sometimes called executive information systems (EIS).</a:t>
            </a:r>
            <a:endParaRPr sz="2400" dirty="0">
              <a:solidFill>
                <a:schemeClr val="tx1"/>
              </a:solidFill>
              <a:latin typeface="Times New Roman" panose="02020603050405020304" pitchFamily="18" charset="0"/>
              <a:cs typeface="Times New Roman" panose="02020603050405020304" pitchFamily="18" charset="0"/>
              <a:sym typeface="Helvetica Neue"/>
            </a:endParaRPr>
          </a:p>
          <a:p>
            <a:pPr marL="354966" indent="-342900" algn="just">
              <a:lnSpc>
                <a:spcPct val="125000"/>
              </a:lnSpc>
              <a:buClr>
                <a:schemeClr val="tx1"/>
              </a:buClr>
              <a:buSzPts val="3200"/>
              <a:buFont typeface="Arial" panose="020B0604020202020204" pitchFamily="34" charset="0"/>
              <a:buChar char="•"/>
            </a:pPr>
            <a:r>
              <a:rPr lang="en-US" sz="2400" dirty="0">
                <a:solidFill>
                  <a:schemeClr val="tx1"/>
                </a:solidFill>
                <a:latin typeface="Times New Roman" panose="02020603050405020304" pitchFamily="18" charset="0"/>
                <a:cs typeface="Times New Roman" panose="02020603050405020304" pitchFamily="18" charset="0"/>
                <a:sym typeface="Helvetica Neue"/>
              </a:rPr>
              <a:t>A Decision Support System (DSS) is an interactive computer-based system or  subsystem intended to help decision makers use communications  technologies, data, documents, knowledge and/or models to identify and solve  problems, complete decision process tasks, and make decisions.</a:t>
            </a:r>
            <a:endParaRPr sz="2400" dirty="0">
              <a:solidFill>
                <a:schemeClr val="tx1"/>
              </a:solidFill>
              <a:latin typeface="Times New Roman" panose="02020603050405020304" pitchFamily="18" charset="0"/>
              <a:cs typeface="Times New Roman" panose="02020603050405020304" pitchFamily="18" charset="0"/>
              <a:sym typeface="Helvetica Neue"/>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60"/>
        <p:cNvGrpSpPr/>
        <p:nvPr/>
      </p:nvGrpSpPr>
      <p:grpSpPr>
        <a:xfrm>
          <a:off x="0" y="0"/>
          <a:ext cx="0" cy="0"/>
          <a:chOff x="0" y="0"/>
          <a:chExt cx="0" cy="0"/>
        </a:xfrm>
      </p:grpSpPr>
      <p:sp>
        <p:nvSpPr>
          <p:cNvPr id="461" name="Google Shape;461;p49"/>
          <p:cNvSpPr txBox="1">
            <a:spLocks noGrp="1"/>
          </p:cNvSpPr>
          <p:nvPr>
            <p:ph type="title"/>
          </p:nvPr>
        </p:nvSpPr>
        <p:spPr>
          <a:xfrm>
            <a:off x="1546605" y="400558"/>
            <a:ext cx="6049010" cy="57404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SzPts val="1400"/>
              <a:buNone/>
            </a:pPr>
            <a:r>
              <a:rPr lang="en-US" dirty="0"/>
              <a:t>Decision Support System(DSS)</a:t>
            </a:r>
            <a:endParaRPr dirty="0"/>
          </a:p>
        </p:txBody>
      </p:sp>
      <p:sp>
        <p:nvSpPr>
          <p:cNvPr id="462" name="Google Shape;462;p49"/>
          <p:cNvSpPr txBox="1"/>
          <p:nvPr/>
        </p:nvSpPr>
        <p:spPr>
          <a:xfrm>
            <a:off x="334721" y="1406398"/>
            <a:ext cx="8474558" cy="3403481"/>
          </a:xfrm>
          <a:prstGeom prst="rect">
            <a:avLst/>
          </a:prstGeom>
          <a:noFill/>
          <a:ln>
            <a:noFill/>
          </a:ln>
        </p:spPr>
        <p:txBody>
          <a:bodyPr spcFirstLastPara="1" wrap="square" lIns="0" tIns="78725" rIns="0" bIns="0" anchor="t" anchorCtr="0">
            <a:spAutoFit/>
          </a:bodyPr>
          <a:lstStyle/>
          <a:p>
            <a:pPr marL="354966" indent="-342900" algn="just">
              <a:lnSpc>
                <a:spcPct val="150000"/>
              </a:lnSpc>
              <a:buClr>
                <a:schemeClr val="tx1"/>
              </a:buClr>
              <a:buSzPts val="3200"/>
              <a:buFont typeface="Arial" panose="020B0604020202020204" pitchFamily="34" charset="0"/>
              <a:buChar char="•"/>
            </a:pPr>
            <a:r>
              <a:rPr lang="en-US" sz="2400" dirty="0">
                <a:solidFill>
                  <a:schemeClr val="tx1"/>
                </a:solidFill>
                <a:latin typeface="Times New Roman" panose="02020603050405020304" pitchFamily="18" charset="0"/>
                <a:cs typeface="Times New Roman" panose="02020603050405020304" pitchFamily="18" charset="0"/>
                <a:sym typeface="Helvetica Neue"/>
              </a:rPr>
              <a:t>Decision Support System is a general term for any computer application that  enhances a person or group’s ability to make decisions.</a:t>
            </a:r>
            <a:endParaRPr sz="2400" dirty="0">
              <a:solidFill>
                <a:schemeClr val="tx1"/>
              </a:solidFill>
              <a:latin typeface="Times New Roman" panose="02020603050405020304" pitchFamily="18" charset="0"/>
              <a:cs typeface="Times New Roman" panose="02020603050405020304" pitchFamily="18" charset="0"/>
              <a:sym typeface="Helvetica Neue"/>
            </a:endParaRPr>
          </a:p>
          <a:p>
            <a:pPr marL="354966" indent="-342900" algn="just">
              <a:lnSpc>
                <a:spcPct val="150000"/>
              </a:lnSpc>
              <a:buClr>
                <a:schemeClr val="tx1"/>
              </a:buClr>
              <a:buSzPts val="3200"/>
              <a:buFont typeface="Arial" panose="020B0604020202020204" pitchFamily="34" charset="0"/>
              <a:buChar char="•"/>
            </a:pPr>
            <a:r>
              <a:rPr lang="en-US" sz="2400" dirty="0">
                <a:solidFill>
                  <a:schemeClr val="tx1"/>
                </a:solidFill>
                <a:latin typeface="Times New Roman" panose="02020603050405020304" pitchFamily="18" charset="0"/>
                <a:cs typeface="Times New Roman" panose="02020603050405020304" pitchFamily="18" charset="0"/>
                <a:sym typeface="Helvetica Neue"/>
              </a:rPr>
              <a:t>Also, Decision Support Systems refers to an academic field of research that  involves designing and studying Decision Support Systems in their context of  Use</a:t>
            </a:r>
            <a:endParaRPr sz="2400" dirty="0">
              <a:solidFill>
                <a:schemeClr val="tx1"/>
              </a:solidFill>
              <a:latin typeface="Times New Roman" panose="02020603050405020304" pitchFamily="18" charset="0"/>
              <a:cs typeface="Times New Roman" panose="02020603050405020304" pitchFamily="18" charset="0"/>
              <a:sym typeface="Helvetica Neue"/>
            </a:endParaRPr>
          </a:p>
        </p:txBody>
      </p:sp>
    </p:spTree>
    <p:extLst>
      <p:ext uri="{BB962C8B-B14F-4D97-AF65-F5344CB8AC3E}">
        <p14:creationId xmlns:p14="http://schemas.microsoft.com/office/powerpoint/2010/main" val="412067493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66"/>
        <p:cNvGrpSpPr/>
        <p:nvPr/>
      </p:nvGrpSpPr>
      <p:grpSpPr>
        <a:xfrm>
          <a:off x="0" y="0"/>
          <a:ext cx="0" cy="0"/>
          <a:chOff x="0" y="0"/>
          <a:chExt cx="0" cy="0"/>
        </a:xfrm>
      </p:grpSpPr>
      <p:sp>
        <p:nvSpPr>
          <p:cNvPr id="467" name="Google Shape;467;p50"/>
          <p:cNvSpPr txBox="1">
            <a:spLocks noGrp="1"/>
          </p:cNvSpPr>
          <p:nvPr>
            <p:ph type="ctrTitle"/>
          </p:nvPr>
        </p:nvSpPr>
        <p:spPr>
          <a:xfrm>
            <a:off x="1231518" y="347650"/>
            <a:ext cx="6128512" cy="574040"/>
          </a:xfrm>
          <a:prstGeom prst="rect">
            <a:avLst/>
          </a:prstGeom>
          <a:noFill/>
          <a:ln>
            <a:noFill/>
          </a:ln>
        </p:spPr>
        <p:txBody>
          <a:bodyPr spcFirstLastPara="1" wrap="square" lIns="0" tIns="12700" rIns="0" bIns="0" anchor="t" anchorCtr="0">
            <a:spAutoFit/>
          </a:bodyPr>
          <a:lstStyle/>
          <a:p>
            <a:pPr marL="13970" lvl="0" indent="0" algn="l" rtl="0">
              <a:lnSpc>
                <a:spcPct val="100000"/>
              </a:lnSpc>
              <a:spcBef>
                <a:spcPts val="0"/>
              </a:spcBef>
              <a:spcAft>
                <a:spcPts val="0"/>
              </a:spcAft>
              <a:buSzPts val="1400"/>
              <a:buNone/>
            </a:pPr>
            <a:r>
              <a:rPr lang="en-US" dirty="0">
                <a:solidFill>
                  <a:srgbClr val="FF0000"/>
                </a:solidFill>
              </a:rPr>
              <a:t>Decision support System(DSS):</a:t>
            </a:r>
            <a:endParaRPr dirty="0">
              <a:solidFill>
                <a:srgbClr val="FF0000"/>
              </a:solidFill>
            </a:endParaRPr>
          </a:p>
        </p:txBody>
      </p:sp>
      <p:pic>
        <p:nvPicPr>
          <p:cNvPr id="468" name="Google Shape;468;p50"/>
          <p:cNvPicPr preferRelativeResize="0"/>
          <p:nvPr/>
        </p:nvPicPr>
        <p:blipFill rotWithShape="1">
          <a:blip r:embed="rId3">
            <a:alphaModFix/>
          </a:blip>
          <a:srcRect/>
          <a:stretch/>
        </p:blipFill>
        <p:spPr>
          <a:xfrm>
            <a:off x="828674" y="3145028"/>
            <a:ext cx="6934200" cy="3662172"/>
          </a:xfrm>
          <a:prstGeom prst="rect">
            <a:avLst/>
          </a:prstGeom>
          <a:noFill/>
          <a:ln>
            <a:noFill/>
          </a:ln>
        </p:spPr>
      </p:pic>
      <p:sp>
        <p:nvSpPr>
          <p:cNvPr id="469" name="Google Shape;469;p50"/>
          <p:cNvSpPr txBox="1"/>
          <p:nvPr/>
        </p:nvSpPr>
        <p:spPr>
          <a:xfrm>
            <a:off x="368300" y="1093978"/>
            <a:ext cx="8166100" cy="1706473"/>
          </a:xfrm>
          <a:prstGeom prst="rect">
            <a:avLst/>
          </a:prstGeom>
          <a:noFill/>
          <a:ln>
            <a:noFill/>
          </a:ln>
        </p:spPr>
        <p:txBody>
          <a:bodyPr spcFirstLastPara="1" wrap="square" lIns="0" tIns="17125" rIns="0" bIns="0" anchor="t" anchorCtr="0">
            <a:spAutoFit/>
          </a:bodyPr>
          <a:lstStyle/>
          <a:p>
            <a:pPr marL="12700" marR="5080" lvl="0" indent="0" algn="just" rtl="0">
              <a:lnSpc>
                <a:spcPct val="98400"/>
              </a:lnSpc>
              <a:spcBef>
                <a:spcPts val="0"/>
              </a:spcBef>
              <a:spcAft>
                <a:spcPts val="0"/>
              </a:spcAft>
              <a:buClr>
                <a:srgbClr val="000000"/>
              </a:buClr>
              <a:buSzPts val="1800"/>
              <a:buFont typeface="Arial"/>
              <a:buNone/>
            </a:pPr>
            <a:r>
              <a:rPr lang="en-US" sz="2800" b="0" i="0" u="none" strike="noStrike" cap="none" dirty="0">
                <a:solidFill>
                  <a:srgbClr val="0000FF"/>
                </a:solidFill>
                <a:latin typeface="Times New Roman" panose="02020603050405020304" pitchFamily="18" charset="0"/>
                <a:cs typeface="Times New Roman" panose="02020603050405020304" pitchFamily="18" charset="0"/>
                <a:sym typeface="Arial"/>
              </a:rPr>
              <a:t>Information systems </a:t>
            </a:r>
            <a:r>
              <a:rPr lang="en-US" sz="2800" b="0" i="0" u="none" strike="noStrike" cap="none" dirty="0">
                <a:solidFill>
                  <a:srgbClr val="FF3300"/>
                </a:solidFill>
                <a:latin typeface="Times New Roman" panose="02020603050405020304" pitchFamily="18" charset="0"/>
                <a:cs typeface="Times New Roman" panose="02020603050405020304" pitchFamily="18" charset="0"/>
                <a:sym typeface="Arial"/>
              </a:rPr>
              <a:t>at the </a:t>
            </a:r>
            <a:r>
              <a:rPr lang="en-US" sz="2800" b="1" i="1" u="none" strike="noStrike" cap="none" dirty="0">
                <a:solidFill>
                  <a:srgbClr val="FF3300"/>
                </a:solidFill>
                <a:latin typeface="Times New Roman" panose="02020603050405020304" pitchFamily="18" charset="0"/>
                <a:cs typeface="Times New Roman" panose="02020603050405020304" pitchFamily="18" charset="0"/>
                <a:sym typeface="Arial"/>
              </a:rPr>
              <a:t>management level </a:t>
            </a:r>
            <a:r>
              <a:rPr lang="en-US" sz="2800" b="0" i="0" u="none" strike="noStrike" cap="none" dirty="0">
                <a:solidFill>
                  <a:srgbClr val="0000FF"/>
                </a:solidFill>
                <a:latin typeface="Times New Roman" panose="02020603050405020304" pitchFamily="18" charset="0"/>
                <a:cs typeface="Times New Roman" panose="02020603050405020304" pitchFamily="18" charset="0"/>
                <a:sym typeface="Arial"/>
              </a:rPr>
              <a:t>of an organization that  </a:t>
            </a:r>
            <a:r>
              <a:rPr lang="en-US" sz="2800" b="1" i="1" u="none" strike="noStrike" cap="none" dirty="0">
                <a:solidFill>
                  <a:srgbClr val="FF3300"/>
                </a:solidFill>
                <a:latin typeface="Times New Roman" panose="02020603050405020304" pitchFamily="18" charset="0"/>
                <a:cs typeface="Times New Roman" panose="02020603050405020304" pitchFamily="18" charset="0"/>
                <a:sym typeface="Arial"/>
              </a:rPr>
              <a:t>combine data and sophisticated analytical models </a:t>
            </a:r>
            <a:r>
              <a:rPr lang="en-US" sz="2800" b="0" i="1" u="none" strike="noStrike" cap="none" dirty="0">
                <a:solidFill>
                  <a:srgbClr val="0000FF"/>
                </a:solidFill>
                <a:latin typeface="Times New Roman" panose="02020603050405020304" pitchFamily="18" charset="0"/>
                <a:cs typeface="Times New Roman" panose="02020603050405020304" pitchFamily="18" charset="0"/>
                <a:sym typeface="Arial"/>
              </a:rPr>
              <a:t>to support </a:t>
            </a:r>
            <a:r>
              <a:rPr lang="en-US" sz="2800" b="0" i="1" u="none" strike="noStrike" cap="none" dirty="0">
                <a:solidFill>
                  <a:srgbClr val="FF3300"/>
                </a:solidFill>
                <a:latin typeface="Times New Roman" panose="02020603050405020304" pitchFamily="18" charset="0"/>
                <a:cs typeface="Times New Roman" panose="02020603050405020304" pitchFamily="18" charset="0"/>
                <a:sym typeface="Arial"/>
              </a:rPr>
              <a:t>non-  routine </a:t>
            </a:r>
            <a:r>
              <a:rPr lang="en-US" sz="2800" b="0" i="1" u="none" strike="noStrike" cap="none" dirty="0">
                <a:solidFill>
                  <a:srgbClr val="0000FF"/>
                </a:solidFill>
                <a:latin typeface="Times New Roman" panose="02020603050405020304" pitchFamily="18" charset="0"/>
                <a:cs typeface="Times New Roman" panose="02020603050405020304" pitchFamily="18" charset="0"/>
                <a:sym typeface="Arial"/>
              </a:rPr>
              <a:t>decision making</a:t>
            </a:r>
            <a:endParaRPr sz="2800" b="0" i="0" u="none" strike="noStrike" cap="none" dirty="0">
              <a:solidFill>
                <a:schemeClr val="dk1"/>
              </a:solidFill>
              <a:latin typeface="Times New Roman" panose="02020603050405020304" pitchFamily="18" charset="0"/>
              <a:cs typeface="Times New Roman" panose="02020603050405020304" pitchFamily="18" charset="0"/>
              <a:sym typeface="Arial"/>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473"/>
        <p:cNvGrpSpPr/>
        <p:nvPr/>
      </p:nvGrpSpPr>
      <p:grpSpPr>
        <a:xfrm>
          <a:off x="0" y="0"/>
          <a:ext cx="0" cy="0"/>
          <a:chOff x="0" y="0"/>
          <a:chExt cx="0" cy="0"/>
        </a:xfrm>
      </p:grpSpPr>
      <p:sp>
        <p:nvSpPr>
          <p:cNvPr id="474" name="Google Shape;474;p51"/>
          <p:cNvSpPr txBox="1">
            <a:spLocks noGrp="1"/>
          </p:cNvSpPr>
          <p:nvPr>
            <p:ph type="title"/>
          </p:nvPr>
        </p:nvSpPr>
        <p:spPr>
          <a:xfrm>
            <a:off x="2707384" y="136905"/>
            <a:ext cx="4798315" cy="635000"/>
          </a:xfrm>
          <a:prstGeom prst="rect">
            <a:avLst/>
          </a:prstGeom>
          <a:noFill/>
          <a:ln>
            <a:noFill/>
          </a:ln>
        </p:spPr>
        <p:txBody>
          <a:bodyPr spcFirstLastPara="1" wrap="square" lIns="0" tIns="12050" rIns="0" bIns="0" anchor="t" anchorCtr="0">
            <a:spAutoFit/>
          </a:bodyPr>
          <a:lstStyle/>
          <a:p>
            <a:pPr marL="12700" lvl="0" indent="0" algn="l" rtl="0">
              <a:lnSpc>
                <a:spcPct val="100000"/>
              </a:lnSpc>
              <a:spcBef>
                <a:spcPts val="0"/>
              </a:spcBef>
              <a:spcAft>
                <a:spcPts val="0"/>
              </a:spcAft>
              <a:buSzPts val="1400"/>
              <a:buNone/>
            </a:pPr>
            <a:r>
              <a:rPr lang="en-US" sz="4000" dirty="0"/>
              <a:t>Expert System</a:t>
            </a:r>
            <a:endParaRPr sz="4000" dirty="0"/>
          </a:p>
        </p:txBody>
      </p:sp>
      <p:sp>
        <p:nvSpPr>
          <p:cNvPr id="475" name="Google Shape;475;p51"/>
          <p:cNvSpPr txBox="1"/>
          <p:nvPr/>
        </p:nvSpPr>
        <p:spPr>
          <a:xfrm>
            <a:off x="0" y="677472"/>
            <a:ext cx="9029700" cy="6180528"/>
          </a:xfrm>
          <a:prstGeom prst="rect">
            <a:avLst/>
          </a:prstGeom>
          <a:noFill/>
          <a:ln>
            <a:noFill/>
          </a:ln>
        </p:spPr>
        <p:txBody>
          <a:bodyPr spcFirstLastPara="1" wrap="square" lIns="0" tIns="45075" rIns="0" bIns="0" anchor="t" anchorCtr="0">
            <a:spAutoFit/>
          </a:bodyPr>
          <a:lstStyle/>
          <a:p>
            <a:pPr marL="354966" lvl="0" indent="-342900" algn="just">
              <a:lnSpc>
                <a:spcPct val="150000"/>
              </a:lnSpc>
              <a:buClr>
                <a:schemeClr val="tx1"/>
              </a:buClr>
              <a:buSzPts val="3200"/>
              <a:buFont typeface="Arial" panose="020B0604020202020204" pitchFamily="34" charset="0"/>
              <a:buChar char="•"/>
            </a:pPr>
            <a:r>
              <a:rPr lang="en-US" sz="2200" dirty="0">
                <a:solidFill>
                  <a:schemeClr val="tx1"/>
                </a:solidFill>
                <a:latin typeface="Times New Roman" panose="02020603050405020304" pitchFamily="18" charset="0"/>
                <a:cs typeface="Times New Roman" panose="02020603050405020304" pitchFamily="18" charset="0"/>
                <a:sym typeface="Helvetica Neue"/>
              </a:rPr>
              <a:t>An expert system is a system that employs human knowledge captured  in a computer to solve problems that ordinarily require human  expertise.(Turban)</a:t>
            </a:r>
            <a:endParaRPr sz="2200" dirty="0">
              <a:solidFill>
                <a:schemeClr val="tx1"/>
              </a:solidFill>
              <a:latin typeface="Times New Roman" panose="02020603050405020304" pitchFamily="18" charset="0"/>
              <a:cs typeface="Times New Roman" panose="02020603050405020304" pitchFamily="18" charset="0"/>
              <a:sym typeface="Helvetica Neue"/>
            </a:endParaRPr>
          </a:p>
          <a:p>
            <a:pPr marL="354966" lvl="0" indent="-342900" algn="just">
              <a:lnSpc>
                <a:spcPct val="150000"/>
              </a:lnSpc>
              <a:buClr>
                <a:schemeClr val="tx1"/>
              </a:buClr>
              <a:buSzPts val="3200"/>
              <a:buFont typeface="Arial" panose="020B0604020202020204" pitchFamily="34" charset="0"/>
              <a:buChar char="•"/>
            </a:pPr>
            <a:r>
              <a:rPr lang="en-US" sz="2200" dirty="0">
                <a:solidFill>
                  <a:schemeClr val="tx1"/>
                </a:solidFill>
                <a:latin typeface="Times New Roman" panose="02020603050405020304" pitchFamily="18" charset="0"/>
                <a:cs typeface="Times New Roman" panose="02020603050405020304" pitchFamily="18" charset="0"/>
                <a:sym typeface="Helvetica Neue"/>
              </a:rPr>
              <a:t>An expert system is a computer program that tries to emulate human  reasoning. It does this by combining the knowledge of human experts  and then, following a set of rules, draws inferences.</a:t>
            </a:r>
            <a:endParaRPr sz="2200" dirty="0">
              <a:solidFill>
                <a:schemeClr val="tx1"/>
              </a:solidFill>
              <a:latin typeface="Times New Roman" panose="02020603050405020304" pitchFamily="18" charset="0"/>
              <a:cs typeface="Times New Roman" panose="02020603050405020304" pitchFamily="18" charset="0"/>
              <a:sym typeface="Helvetica Neue"/>
            </a:endParaRPr>
          </a:p>
          <a:p>
            <a:pPr marL="299085" marR="0" lvl="0" indent="-287019" algn="just" rtl="0">
              <a:lnSpc>
                <a:spcPct val="100000"/>
              </a:lnSpc>
              <a:spcBef>
                <a:spcPts val="825"/>
              </a:spcBef>
              <a:spcAft>
                <a:spcPts val="0"/>
              </a:spcAft>
              <a:buClr>
                <a:srgbClr val="D9B146"/>
              </a:buClr>
              <a:buSzPts val="2500"/>
              <a:buFont typeface="Arial"/>
              <a:buChar char="•"/>
            </a:pPr>
            <a:r>
              <a:rPr lang="en-US" sz="2200" b="0" i="0" u="none" strike="noStrike" cap="none" dirty="0">
                <a:solidFill>
                  <a:srgbClr val="252525"/>
                </a:solidFill>
                <a:latin typeface="Times New Roman" panose="02020603050405020304" pitchFamily="18" charset="0"/>
                <a:ea typeface="Helvetica Neue"/>
                <a:cs typeface="Times New Roman" panose="02020603050405020304" pitchFamily="18" charset="0"/>
                <a:sym typeface="Helvetica Neue"/>
              </a:rPr>
              <a:t>An expert system is made up of three parts:</a:t>
            </a:r>
            <a:endParaRPr sz="2200" b="0" i="0" u="none" strike="noStrike" cap="none" dirty="0">
              <a:solidFill>
                <a:schemeClr val="dk1"/>
              </a:solidFill>
              <a:latin typeface="Times New Roman" panose="02020603050405020304" pitchFamily="18" charset="0"/>
              <a:ea typeface="Helvetica Neue"/>
              <a:cs typeface="Times New Roman" panose="02020603050405020304" pitchFamily="18" charset="0"/>
              <a:sym typeface="Helvetica Neue"/>
            </a:endParaRPr>
          </a:p>
          <a:p>
            <a:pPr marL="756285" marR="0" lvl="1" indent="-287019" algn="just" rtl="0">
              <a:lnSpc>
                <a:spcPct val="114090"/>
              </a:lnSpc>
              <a:spcBef>
                <a:spcPts val="860"/>
              </a:spcBef>
              <a:spcAft>
                <a:spcPts val="0"/>
              </a:spcAft>
              <a:buClr>
                <a:srgbClr val="D9B146"/>
              </a:buClr>
              <a:buSzPts val="2500"/>
              <a:buFont typeface="Arial"/>
              <a:buChar char="•"/>
            </a:pPr>
            <a:r>
              <a:rPr lang="en-US" sz="2200" b="0" i="0" u="none" strike="noStrike" cap="none" dirty="0">
                <a:solidFill>
                  <a:srgbClr val="252525"/>
                </a:solidFill>
                <a:latin typeface="Times New Roman" panose="02020603050405020304" pitchFamily="18" charset="0"/>
                <a:ea typeface="Helvetica Neue"/>
                <a:cs typeface="Times New Roman" panose="02020603050405020304" pitchFamily="18" charset="0"/>
                <a:sym typeface="Helvetica Neue"/>
              </a:rPr>
              <a:t>A </a:t>
            </a:r>
            <a:r>
              <a:rPr lang="en-US" sz="2200" b="0" i="0" u="none" strike="noStrike" cap="none" dirty="0">
                <a:solidFill>
                  <a:srgbClr val="0929C6"/>
                </a:solidFill>
                <a:latin typeface="Times New Roman" panose="02020603050405020304" pitchFamily="18" charset="0"/>
                <a:ea typeface="Helvetica Neue"/>
                <a:cs typeface="Times New Roman" panose="02020603050405020304" pitchFamily="18" charset="0"/>
                <a:sym typeface="Helvetica Neue"/>
              </a:rPr>
              <a:t>knowledge base </a:t>
            </a:r>
            <a:r>
              <a:rPr lang="en-US" sz="2200" b="0" i="0" u="none" strike="noStrike" cap="none" dirty="0">
                <a:solidFill>
                  <a:srgbClr val="252525"/>
                </a:solidFill>
                <a:latin typeface="Times New Roman" panose="02020603050405020304" pitchFamily="18" charset="0"/>
                <a:ea typeface="Helvetica Neue"/>
                <a:cs typeface="Times New Roman" panose="02020603050405020304" pitchFamily="18" charset="0"/>
                <a:sym typeface="Helvetica Neue"/>
              </a:rPr>
              <a:t>stores all of the facts, rules and information</a:t>
            </a:r>
            <a:endParaRPr sz="2200" b="0" i="0" u="none" strike="noStrike" cap="none" dirty="0">
              <a:solidFill>
                <a:schemeClr val="dk1"/>
              </a:solidFill>
              <a:latin typeface="Times New Roman" panose="02020603050405020304" pitchFamily="18" charset="0"/>
              <a:ea typeface="Helvetica Neue"/>
              <a:cs typeface="Times New Roman" panose="02020603050405020304" pitchFamily="18" charset="0"/>
              <a:sym typeface="Helvetica Neue"/>
            </a:endParaRPr>
          </a:p>
          <a:p>
            <a:pPr marL="756285" marR="0" lvl="0" indent="0" algn="just" rtl="0">
              <a:lnSpc>
                <a:spcPct val="114090"/>
              </a:lnSpc>
              <a:spcBef>
                <a:spcPts val="0"/>
              </a:spcBef>
              <a:spcAft>
                <a:spcPts val="0"/>
              </a:spcAft>
              <a:buClr>
                <a:srgbClr val="000000"/>
              </a:buClr>
              <a:buSzPts val="2200"/>
              <a:buFont typeface="Arial"/>
              <a:buNone/>
            </a:pPr>
            <a:r>
              <a:rPr lang="en-US" sz="2200" b="0" i="0" u="none" strike="noStrike" cap="none" dirty="0">
                <a:solidFill>
                  <a:srgbClr val="252525"/>
                </a:solidFill>
                <a:latin typeface="Times New Roman" panose="02020603050405020304" pitchFamily="18" charset="0"/>
                <a:ea typeface="Helvetica Neue"/>
                <a:cs typeface="Times New Roman" panose="02020603050405020304" pitchFamily="18" charset="0"/>
                <a:sym typeface="Helvetica Neue"/>
              </a:rPr>
              <a:t>needed to represent the knowledge of the expert.</a:t>
            </a:r>
            <a:endParaRPr sz="2200" b="0" i="0" u="none" strike="noStrike" cap="none" dirty="0">
              <a:solidFill>
                <a:schemeClr val="dk1"/>
              </a:solidFill>
              <a:latin typeface="Times New Roman" panose="02020603050405020304" pitchFamily="18" charset="0"/>
              <a:ea typeface="Helvetica Neue"/>
              <a:cs typeface="Times New Roman" panose="02020603050405020304" pitchFamily="18" charset="0"/>
              <a:sym typeface="Helvetica Neue"/>
            </a:endParaRPr>
          </a:p>
          <a:p>
            <a:pPr marL="756285" marR="5080" lvl="1" indent="-287019" algn="just" rtl="0">
              <a:lnSpc>
                <a:spcPct val="108181"/>
              </a:lnSpc>
              <a:spcBef>
                <a:spcPts val="1165"/>
              </a:spcBef>
              <a:spcAft>
                <a:spcPts val="0"/>
              </a:spcAft>
              <a:buClr>
                <a:srgbClr val="D9B146"/>
              </a:buClr>
              <a:buSzPts val="2500"/>
              <a:buFont typeface="Arial"/>
              <a:buChar char="•"/>
            </a:pPr>
            <a:r>
              <a:rPr lang="en-US" sz="2200" b="0" i="0" u="none" strike="noStrike" cap="none" dirty="0">
                <a:solidFill>
                  <a:srgbClr val="252525"/>
                </a:solidFill>
                <a:latin typeface="Times New Roman" panose="02020603050405020304" pitchFamily="18" charset="0"/>
                <a:ea typeface="Helvetica Neue"/>
                <a:cs typeface="Times New Roman" panose="02020603050405020304" pitchFamily="18" charset="0"/>
                <a:sym typeface="Helvetica Neue"/>
              </a:rPr>
              <a:t>An </a:t>
            </a:r>
            <a:r>
              <a:rPr lang="en-US" sz="2200" b="0" i="0" u="none" strike="noStrike" cap="none" dirty="0">
                <a:solidFill>
                  <a:srgbClr val="3942F7"/>
                </a:solidFill>
                <a:latin typeface="Times New Roman" panose="02020603050405020304" pitchFamily="18" charset="0"/>
                <a:ea typeface="Helvetica Neue"/>
                <a:cs typeface="Times New Roman" panose="02020603050405020304" pitchFamily="18" charset="0"/>
                <a:sym typeface="Helvetica Neue"/>
              </a:rPr>
              <a:t>inference engine </a:t>
            </a:r>
            <a:r>
              <a:rPr lang="en-US" sz="2200" b="0" i="0" u="none" strike="noStrike" cap="none" dirty="0">
                <a:solidFill>
                  <a:srgbClr val="252525"/>
                </a:solidFill>
                <a:latin typeface="Times New Roman" panose="02020603050405020304" pitchFamily="18" charset="0"/>
                <a:ea typeface="Helvetica Neue"/>
                <a:cs typeface="Times New Roman" panose="02020603050405020304" pitchFamily="18" charset="0"/>
                <a:sym typeface="Helvetica Neue"/>
              </a:rPr>
              <a:t>interprets the rules and facts to find solutions to  user queries.</a:t>
            </a:r>
            <a:endParaRPr sz="2200" b="0" i="0" u="none" strike="noStrike" cap="none" dirty="0">
              <a:solidFill>
                <a:schemeClr val="dk1"/>
              </a:solidFill>
              <a:latin typeface="Times New Roman" panose="02020603050405020304" pitchFamily="18" charset="0"/>
              <a:ea typeface="Helvetica Neue"/>
              <a:cs typeface="Times New Roman" panose="02020603050405020304" pitchFamily="18" charset="0"/>
              <a:sym typeface="Helvetica Neue"/>
            </a:endParaRPr>
          </a:p>
          <a:p>
            <a:pPr marL="756285" marR="0" lvl="1" indent="-287019" algn="just" rtl="0">
              <a:lnSpc>
                <a:spcPct val="114090"/>
              </a:lnSpc>
              <a:spcBef>
                <a:spcPts val="825"/>
              </a:spcBef>
              <a:spcAft>
                <a:spcPts val="0"/>
              </a:spcAft>
              <a:buClr>
                <a:srgbClr val="D9B146"/>
              </a:buClr>
              <a:buSzPts val="2500"/>
              <a:buFont typeface="Arial"/>
              <a:buChar char="•"/>
            </a:pPr>
            <a:r>
              <a:rPr lang="en-US" sz="2200" b="0" i="0" u="none" strike="noStrike" cap="none" dirty="0">
                <a:solidFill>
                  <a:srgbClr val="252525"/>
                </a:solidFill>
                <a:latin typeface="Times New Roman" panose="02020603050405020304" pitchFamily="18" charset="0"/>
                <a:ea typeface="Helvetica Neue"/>
                <a:cs typeface="Times New Roman" panose="02020603050405020304" pitchFamily="18" charset="0"/>
                <a:sym typeface="Helvetica Neue"/>
              </a:rPr>
              <a:t>A </a:t>
            </a:r>
            <a:r>
              <a:rPr lang="en-US" sz="2200" b="0" i="0" u="none" strike="noStrike" cap="none" dirty="0">
                <a:solidFill>
                  <a:srgbClr val="3942F7"/>
                </a:solidFill>
                <a:latin typeface="Times New Roman" panose="02020603050405020304" pitchFamily="18" charset="0"/>
                <a:ea typeface="Helvetica Neue"/>
                <a:cs typeface="Times New Roman" panose="02020603050405020304" pitchFamily="18" charset="0"/>
                <a:sym typeface="Helvetica Neue"/>
              </a:rPr>
              <a:t>user interface </a:t>
            </a:r>
            <a:r>
              <a:rPr lang="en-US" sz="2200" b="0" i="0" u="none" strike="noStrike" cap="none" dirty="0">
                <a:solidFill>
                  <a:srgbClr val="252525"/>
                </a:solidFill>
                <a:latin typeface="Times New Roman" panose="02020603050405020304" pitchFamily="18" charset="0"/>
                <a:ea typeface="Helvetica Neue"/>
                <a:cs typeface="Times New Roman" panose="02020603050405020304" pitchFamily="18" charset="0"/>
                <a:sym typeface="Helvetica Neue"/>
              </a:rPr>
              <a:t>allows new knowledge to be entered and the system</a:t>
            </a:r>
            <a:endParaRPr sz="2200" b="0" i="0" u="none" strike="noStrike" cap="none" dirty="0">
              <a:solidFill>
                <a:schemeClr val="dk1"/>
              </a:solidFill>
              <a:latin typeface="Times New Roman" panose="02020603050405020304" pitchFamily="18" charset="0"/>
              <a:ea typeface="Helvetica Neue"/>
              <a:cs typeface="Times New Roman" panose="02020603050405020304" pitchFamily="18" charset="0"/>
              <a:sym typeface="Helvetica Neue"/>
            </a:endParaRPr>
          </a:p>
          <a:p>
            <a:pPr marL="756285" marR="0" lvl="0" indent="0" algn="l" rtl="0">
              <a:lnSpc>
                <a:spcPct val="114090"/>
              </a:lnSpc>
              <a:spcBef>
                <a:spcPts val="0"/>
              </a:spcBef>
              <a:spcAft>
                <a:spcPts val="0"/>
              </a:spcAft>
              <a:buClr>
                <a:srgbClr val="000000"/>
              </a:buClr>
              <a:buSzPts val="2200"/>
              <a:buFont typeface="Arial"/>
              <a:buNone/>
            </a:pPr>
            <a:r>
              <a:rPr lang="en-US" sz="2200" b="0" i="0" u="none" strike="noStrike" cap="none" dirty="0">
                <a:solidFill>
                  <a:srgbClr val="252525"/>
                </a:solidFill>
                <a:latin typeface="Times New Roman" panose="02020603050405020304" pitchFamily="18" charset="0"/>
                <a:ea typeface="Helvetica Neue"/>
                <a:cs typeface="Times New Roman" panose="02020603050405020304" pitchFamily="18" charset="0"/>
                <a:sym typeface="Helvetica Neue"/>
              </a:rPr>
              <a:t>queried.</a:t>
            </a:r>
            <a:endParaRPr sz="2200" b="0" i="0" u="none" strike="noStrike" cap="none" dirty="0">
              <a:solidFill>
                <a:schemeClr val="dk1"/>
              </a:solidFill>
              <a:latin typeface="Times New Roman" panose="02020603050405020304" pitchFamily="18" charset="0"/>
              <a:ea typeface="Helvetica Neue"/>
              <a:cs typeface="Times New Roman" panose="02020603050405020304" pitchFamily="18" charset="0"/>
              <a:sym typeface="Helvetica Neue"/>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grpSp>
        <p:nvGrpSpPr>
          <p:cNvPr id="480" name="Google Shape;480;p52"/>
          <p:cNvGrpSpPr/>
          <p:nvPr/>
        </p:nvGrpSpPr>
        <p:grpSpPr>
          <a:xfrm>
            <a:off x="521208" y="818387"/>
            <a:ext cx="7108443" cy="5386198"/>
            <a:chOff x="521208" y="818387"/>
            <a:chExt cx="7108443" cy="5386198"/>
          </a:xfrm>
        </p:grpSpPr>
        <p:sp>
          <p:nvSpPr>
            <p:cNvPr id="481" name="Google Shape;481;p52"/>
            <p:cNvSpPr/>
            <p:nvPr/>
          </p:nvSpPr>
          <p:spPr>
            <a:xfrm>
              <a:off x="521208" y="1308100"/>
              <a:ext cx="6618605" cy="4896485"/>
            </a:xfrm>
            <a:custGeom>
              <a:avLst/>
              <a:gdLst/>
              <a:ahLst/>
              <a:cxnLst/>
              <a:rect l="l" t="t" r="r" b="b"/>
              <a:pathLst>
                <a:path w="6618605" h="4896485" extrusionOk="0">
                  <a:moveTo>
                    <a:pt x="6618224" y="0"/>
                  </a:moveTo>
                  <a:lnTo>
                    <a:pt x="0" y="0"/>
                  </a:lnTo>
                  <a:lnTo>
                    <a:pt x="0" y="4896104"/>
                  </a:lnTo>
                  <a:lnTo>
                    <a:pt x="6618224" y="4896104"/>
                  </a:lnTo>
                  <a:lnTo>
                    <a:pt x="6618224" y="0"/>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82" name="Google Shape;482;p52"/>
            <p:cNvSpPr/>
            <p:nvPr/>
          </p:nvSpPr>
          <p:spPr>
            <a:xfrm>
              <a:off x="7139431" y="818387"/>
              <a:ext cx="490220" cy="5386070"/>
            </a:xfrm>
            <a:custGeom>
              <a:avLst/>
              <a:gdLst/>
              <a:ahLst/>
              <a:cxnLst/>
              <a:rect l="l" t="t" r="r" b="b"/>
              <a:pathLst>
                <a:path w="490220" h="5386070" extrusionOk="0">
                  <a:moveTo>
                    <a:pt x="489712" y="0"/>
                  </a:moveTo>
                  <a:lnTo>
                    <a:pt x="0" y="489712"/>
                  </a:lnTo>
                  <a:lnTo>
                    <a:pt x="0" y="5385816"/>
                  </a:lnTo>
                  <a:lnTo>
                    <a:pt x="489712" y="4896091"/>
                  </a:lnTo>
                  <a:lnTo>
                    <a:pt x="489712" y="0"/>
                  </a:lnTo>
                  <a:close/>
                </a:path>
              </a:pathLst>
            </a:custGeom>
            <a:solidFill>
              <a:srgbClr val="CDCDC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83" name="Google Shape;483;p52"/>
            <p:cNvSpPr/>
            <p:nvPr/>
          </p:nvSpPr>
          <p:spPr>
            <a:xfrm>
              <a:off x="521208" y="818387"/>
              <a:ext cx="7108190" cy="490220"/>
            </a:xfrm>
            <a:custGeom>
              <a:avLst/>
              <a:gdLst/>
              <a:ahLst/>
              <a:cxnLst/>
              <a:rect l="l" t="t" r="r" b="b"/>
              <a:pathLst>
                <a:path w="7108190" h="490219" extrusionOk="0">
                  <a:moveTo>
                    <a:pt x="7107936" y="0"/>
                  </a:moveTo>
                  <a:lnTo>
                    <a:pt x="489724" y="0"/>
                  </a:lnTo>
                  <a:lnTo>
                    <a:pt x="0" y="489712"/>
                  </a:lnTo>
                  <a:lnTo>
                    <a:pt x="6618224" y="489712"/>
                  </a:lnTo>
                  <a:lnTo>
                    <a:pt x="7107936" y="0"/>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84" name="Google Shape;484;p52"/>
            <p:cNvSpPr/>
            <p:nvPr/>
          </p:nvSpPr>
          <p:spPr>
            <a:xfrm>
              <a:off x="521208" y="818387"/>
              <a:ext cx="7108190" cy="5386070"/>
            </a:xfrm>
            <a:custGeom>
              <a:avLst/>
              <a:gdLst/>
              <a:ahLst/>
              <a:cxnLst/>
              <a:rect l="l" t="t" r="r" b="b"/>
              <a:pathLst>
                <a:path w="7108190" h="5386070" extrusionOk="0">
                  <a:moveTo>
                    <a:pt x="0" y="489712"/>
                  </a:moveTo>
                  <a:lnTo>
                    <a:pt x="489724" y="0"/>
                  </a:lnTo>
                  <a:lnTo>
                    <a:pt x="7107936" y="0"/>
                  </a:lnTo>
                  <a:lnTo>
                    <a:pt x="7107936" y="4896091"/>
                  </a:lnTo>
                  <a:lnTo>
                    <a:pt x="6618224" y="5385816"/>
                  </a:lnTo>
                  <a:lnTo>
                    <a:pt x="0" y="5385816"/>
                  </a:lnTo>
                  <a:lnTo>
                    <a:pt x="0" y="489712"/>
                  </a:lnTo>
                  <a:close/>
                </a:path>
                <a:path w="7108190" h="5386070" extrusionOk="0">
                  <a:moveTo>
                    <a:pt x="0" y="489712"/>
                  </a:moveTo>
                  <a:lnTo>
                    <a:pt x="6618224" y="489712"/>
                  </a:lnTo>
                  <a:lnTo>
                    <a:pt x="7107936" y="0"/>
                  </a:lnTo>
                </a:path>
                <a:path w="7108190" h="5386070" extrusionOk="0">
                  <a:moveTo>
                    <a:pt x="6618224" y="489712"/>
                  </a:moveTo>
                  <a:lnTo>
                    <a:pt x="6618224" y="5385816"/>
                  </a:lnTo>
                </a:path>
                <a:path w="7108190" h="5386070" extrusionOk="0">
                  <a:moveTo>
                    <a:pt x="294132" y="5262372"/>
                  </a:moveTo>
                  <a:lnTo>
                    <a:pt x="3273552" y="5262372"/>
                  </a:lnTo>
                  <a:lnTo>
                    <a:pt x="3273552" y="665988"/>
                  </a:lnTo>
                  <a:lnTo>
                    <a:pt x="294132" y="665988"/>
                  </a:lnTo>
                  <a:lnTo>
                    <a:pt x="294132" y="5262372"/>
                  </a:lnTo>
                  <a:close/>
                </a:path>
              </a:pathLst>
            </a:custGeom>
            <a:noFill/>
            <a:ln w="1217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485" name="Google Shape;485;p52"/>
          <p:cNvSpPr txBox="1">
            <a:spLocks noGrp="1"/>
          </p:cNvSpPr>
          <p:nvPr>
            <p:ph type="title"/>
          </p:nvPr>
        </p:nvSpPr>
        <p:spPr>
          <a:xfrm>
            <a:off x="393700" y="0"/>
            <a:ext cx="8394700" cy="1353820"/>
          </a:xfrm>
          <a:prstGeom prst="rect">
            <a:avLst/>
          </a:prstGeom>
          <a:noFill/>
          <a:ln>
            <a:noFill/>
          </a:ln>
        </p:spPr>
        <p:txBody>
          <a:bodyPr spcFirstLastPara="1" wrap="square" lIns="0" tIns="184150" rIns="0" bIns="0" anchor="t" anchorCtr="0">
            <a:spAutoFit/>
          </a:bodyPr>
          <a:lstStyle/>
          <a:p>
            <a:pPr marL="12700" lvl="0" indent="0" algn="ctr" rtl="0">
              <a:lnSpc>
                <a:spcPct val="100000"/>
              </a:lnSpc>
              <a:spcBef>
                <a:spcPts val="0"/>
              </a:spcBef>
              <a:spcAft>
                <a:spcPts val="0"/>
              </a:spcAft>
              <a:buSzPts val="1400"/>
              <a:buNone/>
            </a:pPr>
            <a:r>
              <a:rPr lang="en-US" sz="4000" dirty="0"/>
              <a:t>Components of	an Expert System</a:t>
            </a:r>
            <a:endParaRPr sz="4000" dirty="0"/>
          </a:p>
          <a:p>
            <a:pPr marL="1703070" lvl="0" indent="0" algn="l" rtl="0">
              <a:lnSpc>
                <a:spcPct val="100000"/>
              </a:lnSpc>
              <a:spcBef>
                <a:spcPts val="944"/>
              </a:spcBef>
              <a:spcAft>
                <a:spcPts val="0"/>
              </a:spcAft>
              <a:buSzPts val="1400"/>
              <a:buNone/>
            </a:pPr>
            <a:r>
              <a:rPr lang="en-US" sz="2800" b="0" dirty="0">
                <a:latin typeface="Times New Roman"/>
                <a:ea typeface="Times New Roman"/>
                <a:cs typeface="Times New Roman"/>
                <a:sym typeface="Times New Roman"/>
              </a:rPr>
              <a:t>Expert System</a:t>
            </a:r>
            <a:endParaRPr sz="2800" dirty="0">
              <a:latin typeface="Times New Roman"/>
              <a:ea typeface="Times New Roman"/>
              <a:cs typeface="Times New Roman"/>
              <a:sym typeface="Times New Roman"/>
            </a:endParaRPr>
          </a:p>
        </p:txBody>
      </p:sp>
      <p:sp>
        <p:nvSpPr>
          <p:cNvPr id="486" name="Google Shape;486;p52"/>
          <p:cNvSpPr txBox="1"/>
          <p:nvPr/>
        </p:nvSpPr>
        <p:spPr>
          <a:xfrm>
            <a:off x="6857238" y="6003747"/>
            <a:ext cx="568960" cy="177800"/>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Clr>
                <a:srgbClr val="000000"/>
              </a:buClr>
              <a:buSzPts val="1000"/>
              <a:buFont typeface="Arial"/>
              <a:buNone/>
            </a:pPr>
            <a:r>
              <a:rPr lang="en-US" sz="1000" b="0" i="0" u="none" strike="noStrike" cap="none">
                <a:solidFill>
                  <a:schemeClr val="dk1"/>
                </a:solidFill>
                <a:latin typeface="Times New Roman"/>
                <a:ea typeface="Times New Roman"/>
                <a:cs typeface="Times New Roman"/>
                <a:sym typeface="Times New Roman"/>
              </a:rPr>
              <a:t>1/21/2020</a:t>
            </a:r>
            <a:endParaRPr sz="1000" b="0" i="0" u="none" strike="noStrike" cap="none">
              <a:solidFill>
                <a:schemeClr val="dk1"/>
              </a:solidFill>
              <a:latin typeface="Times New Roman"/>
              <a:ea typeface="Times New Roman"/>
              <a:cs typeface="Times New Roman"/>
              <a:sym typeface="Times New Roman"/>
            </a:endParaRPr>
          </a:p>
        </p:txBody>
      </p:sp>
      <p:sp>
        <p:nvSpPr>
          <p:cNvPr id="487" name="Google Shape;487;p52"/>
          <p:cNvSpPr txBox="1"/>
          <p:nvPr/>
        </p:nvSpPr>
        <p:spPr>
          <a:xfrm>
            <a:off x="7752968" y="6003747"/>
            <a:ext cx="144780" cy="177800"/>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Clr>
                <a:srgbClr val="000000"/>
              </a:buClr>
              <a:buSzPts val="1000"/>
              <a:buFont typeface="Arial"/>
              <a:buNone/>
            </a:pPr>
            <a:r>
              <a:rPr lang="en-US" sz="1000" b="0" i="0" u="none" strike="noStrike" cap="none">
                <a:solidFill>
                  <a:schemeClr val="dk1"/>
                </a:solidFill>
                <a:latin typeface="Times New Roman"/>
                <a:ea typeface="Times New Roman"/>
                <a:cs typeface="Times New Roman"/>
                <a:sym typeface="Times New Roman"/>
              </a:rPr>
              <a:t>55</a:t>
            </a:r>
            <a:endParaRPr sz="1000" b="0" i="0" u="none" strike="noStrike" cap="none">
              <a:solidFill>
                <a:schemeClr val="dk1"/>
              </a:solidFill>
              <a:latin typeface="Times New Roman"/>
              <a:ea typeface="Times New Roman"/>
              <a:cs typeface="Times New Roman"/>
              <a:sym typeface="Times New Roman"/>
            </a:endParaRPr>
          </a:p>
        </p:txBody>
      </p:sp>
      <p:sp>
        <p:nvSpPr>
          <p:cNvPr id="488" name="Google Shape;488;p52"/>
          <p:cNvSpPr/>
          <p:nvPr/>
        </p:nvSpPr>
        <p:spPr>
          <a:xfrm>
            <a:off x="1524000" y="2766059"/>
            <a:ext cx="7435850" cy="3217545"/>
          </a:xfrm>
          <a:custGeom>
            <a:avLst/>
            <a:gdLst/>
            <a:ahLst/>
            <a:cxnLst/>
            <a:rect l="l" t="t" r="r" b="b"/>
            <a:pathLst>
              <a:path w="7435850" h="3217545" extrusionOk="0">
                <a:moveTo>
                  <a:pt x="76200" y="1533652"/>
                </a:moveTo>
                <a:lnTo>
                  <a:pt x="60960" y="1482852"/>
                </a:lnTo>
                <a:lnTo>
                  <a:pt x="38100" y="1406652"/>
                </a:lnTo>
                <a:lnTo>
                  <a:pt x="0" y="1533652"/>
                </a:lnTo>
                <a:lnTo>
                  <a:pt x="31750" y="1491322"/>
                </a:lnTo>
                <a:lnTo>
                  <a:pt x="31750" y="1673352"/>
                </a:lnTo>
                <a:lnTo>
                  <a:pt x="44450" y="1673352"/>
                </a:lnTo>
                <a:lnTo>
                  <a:pt x="44450" y="1491322"/>
                </a:lnTo>
                <a:lnTo>
                  <a:pt x="76200" y="1533652"/>
                </a:lnTo>
                <a:close/>
              </a:path>
              <a:path w="7435850" h="3217545" extrusionOk="0">
                <a:moveTo>
                  <a:pt x="896112" y="1584452"/>
                </a:moveTo>
                <a:lnTo>
                  <a:pt x="864362" y="1626793"/>
                </a:lnTo>
                <a:lnTo>
                  <a:pt x="864362" y="1444752"/>
                </a:lnTo>
                <a:lnTo>
                  <a:pt x="851662" y="1444752"/>
                </a:lnTo>
                <a:lnTo>
                  <a:pt x="851662" y="1626793"/>
                </a:lnTo>
                <a:lnTo>
                  <a:pt x="819912" y="1584452"/>
                </a:lnTo>
                <a:lnTo>
                  <a:pt x="858012" y="1711452"/>
                </a:lnTo>
                <a:lnTo>
                  <a:pt x="880872" y="1635252"/>
                </a:lnTo>
                <a:lnTo>
                  <a:pt x="896112" y="1584452"/>
                </a:lnTo>
                <a:close/>
              </a:path>
              <a:path w="7435850" h="3217545" extrusionOk="0">
                <a:moveTo>
                  <a:pt x="2801112" y="1216152"/>
                </a:moveTo>
                <a:lnTo>
                  <a:pt x="2779941" y="1209802"/>
                </a:lnTo>
                <a:lnTo>
                  <a:pt x="2674112" y="1178052"/>
                </a:lnTo>
                <a:lnTo>
                  <a:pt x="2716441" y="1209802"/>
                </a:lnTo>
                <a:lnTo>
                  <a:pt x="2019300" y="1209802"/>
                </a:lnTo>
                <a:lnTo>
                  <a:pt x="2019300" y="1222502"/>
                </a:lnTo>
                <a:lnTo>
                  <a:pt x="2716441" y="1222502"/>
                </a:lnTo>
                <a:lnTo>
                  <a:pt x="2674112" y="1254252"/>
                </a:lnTo>
                <a:lnTo>
                  <a:pt x="2779941" y="1222502"/>
                </a:lnTo>
                <a:lnTo>
                  <a:pt x="2801112" y="1216152"/>
                </a:lnTo>
                <a:close/>
              </a:path>
              <a:path w="7435850" h="3217545" extrusionOk="0">
                <a:moveTo>
                  <a:pt x="2819400" y="1552702"/>
                </a:moveTo>
                <a:lnTo>
                  <a:pt x="2103958" y="1552702"/>
                </a:lnTo>
                <a:lnTo>
                  <a:pt x="2146300" y="1520952"/>
                </a:lnTo>
                <a:lnTo>
                  <a:pt x="2019300" y="1559052"/>
                </a:lnTo>
                <a:lnTo>
                  <a:pt x="2146300" y="1597152"/>
                </a:lnTo>
                <a:lnTo>
                  <a:pt x="2103958" y="1565402"/>
                </a:lnTo>
                <a:lnTo>
                  <a:pt x="2819400" y="1565402"/>
                </a:lnTo>
                <a:lnTo>
                  <a:pt x="2819400" y="1552702"/>
                </a:lnTo>
                <a:close/>
              </a:path>
              <a:path w="7435850" h="3217545" extrusionOk="0">
                <a:moveTo>
                  <a:pt x="6096000" y="1025652"/>
                </a:moveTo>
                <a:lnTo>
                  <a:pt x="6074829" y="1019302"/>
                </a:lnTo>
                <a:lnTo>
                  <a:pt x="5969000" y="987552"/>
                </a:lnTo>
                <a:lnTo>
                  <a:pt x="6011329" y="1019302"/>
                </a:lnTo>
                <a:lnTo>
                  <a:pt x="4858512" y="1019302"/>
                </a:lnTo>
                <a:lnTo>
                  <a:pt x="4858512" y="1032002"/>
                </a:lnTo>
                <a:lnTo>
                  <a:pt x="6011329" y="1032002"/>
                </a:lnTo>
                <a:lnTo>
                  <a:pt x="5969000" y="1063752"/>
                </a:lnTo>
                <a:lnTo>
                  <a:pt x="6074829" y="1032002"/>
                </a:lnTo>
                <a:lnTo>
                  <a:pt x="6096000" y="1025652"/>
                </a:lnTo>
                <a:close/>
              </a:path>
              <a:path w="7435850" h="3217545" extrusionOk="0">
                <a:moveTo>
                  <a:pt x="6115812" y="1362202"/>
                </a:moveTo>
                <a:lnTo>
                  <a:pt x="4905070" y="1362202"/>
                </a:lnTo>
                <a:lnTo>
                  <a:pt x="4947412" y="1330452"/>
                </a:lnTo>
                <a:lnTo>
                  <a:pt x="4820412" y="1368552"/>
                </a:lnTo>
                <a:lnTo>
                  <a:pt x="4947412" y="1406652"/>
                </a:lnTo>
                <a:lnTo>
                  <a:pt x="4905070" y="1374902"/>
                </a:lnTo>
                <a:lnTo>
                  <a:pt x="6115812" y="1374902"/>
                </a:lnTo>
                <a:lnTo>
                  <a:pt x="6115812" y="1362202"/>
                </a:lnTo>
                <a:close/>
              </a:path>
              <a:path w="7435850" h="3217545" extrusionOk="0">
                <a:moveTo>
                  <a:pt x="7412609" y="1558290"/>
                </a:moveTo>
                <a:lnTo>
                  <a:pt x="7404735" y="1518666"/>
                </a:lnTo>
                <a:lnTo>
                  <a:pt x="7301230" y="1405280"/>
                </a:lnTo>
                <a:lnTo>
                  <a:pt x="7301230" y="1534541"/>
                </a:lnTo>
                <a:lnTo>
                  <a:pt x="7275830" y="1558290"/>
                </a:lnTo>
                <a:lnTo>
                  <a:pt x="7228078" y="1574165"/>
                </a:lnTo>
                <a:lnTo>
                  <a:pt x="7129399" y="1590040"/>
                </a:lnTo>
                <a:lnTo>
                  <a:pt x="7048246" y="1590040"/>
                </a:lnTo>
                <a:lnTo>
                  <a:pt x="6975094" y="1599565"/>
                </a:lnTo>
                <a:lnTo>
                  <a:pt x="6927342" y="1615440"/>
                </a:lnTo>
                <a:lnTo>
                  <a:pt x="6893941" y="1655064"/>
                </a:lnTo>
                <a:lnTo>
                  <a:pt x="6893941" y="1663268"/>
                </a:lnTo>
                <a:lnTo>
                  <a:pt x="6846570" y="1591564"/>
                </a:lnTo>
                <a:lnTo>
                  <a:pt x="6822821" y="1486789"/>
                </a:lnTo>
                <a:lnTo>
                  <a:pt x="6830822" y="1390015"/>
                </a:lnTo>
                <a:lnTo>
                  <a:pt x="6854571" y="1275715"/>
                </a:lnTo>
                <a:lnTo>
                  <a:pt x="6911594" y="1178941"/>
                </a:lnTo>
                <a:lnTo>
                  <a:pt x="6920446" y="1163015"/>
                </a:lnTo>
                <a:lnTo>
                  <a:pt x="7000494" y="1236218"/>
                </a:lnTo>
                <a:lnTo>
                  <a:pt x="7103999" y="1332992"/>
                </a:lnTo>
                <a:lnTo>
                  <a:pt x="7218553" y="1445641"/>
                </a:lnTo>
                <a:lnTo>
                  <a:pt x="7291705" y="1510665"/>
                </a:lnTo>
                <a:lnTo>
                  <a:pt x="7301230" y="1534541"/>
                </a:lnTo>
                <a:lnTo>
                  <a:pt x="7301230" y="1405280"/>
                </a:lnTo>
                <a:lnTo>
                  <a:pt x="7242429" y="1340866"/>
                </a:lnTo>
                <a:lnTo>
                  <a:pt x="7154926" y="1244092"/>
                </a:lnTo>
                <a:lnTo>
                  <a:pt x="7056247" y="1106043"/>
                </a:lnTo>
                <a:lnTo>
                  <a:pt x="6983095" y="1002919"/>
                </a:lnTo>
                <a:lnTo>
                  <a:pt x="6933692" y="961644"/>
                </a:lnTo>
                <a:lnTo>
                  <a:pt x="6879793" y="966495"/>
                </a:lnTo>
                <a:lnTo>
                  <a:pt x="6854571" y="943991"/>
                </a:lnTo>
                <a:lnTo>
                  <a:pt x="6759448" y="928116"/>
                </a:lnTo>
                <a:lnTo>
                  <a:pt x="6645402" y="953516"/>
                </a:lnTo>
                <a:lnTo>
                  <a:pt x="6617157" y="978115"/>
                </a:lnTo>
                <a:lnTo>
                  <a:pt x="6588379" y="888873"/>
                </a:lnTo>
                <a:lnTo>
                  <a:pt x="6465951" y="776236"/>
                </a:lnTo>
                <a:lnTo>
                  <a:pt x="6343523" y="671449"/>
                </a:lnTo>
                <a:lnTo>
                  <a:pt x="6287897" y="558673"/>
                </a:lnTo>
                <a:lnTo>
                  <a:pt x="6262497" y="381000"/>
                </a:lnTo>
                <a:lnTo>
                  <a:pt x="6400800" y="333375"/>
                </a:lnTo>
                <a:lnTo>
                  <a:pt x="6620129" y="307975"/>
                </a:lnTo>
                <a:lnTo>
                  <a:pt x="6709156" y="315849"/>
                </a:lnTo>
                <a:lnTo>
                  <a:pt x="6734556" y="339725"/>
                </a:lnTo>
                <a:lnTo>
                  <a:pt x="6774307" y="299974"/>
                </a:lnTo>
                <a:lnTo>
                  <a:pt x="6759956" y="260350"/>
                </a:lnTo>
                <a:lnTo>
                  <a:pt x="6799707" y="153924"/>
                </a:lnTo>
                <a:lnTo>
                  <a:pt x="6815582" y="114300"/>
                </a:lnTo>
                <a:lnTo>
                  <a:pt x="6847459" y="49149"/>
                </a:lnTo>
                <a:lnTo>
                  <a:pt x="6880733" y="49149"/>
                </a:lnTo>
                <a:lnTo>
                  <a:pt x="6880733" y="17399"/>
                </a:lnTo>
                <a:lnTo>
                  <a:pt x="6815582" y="0"/>
                </a:lnTo>
                <a:lnTo>
                  <a:pt x="6774307" y="73025"/>
                </a:lnTo>
                <a:lnTo>
                  <a:pt x="6718681" y="179324"/>
                </a:lnTo>
                <a:lnTo>
                  <a:pt x="6645529" y="226949"/>
                </a:lnTo>
                <a:lnTo>
                  <a:pt x="6532753" y="242824"/>
                </a:lnTo>
                <a:lnTo>
                  <a:pt x="6327648" y="266700"/>
                </a:lnTo>
                <a:lnTo>
                  <a:pt x="6165596" y="315849"/>
                </a:lnTo>
                <a:lnTo>
                  <a:pt x="6141720" y="355600"/>
                </a:lnTo>
                <a:lnTo>
                  <a:pt x="6157595" y="485775"/>
                </a:lnTo>
                <a:lnTo>
                  <a:pt x="6214872" y="663448"/>
                </a:lnTo>
                <a:lnTo>
                  <a:pt x="6295898" y="807986"/>
                </a:lnTo>
                <a:lnTo>
                  <a:pt x="6376924" y="938149"/>
                </a:lnTo>
                <a:lnTo>
                  <a:pt x="6450076" y="1027049"/>
                </a:lnTo>
                <a:lnTo>
                  <a:pt x="6523228" y="1092073"/>
                </a:lnTo>
                <a:lnTo>
                  <a:pt x="6534480" y="1094270"/>
                </a:lnTo>
                <a:lnTo>
                  <a:pt x="6524879" y="1113790"/>
                </a:lnTo>
                <a:lnTo>
                  <a:pt x="6475730" y="1267841"/>
                </a:lnTo>
                <a:lnTo>
                  <a:pt x="6444107" y="1421765"/>
                </a:lnTo>
                <a:lnTo>
                  <a:pt x="6428232" y="1567815"/>
                </a:lnTo>
                <a:lnTo>
                  <a:pt x="6444107" y="1729740"/>
                </a:lnTo>
                <a:lnTo>
                  <a:pt x="6493256" y="1836039"/>
                </a:lnTo>
                <a:lnTo>
                  <a:pt x="6512395" y="1868449"/>
                </a:lnTo>
                <a:lnTo>
                  <a:pt x="6505448" y="1945640"/>
                </a:lnTo>
                <a:lnTo>
                  <a:pt x="6513449" y="2140966"/>
                </a:lnTo>
                <a:lnTo>
                  <a:pt x="6530848" y="2317242"/>
                </a:lnTo>
                <a:lnTo>
                  <a:pt x="6546723" y="2433066"/>
                </a:lnTo>
                <a:lnTo>
                  <a:pt x="6578346" y="2609342"/>
                </a:lnTo>
                <a:lnTo>
                  <a:pt x="6578346" y="2747518"/>
                </a:lnTo>
                <a:lnTo>
                  <a:pt x="6560947" y="2780919"/>
                </a:lnTo>
                <a:lnTo>
                  <a:pt x="6473825" y="2814193"/>
                </a:lnTo>
                <a:lnTo>
                  <a:pt x="6280404" y="2861843"/>
                </a:lnTo>
                <a:lnTo>
                  <a:pt x="6166358" y="2911068"/>
                </a:lnTo>
                <a:lnTo>
                  <a:pt x="6160008" y="2944406"/>
                </a:lnTo>
                <a:lnTo>
                  <a:pt x="6247130" y="3017456"/>
                </a:lnTo>
                <a:lnTo>
                  <a:pt x="6288405" y="3017456"/>
                </a:lnTo>
                <a:lnTo>
                  <a:pt x="6385052" y="2952356"/>
                </a:lnTo>
                <a:lnTo>
                  <a:pt x="6481699" y="2901543"/>
                </a:lnTo>
                <a:lnTo>
                  <a:pt x="6578346" y="2879306"/>
                </a:lnTo>
                <a:lnTo>
                  <a:pt x="6649720" y="2861843"/>
                </a:lnTo>
                <a:lnTo>
                  <a:pt x="6675120" y="2838018"/>
                </a:lnTo>
                <a:lnTo>
                  <a:pt x="6675120" y="2733167"/>
                </a:lnTo>
                <a:lnTo>
                  <a:pt x="6659245" y="2595118"/>
                </a:lnTo>
                <a:lnTo>
                  <a:pt x="6611620" y="2399792"/>
                </a:lnTo>
                <a:lnTo>
                  <a:pt x="6602222" y="2302891"/>
                </a:lnTo>
                <a:lnTo>
                  <a:pt x="6641719" y="2075815"/>
                </a:lnTo>
                <a:lnTo>
                  <a:pt x="6653898" y="1996313"/>
                </a:lnTo>
                <a:lnTo>
                  <a:pt x="6715379" y="1996313"/>
                </a:lnTo>
                <a:lnTo>
                  <a:pt x="6715379" y="2029714"/>
                </a:lnTo>
                <a:lnTo>
                  <a:pt x="6724777" y="2191639"/>
                </a:lnTo>
                <a:lnTo>
                  <a:pt x="6756527" y="2336038"/>
                </a:lnTo>
                <a:lnTo>
                  <a:pt x="6829552" y="2497963"/>
                </a:lnTo>
                <a:lnTo>
                  <a:pt x="6919849" y="2683764"/>
                </a:lnTo>
                <a:lnTo>
                  <a:pt x="6975348" y="2828175"/>
                </a:lnTo>
                <a:lnTo>
                  <a:pt x="7000748" y="2966288"/>
                </a:lnTo>
                <a:lnTo>
                  <a:pt x="6984873" y="3015500"/>
                </a:lnTo>
                <a:lnTo>
                  <a:pt x="6911975" y="3015500"/>
                </a:lnTo>
                <a:lnTo>
                  <a:pt x="6788277" y="3023438"/>
                </a:lnTo>
                <a:lnTo>
                  <a:pt x="6620129" y="3047250"/>
                </a:lnTo>
                <a:lnTo>
                  <a:pt x="6474206" y="3096450"/>
                </a:lnTo>
                <a:lnTo>
                  <a:pt x="6466332" y="3112325"/>
                </a:lnTo>
                <a:lnTo>
                  <a:pt x="6537706" y="3217100"/>
                </a:lnTo>
                <a:lnTo>
                  <a:pt x="6586855" y="3217100"/>
                </a:lnTo>
                <a:lnTo>
                  <a:pt x="6634480" y="3185350"/>
                </a:lnTo>
                <a:lnTo>
                  <a:pt x="6732778" y="3128200"/>
                </a:lnTo>
                <a:lnTo>
                  <a:pt x="6878701" y="3096450"/>
                </a:lnTo>
                <a:lnTo>
                  <a:pt x="7000748" y="3112325"/>
                </a:lnTo>
                <a:lnTo>
                  <a:pt x="7065772" y="3128200"/>
                </a:lnTo>
                <a:lnTo>
                  <a:pt x="7089648" y="3104388"/>
                </a:lnTo>
                <a:lnTo>
                  <a:pt x="7080123" y="3055188"/>
                </a:lnTo>
                <a:lnTo>
                  <a:pt x="7048373" y="3005975"/>
                </a:lnTo>
                <a:lnTo>
                  <a:pt x="7048373" y="2958350"/>
                </a:lnTo>
                <a:lnTo>
                  <a:pt x="7057898" y="2828175"/>
                </a:lnTo>
                <a:lnTo>
                  <a:pt x="7024624" y="2683764"/>
                </a:lnTo>
                <a:lnTo>
                  <a:pt x="6959600" y="2537714"/>
                </a:lnTo>
                <a:lnTo>
                  <a:pt x="6878701" y="2336038"/>
                </a:lnTo>
                <a:lnTo>
                  <a:pt x="6878701" y="2166239"/>
                </a:lnTo>
                <a:lnTo>
                  <a:pt x="6894576" y="2004314"/>
                </a:lnTo>
                <a:lnTo>
                  <a:pt x="6898907" y="1919592"/>
                </a:lnTo>
                <a:lnTo>
                  <a:pt x="6927469" y="1875790"/>
                </a:lnTo>
                <a:lnTo>
                  <a:pt x="6935343" y="1785239"/>
                </a:lnTo>
                <a:lnTo>
                  <a:pt x="6931419" y="1769554"/>
                </a:lnTo>
                <a:lnTo>
                  <a:pt x="6941693" y="1785239"/>
                </a:lnTo>
                <a:lnTo>
                  <a:pt x="7022846" y="1864614"/>
                </a:lnTo>
                <a:lnTo>
                  <a:pt x="7121525" y="1921764"/>
                </a:lnTo>
                <a:lnTo>
                  <a:pt x="7194677" y="1921764"/>
                </a:lnTo>
                <a:lnTo>
                  <a:pt x="7228078" y="1896364"/>
                </a:lnTo>
                <a:lnTo>
                  <a:pt x="7210552" y="1864614"/>
                </a:lnTo>
                <a:lnTo>
                  <a:pt x="7129399" y="1840738"/>
                </a:lnTo>
                <a:lnTo>
                  <a:pt x="7014845" y="1743964"/>
                </a:lnTo>
                <a:lnTo>
                  <a:pt x="6983095" y="1688465"/>
                </a:lnTo>
                <a:lnTo>
                  <a:pt x="7000494" y="1655064"/>
                </a:lnTo>
                <a:lnTo>
                  <a:pt x="7048246" y="1647190"/>
                </a:lnTo>
                <a:lnTo>
                  <a:pt x="7186676" y="1639189"/>
                </a:lnTo>
                <a:lnTo>
                  <a:pt x="7301230" y="1615440"/>
                </a:lnTo>
                <a:lnTo>
                  <a:pt x="7380859" y="1582166"/>
                </a:lnTo>
                <a:lnTo>
                  <a:pt x="7412609" y="1558290"/>
                </a:lnTo>
                <a:close/>
              </a:path>
              <a:path w="7435850" h="3217545" extrusionOk="0">
                <a:moveTo>
                  <a:pt x="7435596" y="408813"/>
                </a:moveTo>
                <a:lnTo>
                  <a:pt x="7416546" y="315087"/>
                </a:lnTo>
                <a:lnTo>
                  <a:pt x="7359523" y="170561"/>
                </a:lnTo>
                <a:lnTo>
                  <a:pt x="7281799" y="68834"/>
                </a:lnTo>
                <a:lnTo>
                  <a:pt x="7212076" y="24384"/>
                </a:lnTo>
                <a:lnTo>
                  <a:pt x="7136003" y="92710"/>
                </a:lnTo>
                <a:lnTo>
                  <a:pt x="6999237" y="168719"/>
                </a:lnTo>
                <a:lnTo>
                  <a:pt x="6992747" y="169418"/>
                </a:lnTo>
                <a:lnTo>
                  <a:pt x="6988276" y="171424"/>
                </a:lnTo>
                <a:lnTo>
                  <a:pt x="6942709" y="116586"/>
                </a:lnTo>
                <a:lnTo>
                  <a:pt x="6892036" y="76835"/>
                </a:lnTo>
                <a:lnTo>
                  <a:pt x="6852412" y="76835"/>
                </a:lnTo>
                <a:lnTo>
                  <a:pt x="6839712" y="129286"/>
                </a:lnTo>
                <a:lnTo>
                  <a:pt x="6867690" y="253415"/>
                </a:lnTo>
                <a:lnTo>
                  <a:pt x="6831076" y="298069"/>
                </a:lnTo>
                <a:lnTo>
                  <a:pt x="6758051" y="371094"/>
                </a:lnTo>
                <a:lnTo>
                  <a:pt x="6693154" y="467868"/>
                </a:lnTo>
                <a:lnTo>
                  <a:pt x="6651879" y="564642"/>
                </a:lnTo>
                <a:lnTo>
                  <a:pt x="6488557" y="572643"/>
                </a:lnTo>
                <a:lnTo>
                  <a:pt x="6464808" y="620268"/>
                </a:lnTo>
                <a:lnTo>
                  <a:pt x="6488557" y="645668"/>
                </a:lnTo>
                <a:lnTo>
                  <a:pt x="6644005" y="636143"/>
                </a:lnTo>
                <a:lnTo>
                  <a:pt x="6634480" y="764667"/>
                </a:lnTo>
                <a:lnTo>
                  <a:pt x="6667754" y="861568"/>
                </a:lnTo>
                <a:lnTo>
                  <a:pt x="6707378" y="886968"/>
                </a:lnTo>
                <a:lnTo>
                  <a:pt x="6797675" y="871093"/>
                </a:lnTo>
                <a:lnTo>
                  <a:pt x="6903974" y="821817"/>
                </a:lnTo>
                <a:lnTo>
                  <a:pt x="7000621" y="748792"/>
                </a:lnTo>
                <a:lnTo>
                  <a:pt x="7089394" y="667893"/>
                </a:lnTo>
                <a:lnTo>
                  <a:pt x="7101014" y="651929"/>
                </a:lnTo>
                <a:lnTo>
                  <a:pt x="7107555" y="659892"/>
                </a:lnTo>
                <a:lnTo>
                  <a:pt x="7197852" y="732917"/>
                </a:lnTo>
                <a:lnTo>
                  <a:pt x="7229475" y="725043"/>
                </a:lnTo>
                <a:lnTo>
                  <a:pt x="7245350" y="672592"/>
                </a:lnTo>
                <a:lnTo>
                  <a:pt x="7205726" y="558165"/>
                </a:lnTo>
                <a:lnTo>
                  <a:pt x="7253351" y="529590"/>
                </a:lnTo>
                <a:lnTo>
                  <a:pt x="7359523" y="464439"/>
                </a:lnTo>
                <a:lnTo>
                  <a:pt x="7435596" y="442214"/>
                </a:lnTo>
                <a:lnTo>
                  <a:pt x="7435596" y="408813"/>
                </a:lnTo>
                <a:close/>
              </a:path>
            </a:pathLst>
          </a:custGeom>
          <a:solidFill>
            <a:srgbClr val="00000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89" name="Google Shape;489;p52"/>
          <p:cNvSpPr txBox="1"/>
          <p:nvPr/>
        </p:nvSpPr>
        <p:spPr>
          <a:xfrm>
            <a:off x="4407408" y="2863595"/>
            <a:ext cx="1835150" cy="2901950"/>
          </a:xfrm>
          <a:prstGeom prst="rect">
            <a:avLst/>
          </a:prstGeom>
          <a:solidFill>
            <a:srgbClr val="CF9C5F"/>
          </a:solidFill>
          <a:ln w="12175" cap="flat" cmpd="sng">
            <a:solidFill>
              <a:srgbClr val="000000"/>
            </a:solidFill>
            <a:prstDash val="solid"/>
            <a:round/>
            <a:headEnd type="none" w="sm" len="sm"/>
            <a:tailEnd type="none" w="sm" len="sm"/>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3100"/>
              <a:buFont typeface="Arial"/>
              <a:buNone/>
            </a:pPr>
            <a:endParaRPr sz="3100" b="0" i="0" u="none" strike="noStrike" cap="none">
              <a:solidFill>
                <a:schemeClr val="dk1"/>
              </a:solidFill>
              <a:latin typeface="Times New Roman"/>
              <a:ea typeface="Times New Roman"/>
              <a:cs typeface="Times New Roman"/>
              <a:sym typeface="Times New Roman"/>
            </a:endParaRPr>
          </a:p>
          <a:p>
            <a:pPr marL="0" marR="0" lvl="0" indent="0" algn="l" rtl="0">
              <a:lnSpc>
                <a:spcPct val="100000"/>
              </a:lnSpc>
              <a:spcBef>
                <a:spcPts val="35"/>
              </a:spcBef>
              <a:spcAft>
                <a:spcPts val="0"/>
              </a:spcAft>
              <a:buClr>
                <a:srgbClr val="000000"/>
              </a:buClr>
              <a:buSzPts val="3700"/>
              <a:buFont typeface="Arial"/>
              <a:buNone/>
            </a:pPr>
            <a:endParaRPr sz="3700" b="0" i="0" u="none" strike="noStrike" cap="none">
              <a:solidFill>
                <a:schemeClr val="dk1"/>
              </a:solidFill>
              <a:latin typeface="Times New Roman"/>
              <a:ea typeface="Times New Roman"/>
              <a:cs typeface="Times New Roman"/>
              <a:sym typeface="Times New Roman"/>
            </a:endParaRPr>
          </a:p>
          <a:p>
            <a:pPr marL="300990" marR="294640" lvl="0" indent="246379" algn="l" rtl="0">
              <a:lnSpc>
                <a:spcPct val="100000"/>
              </a:lnSpc>
              <a:spcBef>
                <a:spcPts val="0"/>
              </a:spcBef>
              <a:spcAft>
                <a:spcPts val="0"/>
              </a:spcAft>
              <a:buClr>
                <a:srgbClr val="000000"/>
              </a:buClr>
              <a:buSzPts val="2800"/>
              <a:buFont typeface="Arial"/>
              <a:buNone/>
            </a:pPr>
            <a:r>
              <a:rPr lang="en-US" sz="2800" b="0" i="0" u="none" strike="noStrike" cap="none">
                <a:solidFill>
                  <a:schemeClr val="dk1"/>
                </a:solidFill>
                <a:latin typeface="Times New Roman"/>
                <a:ea typeface="Times New Roman"/>
                <a:cs typeface="Times New Roman"/>
                <a:sym typeface="Times New Roman"/>
              </a:rPr>
              <a:t>User  Interface</a:t>
            </a:r>
            <a:endParaRPr sz="2800" b="0" i="0" u="none" strike="noStrike" cap="none">
              <a:solidFill>
                <a:schemeClr val="dk1"/>
              </a:solidFill>
              <a:latin typeface="Times New Roman"/>
              <a:ea typeface="Times New Roman"/>
              <a:cs typeface="Times New Roman"/>
              <a:sym typeface="Times New Roman"/>
            </a:endParaRPr>
          </a:p>
        </p:txBody>
      </p:sp>
      <p:sp>
        <p:nvSpPr>
          <p:cNvPr id="490" name="Google Shape;490;p52"/>
          <p:cNvSpPr txBox="1"/>
          <p:nvPr/>
        </p:nvSpPr>
        <p:spPr>
          <a:xfrm>
            <a:off x="7856346" y="6166810"/>
            <a:ext cx="672465" cy="425450"/>
          </a:xfrm>
          <a:prstGeom prst="rect">
            <a:avLst/>
          </a:prstGeom>
          <a:noFill/>
          <a:ln>
            <a:noFill/>
          </a:ln>
        </p:spPr>
        <p:txBody>
          <a:bodyPr spcFirstLastPara="1" wrap="square" lIns="0" tIns="0" rIns="0" bIns="0" anchor="t" anchorCtr="0">
            <a:spAutoFit/>
          </a:bodyPr>
          <a:lstStyle/>
          <a:p>
            <a:pPr marL="12700" marR="0" lvl="0" indent="0" algn="l" rtl="0">
              <a:lnSpc>
                <a:spcPct val="109642"/>
              </a:lnSpc>
              <a:spcBef>
                <a:spcPts val="0"/>
              </a:spcBef>
              <a:spcAft>
                <a:spcPts val="0"/>
              </a:spcAft>
              <a:buClr>
                <a:srgbClr val="000000"/>
              </a:buClr>
              <a:buSzPts val="2800"/>
              <a:buFont typeface="Arial"/>
              <a:buNone/>
            </a:pPr>
            <a:r>
              <a:rPr lang="en-US" sz="2800" b="0" i="0" u="none" strike="noStrike" cap="none">
                <a:solidFill>
                  <a:srgbClr val="3942F7"/>
                </a:solidFill>
                <a:latin typeface="Times New Roman"/>
                <a:ea typeface="Times New Roman"/>
                <a:cs typeface="Times New Roman"/>
                <a:sym typeface="Times New Roman"/>
              </a:rPr>
              <a:t>User</a:t>
            </a:r>
            <a:endParaRPr sz="2800" b="0" i="0" u="none" strike="noStrike" cap="none">
              <a:solidFill>
                <a:schemeClr val="dk1"/>
              </a:solidFill>
              <a:latin typeface="Times New Roman"/>
              <a:ea typeface="Times New Roman"/>
              <a:cs typeface="Times New Roman"/>
              <a:sym typeface="Times New Roman"/>
            </a:endParaRPr>
          </a:p>
        </p:txBody>
      </p:sp>
      <p:sp>
        <p:nvSpPr>
          <p:cNvPr id="491" name="Google Shape;491;p52"/>
          <p:cNvSpPr txBox="1"/>
          <p:nvPr/>
        </p:nvSpPr>
        <p:spPr>
          <a:xfrm>
            <a:off x="1016508" y="2749295"/>
            <a:ext cx="2216150" cy="1377950"/>
          </a:xfrm>
          <a:prstGeom prst="rect">
            <a:avLst/>
          </a:prstGeom>
          <a:solidFill>
            <a:srgbClr val="CF9C5F"/>
          </a:solidFill>
          <a:ln w="12175" cap="flat" cmpd="sng">
            <a:solidFill>
              <a:srgbClr val="000000"/>
            </a:solidFill>
            <a:prstDash val="solid"/>
            <a:round/>
            <a:headEnd type="none" w="sm" len="sm"/>
            <a:tailEnd type="none" w="sm" len="sm"/>
          </a:ln>
        </p:spPr>
        <p:txBody>
          <a:bodyPr spcFirstLastPara="1" wrap="square" lIns="0" tIns="234950" rIns="0" bIns="0" anchor="t" anchorCtr="0">
            <a:spAutoFit/>
          </a:bodyPr>
          <a:lstStyle/>
          <a:p>
            <a:pPr marL="742315" marR="312420" lvl="0" indent="-424180" algn="l" rtl="0">
              <a:lnSpc>
                <a:spcPct val="100000"/>
              </a:lnSpc>
              <a:spcBef>
                <a:spcPts val="0"/>
              </a:spcBef>
              <a:spcAft>
                <a:spcPts val="0"/>
              </a:spcAft>
              <a:buClr>
                <a:srgbClr val="000000"/>
              </a:buClr>
              <a:buSzPts val="2800"/>
              <a:buFont typeface="Arial"/>
              <a:buNone/>
            </a:pPr>
            <a:r>
              <a:rPr lang="en-US" sz="2800" b="0" i="0" u="none" strike="noStrike" cap="none">
                <a:solidFill>
                  <a:schemeClr val="dk1"/>
                </a:solidFill>
                <a:latin typeface="Times New Roman"/>
                <a:ea typeface="Times New Roman"/>
                <a:cs typeface="Times New Roman"/>
                <a:sym typeface="Times New Roman"/>
              </a:rPr>
              <a:t>Knowledge  Base</a:t>
            </a:r>
            <a:endParaRPr sz="2800" b="0" i="0" u="none" strike="noStrike" cap="none">
              <a:solidFill>
                <a:schemeClr val="dk1"/>
              </a:solidFill>
              <a:latin typeface="Times New Roman"/>
              <a:ea typeface="Times New Roman"/>
              <a:cs typeface="Times New Roman"/>
              <a:sym typeface="Times New Roman"/>
            </a:endParaRPr>
          </a:p>
        </p:txBody>
      </p:sp>
      <p:sp>
        <p:nvSpPr>
          <p:cNvPr id="492" name="Google Shape;492;p52"/>
          <p:cNvSpPr txBox="1"/>
          <p:nvPr/>
        </p:nvSpPr>
        <p:spPr>
          <a:xfrm>
            <a:off x="1072896" y="4559808"/>
            <a:ext cx="2216150" cy="1377950"/>
          </a:xfrm>
          <a:prstGeom prst="rect">
            <a:avLst/>
          </a:prstGeom>
          <a:solidFill>
            <a:srgbClr val="CF9C5F"/>
          </a:solidFill>
          <a:ln w="12175" cap="flat" cmpd="sng">
            <a:solidFill>
              <a:srgbClr val="000000"/>
            </a:solidFill>
            <a:prstDash val="solid"/>
            <a:round/>
            <a:headEnd type="none" w="sm" len="sm"/>
            <a:tailEnd type="none" w="sm" len="sm"/>
          </a:ln>
        </p:spPr>
        <p:txBody>
          <a:bodyPr spcFirstLastPara="1" wrap="square" lIns="0" tIns="234950" rIns="0" bIns="0" anchor="t" anchorCtr="0">
            <a:spAutoFit/>
          </a:bodyPr>
          <a:lstStyle/>
          <a:p>
            <a:pPr marL="572770" marR="445134" lvl="0" indent="-120650" algn="l" rtl="0">
              <a:lnSpc>
                <a:spcPct val="100000"/>
              </a:lnSpc>
              <a:spcBef>
                <a:spcPts val="0"/>
              </a:spcBef>
              <a:spcAft>
                <a:spcPts val="0"/>
              </a:spcAft>
              <a:buClr>
                <a:srgbClr val="000000"/>
              </a:buClr>
              <a:buSzPts val="2800"/>
              <a:buFont typeface="Arial"/>
              <a:buNone/>
            </a:pPr>
            <a:r>
              <a:rPr lang="en-US" sz="2800" b="0" i="0" u="none" strike="noStrike" cap="none">
                <a:solidFill>
                  <a:schemeClr val="dk1"/>
                </a:solidFill>
                <a:latin typeface="Times New Roman"/>
                <a:ea typeface="Times New Roman"/>
                <a:cs typeface="Times New Roman"/>
                <a:sym typeface="Times New Roman"/>
              </a:rPr>
              <a:t>Inference  Engine</a:t>
            </a:r>
            <a:endParaRPr sz="2800" b="0" i="0" u="none" strike="noStrike" cap="none">
              <a:solidFill>
                <a:schemeClr val="dk1"/>
              </a:solidFill>
              <a:latin typeface="Times New Roman"/>
              <a:ea typeface="Times New Roman"/>
              <a:cs typeface="Times New Roman"/>
              <a:sym typeface="Times New Roman"/>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sp>
        <p:nvSpPr>
          <p:cNvPr id="497" name="Google Shape;497;p53"/>
          <p:cNvSpPr txBox="1">
            <a:spLocks noGrp="1"/>
          </p:cNvSpPr>
          <p:nvPr>
            <p:ph type="title"/>
          </p:nvPr>
        </p:nvSpPr>
        <p:spPr>
          <a:xfrm>
            <a:off x="946022" y="429005"/>
            <a:ext cx="7251955" cy="635000"/>
          </a:xfrm>
          <a:prstGeom prst="rect">
            <a:avLst/>
          </a:prstGeom>
          <a:noFill/>
          <a:ln>
            <a:noFill/>
          </a:ln>
        </p:spPr>
        <p:txBody>
          <a:bodyPr spcFirstLastPara="1" wrap="square" lIns="0" tIns="12050" rIns="0" bIns="0" anchor="t" anchorCtr="0">
            <a:spAutoFit/>
          </a:bodyPr>
          <a:lstStyle/>
          <a:p>
            <a:pPr marL="12700" lvl="0" indent="0" algn="l" rtl="0">
              <a:lnSpc>
                <a:spcPct val="100000"/>
              </a:lnSpc>
              <a:spcBef>
                <a:spcPts val="0"/>
              </a:spcBef>
              <a:spcAft>
                <a:spcPts val="0"/>
              </a:spcAft>
              <a:buSzPts val="1400"/>
              <a:buNone/>
            </a:pPr>
            <a:r>
              <a:rPr lang="en-US" sz="4000" dirty="0"/>
              <a:t>Expert System Advantages</a:t>
            </a:r>
            <a:endParaRPr sz="4000" dirty="0"/>
          </a:p>
        </p:txBody>
      </p:sp>
      <p:sp>
        <p:nvSpPr>
          <p:cNvPr id="498" name="Google Shape;498;p53"/>
          <p:cNvSpPr txBox="1"/>
          <p:nvPr/>
        </p:nvSpPr>
        <p:spPr>
          <a:xfrm>
            <a:off x="707542" y="1684367"/>
            <a:ext cx="7251955" cy="3338714"/>
          </a:xfrm>
          <a:prstGeom prst="rect">
            <a:avLst/>
          </a:prstGeom>
          <a:noFill/>
          <a:ln>
            <a:noFill/>
          </a:ln>
        </p:spPr>
        <p:txBody>
          <a:bodyPr spcFirstLastPara="1" wrap="square" lIns="0" tIns="106025" rIns="0" bIns="0" anchor="t" anchorCtr="0">
            <a:spAutoFit/>
          </a:bodyPr>
          <a:lstStyle/>
          <a:p>
            <a:pPr marL="354966" indent="-342900" algn="just">
              <a:lnSpc>
                <a:spcPct val="150000"/>
              </a:lnSpc>
              <a:buClr>
                <a:schemeClr val="tx1"/>
              </a:buClr>
              <a:buSzPts val="3200"/>
              <a:buFont typeface="Arial" panose="020B0604020202020204" pitchFamily="34" charset="0"/>
              <a:buChar char="•"/>
            </a:pPr>
            <a:r>
              <a:rPr lang="en-US" sz="2800" dirty="0">
                <a:solidFill>
                  <a:schemeClr val="tx1"/>
                </a:solidFill>
                <a:latin typeface="Times New Roman" panose="02020603050405020304" pitchFamily="18" charset="0"/>
                <a:cs typeface="Times New Roman" panose="02020603050405020304" pitchFamily="18" charset="0"/>
                <a:sym typeface="Helvetica Neue"/>
              </a:rPr>
              <a:t>Capture of scarce expertise</a:t>
            </a:r>
            <a:endParaRPr sz="2800" dirty="0">
              <a:solidFill>
                <a:schemeClr val="tx1"/>
              </a:solidFill>
              <a:latin typeface="Times New Roman" panose="02020603050405020304" pitchFamily="18" charset="0"/>
              <a:cs typeface="Times New Roman" panose="02020603050405020304" pitchFamily="18" charset="0"/>
              <a:sym typeface="Helvetica Neue"/>
            </a:endParaRPr>
          </a:p>
          <a:p>
            <a:pPr marL="354966" indent="-342900" algn="just">
              <a:lnSpc>
                <a:spcPct val="150000"/>
              </a:lnSpc>
              <a:buClr>
                <a:schemeClr val="tx1"/>
              </a:buClr>
              <a:buSzPts val="3200"/>
              <a:buFont typeface="Arial" panose="020B0604020202020204" pitchFamily="34" charset="0"/>
              <a:buChar char="•"/>
            </a:pPr>
            <a:r>
              <a:rPr lang="en-US" sz="2800" dirty="0">
                <a:solidFill>
                  <a:schemeClr val="tx1"/>
                </a:solidFill>
                <a:latin typeface="Times New Roman" panose="02020603050405020304" pitchFamily="18" charset="0"/>
                <a:cs typeface="Times New Roman" panose="02020603050405020304" pitchFamily="18" charset="0"/>
                <a:sym typeface="Helvetica Neue"/>
              </a:rPr>
              <a:t>Superior problem solving</a:t>
            </a:r>
            <a:endParaRPr sz="2800" dirty="0">
              <a:solidFill>
                <a:schemeClr val="tx1"/>
              </a:solidFill>
              <a:latin typeface="Times New Roman" panose="02020603050405020304" pitchFamily="18" charset="0"/>
              <a:cs typeface="Times New Roman" panose="02020603050405020304" pitchFamily="18" charset="0"/>
              <a:sym typeface="Helvetica Neue"/>
            </a:endParaRPr>
          </a:p>
          <a:p>
            <a:pPr marL="354966" indent="-342900" algn="just">
              <a:lnSpc>
                <a:spcPct val="150000"/>
              </a:lnSpc>
              <a:buClr>
                <a:schemeClr val="tx1"/>
              </a:buClr>
              <a:buSzPts val="3200"/>
              <a:buFont typeface="Arial" panose="020B0604020202020204" pitchFamily="34" charset="0"/>
              <a:buChar char="•"/>
            </a:pPr>
            <a:r>
              <a:rPr lang="en-US" sz="2800" dirty="0">
                <a:solidFill>
                  <a:schemeClr val="tx1"/>
                </a:solidFill>
                <a:latin typeface="Times New Roman" panose="02020603050405020304" pitchFamily="18" charset="0"/>
                <a:cs typeface="Times New Roman" panose="02020603050405020304" pitchFamily="18" charset="0"/>
                <a:sym typeface="Helvetica Neue"/>
              </a:rPr>
              <a:t>Reliability</a:t>
            </a:r>
            <a:endParaRPr sz="2800" dirty="0">
              <a:solidFill>
                <a:schemeClr val="tx1"/>
              </a:solidFill>
              <a:latin typeface="Times New Roman" panose="02020603050405020304" pitchFamily="18" charset="0"/>
              <a:cs typeface="Times New Roman" panose="02020603050405020304" pitchFamily="18" charset="0"/>
              <a:sym typeface="Helvetica Neue"/>
            </a:endParaRPr>
          </a:p>
          <a:p>
            <a:pPr marL="354966" indent="-342900" algn="just">
              <a:lnSpc>
                <a:spcPct val="150000"/>
              </a:lnSpc>
              <a:buClr>
                <a:schemeClr val="tx1"/>
              </a:buClr>
              <a:buSzPts val="3200"/>
              <a:buFont typeface="Arial" panose="020B0604020202020204" pitchFamily="34" charset="0"/>
              <a:buChar char="•"/>
            </a:pPr>
            <a:r>
              <a:rPr lang="en-US" sz="2800" dirty="0">
                <a:solidFill>
                  <a:schemeClr val="tx1"/>
                </a:solidFill>
                <a:latin typeface="Times New Roman" panose="02020603050405020304" pitchFamily="18" charset="0"/>
                <a:cs typeface="Times New Roman" panose="02020603050405020304" pitchFamily="18" charset="0"/>
                <a:sym typeface="Helvetica Neue"/>
              </a:rPr>
              <a:t>Work with incomplete information</a:t>
            </a:r>
            <a:endParaRPr sz="2800" dirty="0">
              <a:solidFill>
                <a:schemeClr val="tx1"/>
              </a:solidFill>
              <a:latin typeface="Times New Roman" panose="02020603050405020304" pitchFamily="18" charset="0"/>
              <a:cs typeface="Times New Roman" panose="02020603050405020304" pitchFamily="18" charset="0"/>
              <a:sym typeface="Helvetica Neue"/>
            </a:endParaRPr>
          </a:p>
          <a:p>
            <a:pPr marL="354966" indent="-342900" algn="just">
              <a:lnSpc>
                <a:spcPct val="150000"/>
              </a:lnSpc>
              <a:buClr>
                <a:schemeClr val="tx1"/>
              </a:buClr>
              <a:buSzPts val="3200"/>
              <a:buFont typeface="Arial" panose="020B0604020202020204" pitchFamily="34" charset="0"/>
              <a:buChar char="•"/>
            </a:pPr>
            <a:r>
              <a:rPr lang="en-US" sz="2800" dirty="0">
                <a:solidFill>
                  <a:schemeClr val="tx1"/>
                </a:solidFill>
                <a:latin typeface="Times New Roman" panose="02020603050405020304" pitchFamily="18" charset="0"/>
                <a:cs typeface="Times New Roman" panose="02020603050405020304" pitchFamily="18" charset="0"/>
                <a:sym typeface="Helvetica Neue"/>
              </a:rPr>
              <a:t>Transfer of knowledge</a:t>
            </a:r>
            <a:endParaRPr sz="2800" dirty="0">
              <a:solidFill>
                <a:schemeClr val="tx1"/>
              </a:solidFill>
              <a:latin typeface="Times New Roman" panose="02020603050405020304" pitchFamily="18" charset="0"/>
              <a:cs typeface="Times New Roman" panose="02020603050405020304" pitchFamily="18" charset="0"/>
              <a:sym typeface="Helvetica Neue"/>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502"/>
        <p:cNvGrpSpPr/>
        <p:nvPr/>
      </p:nvGrpSpPr>
      <p:grpSpPr>
        <a:xfrm>
          <a:off x="0" y="0"/>
          <a:ext cx="0" cy="0"/>
          <a:chOff x="0" y="0"/>
          <a:chExt cx="0" cy="0"/>
        </a:xfrm>
      </p:grpSpPr>
      <p:sp>
        <p:nvSpPr>
          <p:cNvPr id="503" name="Google Shape;503;p54"/>
          <p:cNvSpPr txBox="1">
            <a:spLocks noGrp="1"/>
          </p:cNvSpPr>
          <p:nvPr>
            <p:ph type="title"/>
          </p:nvPr>
        </p:nvSpPr>
        <p:spPr>
          <a:xfrm>
            <a:off x="1680717" y="479805"/>
            <a:ext cx="5780405" cy="635000"/>
          </a:xfrm>
          <a:prstGeom prst="rect">
            <a:avLst/>
          </a:prstGeom>
          <a:noFill/>
          <a:ln>
            <a:noFill/>
          </a:ln>
        </p:spPr>
        <p:txBody>
          <a:bodyPr spcFirstLastPara="1" wrap="square" lIns="0" tIns="12050" rIns="0" bIns="0" anchor="t" anchorCtr="0">
            <a:spAutoFit/>
          </a:bodyPr>
          <a:lstStyle/>
          <a:p>
            <a:pPr marL="12700" lvl="0" indent="0" algn="l" rtl="0">
              <a:lnSpc>
                <a:spcPct val="100000"/>
              </a:lnSpc>
              <a:spcBef>
                <a:spcPts val="0"/>
              </a:spcBef>
              <a:spcAft>
                <a:spcPts val="0"/>
              </a:spcAft>
              <a:buSzPts val="1400"/>
              <a:buNone/>
            </a:pPr>
            <a:r>
              <a:rPr lang="en-US" sz="4000" dirty="0"/>
              <a:t>Office automation systems</a:t>
            </a:r>
            <a:endParaRPr sz="4000" dirty="0"/>
          </a:p>
        </p:txBody>
      </p:sp>
      <p:sp>
        <p:nvSpPr>
          <p:cNvPr id="504" name="Google Shape;504;p54"/>
          <p:cNvSpPr txBox="1"/>
          <p:nvPr/>
        </p:nvSpPr>
        <p:spPr>
          <a:xfrm>
            <a:off x="132269" y="1114805"/>
            <a:ext cx="8877300" cy="5552802"/>
          </a:xfrm>
          <a:prstGeom prst="rect">
            <a:avLst/>
          </a:prstGeom>
          <a:noFill/>
          <a:ln>
            <a:noFill/>
          </a:ln>
        </p:spPr>
        <p:txBody>
          <a:bodyPr spcFirstLastPara="1" wrap="square" lIns="0" tIns="12700" rIns="0" bIns="0" anchor="t" anchorCtr="0">
            <a:spAutoFit/>
          </a:bodyPr>
          <a:lstStyle/>
          <a:p>
            <a:pPr marL="354966" lvl="0" indent="-342900" algn="just">
              <a:lnSpc>
                <a:spcPct val="150000"/>
              </a:lnSpc>
              <a:buClr>
                <a:schemeClr val="tx1"/>
              </a:buClr>
              <a:buSzPts val="3200"/>
              <a:buFont typeface="Arial" panose="020B0604020202020204" pitchFamily="34" charset="0"/>
              <a:buChar char="•"/>
            </a:pPr>
            <a:r>
              <a:rPr lang="en-US" sz="2400" b="1" dirty="0">
                <a:solidFill>
                  <a:srgbClr val="0070C0"/>
                </a:solidFill>
                <a:latin typeface="Times New Roman" panose="02020603050405020304" pitchFamily="18" charset="0"/>
                <a:cs typeface="Times New Roman" panose="02020603050405020304" pitchFamily="18" charset="0"/>
                <a:sym typeface="Helvetica Neue"/>
              </a:rPr>
              <a:t>Office automation (OA) systems </a:t>
            </a:r>
            <a:r>
              <a:rPr lang="en-US" sz="2400" dirty="0">
                <a:solidFill>
                  <a:schemeClr val="tx1"/>
                </a:solidFill>
                <a:latin typeface="Times New Roman" panose="02020603050405020304" pitchFamily="18" charset="0"/>
                <a:cs typeface="Times New Roman" panose="02020603050405020304" pitchFamily="18" charset="0"/>
                <a:sym typeface="Helvetica Neue"/>
              </a:rPr>
              <a:t>support the wide range of  business office activities that provide for improved work flow and  communications between workers, regardless of whether or not  those workers are located in the same office.</a:t>
            </a:r>
            <a:endParaRPr sz="2400" dirty="0">
              <a:solidFill>
                <a:schemeClr val="tx1"/>
              </a:solidFill>
              <a:latin typeface="Times New Roman" panose="02020603050405020304" pitchFamily="18" charset="0"/>
              <a:cs typeface="Times New Roman" panose="02020603050405020304" pitchFamily="18" charset="0"/>
              <a:sym typeface="Helvetica Neue"/>
            </a:endParaRPr>
          </a:p>
          <a:p>
            <a:pPr marL="354966" lvl="0" indent="-342900" algn="just">
              <a:lnSpc>
                <a:spcPct val="150000"/>
              </a:lnSpc>
              <a:buClr>
                <a:schemeClr val="tx1"/>
              </a:buClr>
              <a:buSzPts val="3200"/>
              <a:buFont typeface="Arial" panose="020B0604020202020204" pitchFamily="34" charset="0"/>
              <a:buChar char="•"/>
            </a:pPr>
            <a:r>
              <a:rPr lang="en-US" sz="2400" b="1" dirty="0">
                <a:solidFill>
                  <a:srgbClr val="0070C0"/>
                </a:solidFill>
                <a:latin typeface="Times New Roman" panose="02020603050405020304" pitchFamily="18" charset="0"/>
                <a:cs typeface="Times New Roman" panose="02020603050405020304" pitchFamily="18" charset="0"/>
                <a:sym typeface="Helvetica Neue"/>
              </a:rPr>
              <a:t>Personal information systems </a:t>
            </a:r>
            <a:r>
              <a:rPr lang="en-US" sz="2400" dirty="0">
                <a:solidFill>
                  <a:schemeClr val="tx1"/>
                </a:solidFill>
                <a:latin typeface="Times New Roman" panose="02020603050405020304" pitchFamily="18" charset="0"/>
                <a:cs typeface="Times New Roman" panose="02020603050405020304" pitchFamily="18" charset="0"/>
                <a:sym typeface="Helvetica Neue"/>
              </a:rPr>
              <a:t>are those designed to meet the  needs of a single user. They are designed to boost an individual’s  productivity.</a:t>
            </a:r>
            <a:endParaRPr sz="2400" dirty="0">
              <a:solidFill>
                <a:schemeClr val="tx1"/>
              </a:solidFill>
              <a:latin typeface="Times New Roman" panose="02020603050405020304" pitchFamily="18" charset="0"/>
              <a:cs typeface="Times New Roman" panose="02020603050405020304" pitchFamily="18" charset="0"/>
              <a:sym typeface="Helvetica Neue"/>
            </a:endParaRPr>
          </a:p>
          <a:p>
            <a:pPr marL="354966" lvl="0" indent="-342900" algn="just">
              <a:lnSpc>
                <a:spcPct val="150000"/>
              </a:lnSpc>
              <a:buClr>
                <a:schemeClr val="tx1"/>
              </a:buClr>
              <a:buSzPts val="3200"/>
              <a:buFont typeface="Arial" panose="020B0604020202020204" pitchFamily="34" charset="0"/>
              <a:buChar char="•"/>
            </a:pPr>
            <a:r>
              <a:rPr lang="en-US" sz="2400" b="1" dirty="0">
                <a:solidFill>
                  <a:srgbClr val="0070C0"/>
                </a:solidFill>
                <a:latin typeface="Times New Roman" panose="02020603050405020304" pitchFamily="18" charset="0"/>
                <a:cs typeface="Times New Roman" panose="02020603050405020304" pitchFamily="18" charset="0"/>
                <a:sym typeface="Helvetica Neue"/>
              </a:rPr>
              <a:t>Work group information systems </a:t>
            </a:r>
            <a:r>
              <a:rPr lang="en-US" sz="2400" dirty="0">
                <a:solidFill>
                  <a:schemeClr val="tx1"/>
                </a:solidFill>
                <a:latin typeface="Times New Roman" panose="02020603050405020304" pitchFamily="18" charset="0"/>
                <a:cs typeface="Times New Roman" panose="02020603050405020304" pitchFamily="18" charset="0"/>
                <a:sym typeface="Helvetica Neue"/>
              </a:rPr>
              <a:t>are those designed to meet the  needs of a work group. They are designed to boost the group’s  productivity.</a:t>
            </a:r>
            <a:endParaRPr sz="2400" dirty="0">
              <a:solidFill>
                <a:schemeClr val="tx1"/>
              </a:solidFill>
              <a:latin typeface="Times New Roman" panose="02020603050405020304" pitchFamily="18" charset="0"/>
              <a:cs typeface="Times New Roman" panose="02020603050405020304" pitchFamily="18" charset="0"/>
              <a:sym typeface="Helvetica Neue"/>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508"/>
        <p:cNvGrpSpPr/>
        <p:nvPr/>
      </p:nvGrpSpPr>
      <p:grpSpPr>
        <a:xfrm>
          <a:off x="0" y="0"/>
          <a:ext cx="0" cy="0"/>
          <a:chOff x="0" y="0"/>
          <a:chExt cx="0" cy="0"/>
        </a:xfrm>
      </p:grpSpPr>
      <p:sp>
        <p:nvSpPr>
          <p:cNvPr id="510" name="Google Shape;510;p55"/>
          <p:cNvSpPr txBox="1">
            <a:spLocks noGrp="1"/>
          </p:cNvSpPr>
          <p:nvPr>
            <p:ph type="title"/>
          </p:nvPr>
        </p:nvSpPr>
        <p:spPr>
          <a:xfrm>
            <a:off x="1586230" y="171958"/>
            <a:ext cx="5967095" cy="57404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SzPts val="1400"/>
              <a:buNone/>
            </a:pPr>
            <a:r>
              <a:rPr lang="en-US" dirty="0">
                <a:solidFill>
                  <a:schemeClr val="tx1"/>
                </a:solidFill>
              </a:rPr>
              <a:t>System Development Lifecycle</a:t>
            </a:r>
            <a:endParaRPr dirty="0">
              <a:solidFill>
                <a:schemeClr val="tx1"/>
              </a:solidFill>
            </a:endParaRPr>
          </a:p>
        </p:txBody>
      </p:sp>
      <p:sp>
        <p:nvSpPr>
          <p:cNvPr id="511" name="Google Shape;511;p55"/>
          <p:cNvSpPr txBox="1"/>
          <p:nvPr/>
        </p:nvSpPr>
        <p:spPr>
          <a:xfrm>
            <a:off x="177800" y="1074259"/>
            <a:ext cx="8724900" cy="4636772"/>
          </a:xfrm>
          <a:prstGeom prst="rect">
            <a:avLst/>
          </a:prstGeom>
          <a:noFill/>
          <a:ln>
            <a:noFill/>
          </a:ln>
        </p:spPr>
        <p:txBody>
          <a:bodyPr spcFirstLastPara="1" wrap="square" lIns="0" tIns="80000" rIns="0" bIns="0" anchor="t" anchorCtr="0">
            <a:spAutoFit/>
          </a:bodyPr>
          <a:lstStyle/>
          <a:p>
            <a:pPr marL="299085" marR="0" lvl="0" indent="-287019" algn="just" rtl="0">
              <a:lnSpc>
                <a:spcPct val="100000"/>
              </a:lnSpc>
              <a:spcBef>
                <a:spcPts val="0"/>
              </a:spcBef>
              <a:spcAft>
                <a:spcPts val="0"/>
              </a:spcAft>
              <a:buClr>
                <a:srgbClr val="D9B146"/>
              </a:buClr>
              <a:buSzPts val="3200"/>
              <a:buFont typeface="Noto Sans Symbols"/>
              <a:buChar char="▪"/>
            </a:pPr>
            <a:r>
              <a:rPr lang="en-US" sz="2800" b="0" i="0" u="none" strike="noStrike" cap="none" dirty="0">
                <a:solidFill>
                  <a:srgbClr val="FF0000"/>
                </a:solidFill>
                <a:latin typeface="Times New Roman" panose="02020603050405020304" pitchFamily="18" charset="0"/>
                <a:ea typeface="Helvetica Neue"/>
                <a:cs typeface="Times New Roman" panose="02020603050405020304" pitchFamily="18" charset="0"/>
                <a:sym typeface="Helvetica Neue"/>
              </a:rPr>
              <a:t>Two main developing approaches to SDLC</a:t>
            </a:r>
            <a:endParaRPr sz="2800" b="0" i="0" u="none" strike="noStrike" cap="none" dirty="0">
              <a:solidFill>
                <a:schemeClr val="dk1"/>
              </a:solidFill>
              <a:latin typeface="Times New Roman" panose="02020603050405020304" pitchFamily="18" charset="0"/>
              <a:ea typeface="Helvetica Neue"/>
              <a:cs typeface="Times New Roman" panose="02020603050405020304" pitchFamily="18" charset="0"/>
              <a:sym typeface="Helvetica Neue"/>
            </a:endParaRPr>
          </a:p>
          <a:p>
            <a:pPr marL="756285" marR="0" lvl="1" indent="-287019" algn="just" rtl="0">
              <a:lnSpc>
                <a:spcPct val="113958"/>
              </a:lnSpc>
              <a:spcBef>
                <a:spcPts val="895"/>
              </a:spcBef>
              <a:spcAft>
                <a:spcPts val="0"/>
              </a:spcAft>
              <a:buClr>
                <a:srgbClr val="D9B146"/>
              </a:buClr>
              <a:buSzPts val="2750"/>
              <a:buFont typeface="Arial"/>
              <a:buChar char="•"/>
            </a:pPr>
            <a:r>
              <a:rPr lang="en-US" sz="2400" b="0" i="0" u="none" strike="noStrike" cap="none" dirty="0">
                <a:solidFill>
                  <a:srgbClr val="6F2F9F"/>
                </a:solidFill>
                <a:latin typeface="Times New Roman" panose="02020603050405020304" pitchFamily="18" charset="0"/>
                <a:ea typeface="Helvetica Neue"/>
                <a:cs typeface="Times New Roman" panose="02020603050405020304" pitchFamily="18" charset="0"/>
                <a:sym typeface="Helvetica Neue"/>
              </a:rPr>
              <a:t>Traditional approach</a:t>
            </a:r>
            <a:r>
              <a:rPr lang="en-US" sz="2400" b="0" i="0" u="none" strike="noStrike" cap="none" dirty="0">
                <a:solidFill>
                  <a:srgbClr val="252525"/>
                </a:solidFill>
                <a:latin typeface="Times New Roman" panose="02020603050405020304" pitchFamily="18" charset="0"/>
                <a:ea typeface="Helvetica Neue"/>
                <a:cs typeface="Times New Roman" panose="02020603050405020304" pitchFamily="18" charset="0"/>
                <a:sym typeface="Helvetica Neue"/>
              </a:rPr>
              <a:t>: structured systems development and</a:t>
            </a:r>
            <a:endParaRPr sz="2400" b="0" i="0" u="none" strike="noStrike" cap="none" dirty="0">
              <a:solidFill>
                <a:schemeClr val="dk1"/>
              </a:solidFill>
              <a:latin typeface="Times New Roman" panose="02020603050405020304" pitchFamily="18" charset="0"/>
              <a:ea typeface="Helvetica Neue"/>
              <a:cs typeface="Times New Roman" panose="02020603050405020304" pitchFamily="18" charset="0"/>
              <a:sym typeface="Helvetica Neue"/>
            </a:endParaRPr>
          </a:p>
          <a:p>
            <a:pPr marL="570865" marR="0" lvl="0" indent="0" algn="just" rtl="0">
              <a:lnSpc>
                <a:spcPct val="113958"/>
              </a:lnSpc>
              <a:spcBef>
                <a:spcPts val="0"/>
              </a:spcBef>
              <a:spcAft>
                <a:spcPts val="0"/>
              </a:spcAft>
              <a:buClr>
                <a:srgbClr val="000000"/>
              </a:buClr>
              <a:buSzPts val="2400"/>
              <a:buFont typeface="Arial"/>
              <a:buNone/>
            </a:pPr>
            <a:r>
              <a:rPr lang="en-US" sz="2400" b="0" i="0" u="none" strike="noStrike" cap="none" dirty="0">
                <a:solidFill>
                  <a:srgbClr val="252525"/>
                </a:solidFill>
                <a:latin typeface="Times New Roman" panose="02020603050405020304" pitchFamily="18" charset="0"/>
                <a:ea typeface="Helvetica Neue"/>
                <a:cs typeface="Times New Roman" panose="02020603050405020304" pitchFamily="18" charset="0"/>
                <a:sym typeface="Helvetica Neue"/>
              </a:rPr>
              <a:t>  information engineering	</a:t>
            </a:r>
            <a:endParaRPr sz="2400" b="0" i="0" u="none" strike="noStrike" cap="none" dirty="0">
              <a:solidFill>
                <a:schemeClr val="dk1"/>
              </a:solidFill>
              <a:latin typeface="Times New Roman" panose="02020603050405020304" pitchFamily="18" charset="0"/>
              <a:ea typeface="Helvetica Neue"/>
              <a:cs typeface="Times New Roman" panose="02020603050405020304" pitchFamily="18" charset="0"/>
              <a:sym typeface="Helvetica Neue"/>
            </a:endParaRPr>
          </a:p>
          <a:p>
            <a:pPr marL="756285" marR="8890" lvl="1" indent="-287019" algn="just" rtl="0">
              <a:lnSpc>
                <a:spcPct val="107916"/>
              </a:lnSpc>
              <a:spcBef>
                <a:spcPts val="1215"/>
              </a:spcBef>
              <a:spcAft>
                <a:spcPts val="0"/>
              </a:spcAft>
              <a:buClr>
                <a:srgbClr val="D9B146"/>
              </a:buClr>
              <a:buSzPts val="2750"/>
              <a:buFont typeface="Arial"/>
              <a:buChar char="•"/>
            </a:pPr>
            <a:r>
              <a:rPr lang="en-US" sz="2400" b="0" i="0" u="none" strike="noStrike" cap="none" dirty="0">
                <a:solidFill>
                  <a:srgbClr val="6F2F9F"/>
                </a:solidFill>
                <a:latin typeface="Times New Roman" panose="02020603050405020304" pitchFamily="18" charset="0"/>
                <a:ea typeface="Helvetica Neue"/>
                <a:cs typeface="Times New Roman" panose="02020603050405020304" pitchFamily="18" charset="0"/>
                <a:sym typeface="Helvetica Neue"/>
              </a:rPr>
              <a:t>Object-oriented approach</a:t>
            </a:r>
            <a:r>
              <a:rPr lang="en-US" sz="2400" b="0" i="0" u="none" strike="noStrike" cap="none" dirty="0">
                <a:solidFill>
                  <a:srgbClr val="252525"/>
                </a:solidFill>
                <a:latin typeface="Times New Roman" panose="02020603050405020304" pitchFamily="18" charset="0"/>
                <a:ea typeface="Helvetica Neue"/>
                <a:cs typeface="Times New Roman" panose="02020603050405020304" pitchFamily="18" charset="0"/>
                <a:sym typeface="Helvetica Neue"/>
              </a:rPr>
              <a:t>: object technologies requires  different approach to analysis, design, and programming</a:t>
            </a:r>
            <a:endParaRPr sz="2400" b="0" i="0" u="none" strike="noStrike" cap="none" dirty="0">
              <a:solidFill>
                <a:schemeClr val="dk1"/>
              </a:solidFill>
              <a:latin typeface="Times New Roman" panose="02020603050405020304" pitchFamily="18" charset="0"/>
              <a:ea typeface="Helvetica Neue"/>
              <a:cs typeface="Times New Roman" panose="02020603050405020304" pitchFamily="18" charset="0"/>
              <a:sym typeface="Helvetica Neue"/>
            </a:endParaRPr>
          </a:p>
          <a:p>
            <a:pPr marL="354966" indent="-342900" algn="just">
              <a:lnSpc>
                <a:spcPct val="150000"/>
              </a:lnSpc>
              <a:buClr>
                <a:schemeClr val="tx1"/>
              </a:buClr>
              <a:buSzPts val="3200"/>
              <a:buFont typeface="Arial" panose="020B0604020202020204" pitchFamily="34" charset="0"/>
              <a:buChar char="•"/>
            </a:pPr>
            <a:r>
              <a:rPr lang="en-US" sz="2400" dirty="0">
                <a:solidFill>
                  <a:schemeClr val="tx1"/>
                </a:solidFill>
                <a:latin typeface="Times New Roman" panose="02020603050405020304" pitchFamily="18" charset="0"/>
                <a:cs typeface="Times New Roman" panose="02020603050405020304" pitchFamily="18" charset="0"/>
                <a:sym typeface="Helvetica Neue"/>
              </a:rPr>
              <a:t>Various SDLC methodologies have been developed to guide the  processes involved, including the </a:t>
            </a:r>
            <a:r>
              <a:rPr lang="en-US" sz="2400" dirty="0">
                <a:solidFill>
                  <a:schemeClr val="tx1"/>
                </a:solidFill>
                <a:latin typeface="Times New Roman" panose="02020603050405020304" pitchFamily="18" charset="0"/>
                <a:cs typeface="Times New Roman" panose="02020603050405020304" pitchFamily="18" charset="0"/>
              </a:rPr>
              <a:t>Waterfall model </a:t>
            </a:r>
            <a:r>
              <a:rPr lang="en-US" sz="2400" dirty="0">
                <a:solidFill>
                  <a:schemeClr val="tx1"/>
                </a:solidFill>
                <a:latin typeface="Times New Roman" panose="02020603050405020304" pitchFamily="18" charset="0"/>
                <a:cs typeface="Times New Roman" panose="02020603050405020304" pitchFamily="18" charset="0"/>
                <a:sym typeface="Helvetica Neue"/>
              </a:rPr>
              <a:t>(which was the  original SDLC method), </a:t>
            </a:r>
            <a:r>
              <a:rPr lang="en-US" sz="2400" dirty="0">
                <a:solidFill>
                  <a:schemeClr val="tx1"/>
                </a:solidFill>
                <a:latin typeface="Times New Roman" panose="02020603050405020304" pitchFamily="18" charset="0"/>
                <a:cs typeface="Times New Roman" panose="02020603050405020304" pitchFamily="18" charset="0"/>
                <a:sym typeface="Helvetica Neue"/>
                <a:hlinkClick r:id="rId3">
                  <a:extLst>
                    <a:ext uri="{A12FA001-AC4F-418D-AE19-62706E023703}">
                      <ahyp:hlinkClr xmlns:ahyp="http://schemas.microsoft.com/office/drawing/2018/hyperlinkcolor" val="tx"/>
                    </a:ext>
                  </a:extLst>
                </a:hlinkClick>
              </a:rPr>
              <a:t>Rapid Application Development (RAD)</a:t>
            </a:r>
            <a:r>
              <a:rPr lang="en-US" sz="2400" dirty="0">
                <a:solidFill>
                  <a:schemeClr val="tx1"/>
                </a:solidFill>
                <a:latin typeface="Times New Roman" panose="02020603050405020304" pitchFamily="18" charset="0"/>
                <a:cs typeface="Times New Roman" panose="02020603050405020304" pitchFamily="18" charset="0"/>
                <a:sym typeface="Helvetica Neue"/>
              </a:rPr>
              <a:t>,  </a:t>
            </a:r>
            <a:r>
              <a:rPr lang="en-US" sz="2400" dirty="0">
                <a:solidFill>
                  <a:schemeClr val="tx1"/>
                </a:solidFill>
                <a:latin typeface="Times New Roman" panose="02020603050405020304" pitchFamily="18" charset="0"/>
                <a:cs typeface="Times New Roman" panose="02020603050405020304" pitchFamily="18" charset="0"/>
                <a:sym typeface="Helvetica Neue"/>
                <a:hlinkClick r:id="rId4">
                  <a:extLst>
                    <a:ext uri="{A12FA001-AC4F-418D-AE19-62706E023703}">
                      <ahyp:hlinkClr xmlns:ahyp="http://schemas.microsoft.com/office/drawing/2018/hyperlinkcolor" val="tx"/>
                    </a:ext>
                  </a:extLst>
                </a:hlinkClick>
              </a:rPr>
              <a:t>Joint Application development (JAD)</a:t>
            </a:r>
            <a:r>
              <a:rPr lang="en-US" sz="2400" dirty="0">
                <a:solidFill>
                  <a:schemeClr val="tx1"/>
                </a:solidFill>
                <a:latin typeface="Times New Roman" panose="02020603050405020304" pitchFamily="18" charset="0"/>
                <a:cs typeface="Times New Roman" panose="02020603050405020304" pitchFamily="18" charset="0"/>
              </a:rPr>
              <a:t>,Spiral Model </a:t>
            </a:r>
            <a:r>
              <a:rPr lang="en-US" sz="2400" dirty="0">
                <a:solidFill>
                  <a:schemeClr val="tx1"/>
                </a:solidFill>
                <a:latin typeface="Times New Roman" panose="02020603050405020304" pitchFamily="18" charset="0"/>
                <a:cs typeface="Times New Roman" panose="02020603050405020304" pitchFamily="18" charset="0"/>
                <a:sym typeface="Helvetica Neue"/>
              </a:rPr>
              <a:t>and so on</a:t>
            </a:r>
            <a:endParaRPr sz="2400" dirty="0">
              <a:solidFill>
                <a:schemeClr val="tx1"/>
              </a:solidFill>
              <a:latin typeface="Times New Roman" panose="02020603050405020304" pitchFamily="18" charset="0"/>
              <a:cs typeface="Times New Roman" panose="02020603050405020304" pitchFamily="18" charset="0"/>
              <a:sym typeface="Helvetica Neue"/>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515"/>
        <p:cNvGrpSpPr/>
        <p:nvPr/>
      </p:nvGrpSpPr>
      <p:grpSpPr>
        <a:xfrm>
          <a:off x="0" y="0"/>
          <a:ext cx="0" cy="0"/>
          <a:chOff x="0" y="0"/>
          <a:chExt cx="0" cy="0"/>
        </a:xfrm>
      </p:grpSpPr>
      <p:sp>
        <p:nvSpPr>
          <p:cNvPr id="517" name="Google Shape;517;p56"/>
          <p:cNvSpPr txBox="1">
            <a:spLocks noGrp="1"/>
          </p:cNvSpPr>
          <p:nvPr>
            <p:ph type="title"/>
          </p:nvPr>
        </p:nvSpPr>
        <p:spPr>
          <a:xfrm>
            <a:off x="889000" y="492963"/>
            <a:ext cx="6896100" cy="574675"/>
          </a:xfrm>
          <a:prstGeom prst="rect">
            <a:avLst/>
          </a:prstGeom>
          <a:noFill/>
          <a:ln>
            <a:noFill/>
          </a:ln>
        </p:spPr>
        <p:txBody>
          <a:bodyPr spcFirstLastPara="1" wrap="square" lIns="0" tIns="12700" rIns="0" bIns="0" anchor="t" anchorCtr="0">
            <a:spAutoFit/>
          </a:bodyPr>
          <a:lstStyle/>
          <a:p>
            <a:pPr marL="12700" lvl="0" indent="0" algn="ctr" rtl="0">
              <a:lnSpc>
                <a:spcPct val="100000"/>
              </a:lnSpc>
              <a:spcBef>
                <a:spcPts val="0"/>
              </a:spcBef>
              <a:spcAft>
                <a:spcPts val="0"/>
              </a:spcAft>
              <a:buSzPts val="1400"/>
              <a:buNone/>
            </a:pPr>
            <a:r>
              <a:rPr lang="en-US" dirty="0"/>
              <a:t>Water fall model</a:t>
            </a:r>
            <a:endParaRPr dirty="0"/>
          </a:p>
        </p:txBody>
      </p:sp>
      <p:sp>
        <p:nvSpPr>
          <p:cNvPr id="518" name="Google Shape;518;p56"/>
          <p:cNvSpPr txBox="1"/>
          <p:nvPr/>
        </p:nvSpPr>
        <p:spPr>
          <a:xfrm>
            <a:off x="304800" y="1133475"/>
            <a:ext cx="8839200" cy="5553433"/>
          </a:xfrm>
          <a:prstGeom prst="rect">
            <a:avLst/>
          </a:prstGeom>
          <a:noFill/>
          <a:ln>
            <a:noFill/>
          </a:ln>
        </p:spPr>
        <p:txBody>
          <a:bodyPr spcFirstLastPara="1" wrap="square" lIns="0" tIns="13325" rIns="0" bIns="0" anchor="t" anchorCtr="0">
            <a:spAutoFit/>
          </a:bodyPr>
          <a:lstStyle/>
          <a:p>
            <a:pPr marL="354966" indent="-342900" algn="just">
              <a:lnSpc>
                <a:spcPct val="150000"/>
              </a:lnSpc>
              <a:buClr>
                <a:schemeClr val="tx1"/>
              </a:buClr>
              <a:buSzPts val="3200"/>
              <a:buFont typeface="Arial" panose="020B0604020202020204" pitchFamily="34" charset="0"/>
              <a:buChar char="•"/>
            </a:pPr>
            <a:r>
              <a:rPr lang="en-US" sz="2400" dirty="0">
                <a:solidFill>
                  <a:schemeClr val="tx1"/>
                </a:solidFill>
                <a:latin typeface="Times New Roman" panose="02020603050405020304" pitchFamily="18" charset="0"/>
                <a:cs typeface="Times New Roman" panose="02020603050405020304" pitchFamily="18" charset="0"/>
                <a:sym typeface="Helvetica Neue"/>
              </a:rPr>
              <a:t>The </a:t>
            </a:r>
            <a:r>
              <a:rPr lang="en-US" sz="2400" dirty="0">
                <a:solidFill>
                  <a:schemeClr val="tx1"/>
                </a:solidFill>
                <a:latin typeface="Times New Roman" panose="02020603050405020304" pitchFamily="18" charset="0"/>
                <a:cs typeface="Times New Roman" panose="02020603050405020304" pitchFamily="18" charset="0"/>
              </a:rPr>
              <a:t>waterfall model </a:t>
            </a:r>
            <a:r>
              <a:rPr lang="en-US" sz="2400" dirty="0">
                <a:solidFill>
                  <a:schemeClr val="tx1"/>
                </a:solidFill>
                <a:latin typeface="Times New Roman" panose="02020603050405020304" pitchFamily="18" charset="0"/>
                <a:cs typeface="Times New Roman" panose="02020603050405020304" pitchFamily="18" charset="0"/>
                <a:sym typeface="Helvetica Neue"/>
              </a:rPr>
              <a:t>is a sequential design process in which  progress is seen as flowing steadily downwards (like a </a:t>
            </a:r>
            <a:r>
              <a:rPr lang="en-US" sz="2400" dirty="0">
                <a:solidFill>
                  <a:schemeClr val="tx1"/>
                </a:solidFill>
                <a:latin typeface="Times New Roman" panose="02020603050405020304" pitchFamily="18" charset="0"/>
                <a:cs typeface="Times New Roman" panose="02020603050405020304" pitchFamily="18" charset="0"/>
              </a:rPr>
              <a:t>waterfall</a:t>
            </a:r>
            <a:r>
              <a:rPr lang="en-US" sz="2400" dirty="0">
                <a:solidFill>
                  <a:schemeClr val="tx1"/>
                </a:solidFill>
                <a:latin typeface="Times New Roman" panose="02020603050405020304" pitchFamily="18" charset="0"/>
                <a:cs typeface="Times New Roman" panose="02020603050405020304" pitchFamily="18" charset="0"/>
                <a:sym typeface="Helvetica Neue"/>
              </a:rPr>
              <a:t>)  through the phases of Conception, Initiation, Analysis, Design,  Construction, Testing, Production/Implementation and  Maintenance.</a:t>
            </a:r>
            <a:endParaRPr sz="2400" dirty="0">
              <a:solidFill>
                <a:schemeClr val="tx1"/>
              </a:solidFill>
              <a:latin typeface="Times New Roman" panose="02020603050405020304" pitchFamily="18" charset="0"/>
              <a:cs typeface="Times New Roman" panose="02020603050405020304" pitchFamily="18" charset="0"/>
              <a:sym typeface="Helvetica Neue"/>
            </a:endParaRPr>
          </a:p>
          <a:p>
            <a:pPr marL="354966" indent="-342900" algn="just">
              <a:lnSpc>
                <a:spcPct val="150000"/>
              </a:lnSpc>
              <a:buClr>
                <a:schemeClr val="tx1"/>
              </a:buClr>
              <a:buSzPts val="3200"/>
              <a:buFont typeface="Arial" panose="020B0604020202020204" pitchFamily="34" charset="0"/>
              <a:buChar char="•"/>
            </a:pPr>
            <a:r>
              <a:rPr lang="en-US" sz="2400" dirty="0">
                <a:solidFill>
                  <a:schemeClr val="tx1"/>
                </a:solidFill>
                <a:latin typeface="Times New Roman" panose="02020603050405020304" pitchFamily="18" charset="0"/>
                <a:cs typeface="Times New Roman" panose="02020603050405020304" pitchFamily="18" charset="0"/>
                <a:sym typeface="Helvetica Neue"/>
              </a:rPr>
              <a:t>Waterfall	approach was  first SDLC  Model  to	be  used widely in   Software Engineering to ensure success of the project.</a:t>
            </a:r>
            <a:endParaRPr sz="2400" dirty="0">
              <a:solidFill>
                <a:schemeClr val="tx1"/>
              </a:solidFill>
              <a:latin typeface="Times New Roman" panose="02020603050405020304" pitchFamily="18" charset="0"/>
              <a:cs typeface="Times New Roman" panose="02020603050405020304" pitchFamily="18" charset="0"/>
              <a:sym typeface="Helvetica Neue"/>
            </a:endParaRPr>
          </a:p>
          <a:p>
            <a:pPr marL="354966" indent="-342900" algn="just">
              <a:lnSpc>
                <a:spcPct val="150000"/>
              </a:lnSpc>
              <a:buClr>
                <a:schemeClr val="tx1"/>
              </a:buClr>
              <a:buSzPts val="3200"/>
              <a:buFont typeface="Arial" panose="020B0604020202020204" pitchFamily="34" charset="0"/>
              <a:buChar char="•"/>
            </a:pPr>
            <a:r>
              <a:rPr lang="en-US" sz="2400" dirty="0">
                <a:solidFill>
                  <a:schemeClr val="tx1"/>
                </a:solidFill>
                <a:latin typeface="Times New Roman" panose="02020603050405020304" pitchFamily="18" charset="0"/>
                <a:cs typeface="Times New Roman" panose="02020603050405020304" pitchFamily="18" charset="0"/>
                <a:sym typeface="Helvetica Neue"/>
              </a:rPr>
              <a:t>In "The Waterfall“ approach, the whole process of software  development is divided into separate phases.</a:t>
            </a:r>
            <a:endParaRPr sz="2400" dirty="0">
              <a:solidFill>
                <a:schemeClr val="tx1"/>
              </a:solidFill>
              <a:latin typeface="Times New Roman" panose="02020603050405020304" pitchFamily="18" charset="0"/>
              <a:cs typeface="Times New Roman" panose="02020603050405020304" pitchFamily="18" charset="0"/>
              <a:sym typeface="Helvetica Neue"/>
            </a:endParaRPr>
          </a:p>
          <a:p>
            <a:pPr marL="354966" indent="-342900" algn="just">
              <a:lnSpc>
                <a:spcPct val="150000"/>
              </a:lnSpc>
              <a:buClr>
                <a:schemeClr val="tx1"/>
              </a:buClr>
              <a:buSzPts val="3200"/>
              <a:buFont typeface="Arial" panose="020B0604020202020204" pitchFamily="34" charset="0"/>
              <a:buChar char="•"/>
            </a:pPr>
            <a:r>
              <a:rPr lang="en-US" sz="2400" dirty="0">
                <a:solidFill>
                  <a:schemeClr val="tx1"/>
                </a:solidFill>
                <a:latin typeface="Times New Roman" panose="02020603050405020304" pitchFamily="18" charset="0"/>
                <a:cs typeface="Times New Roman" panose="02020603050405020304" pitchFamily="18" charset="0"/>
                <a:sym typeface="Helvetica Neue"/>
              </a:rPr>
              <a:t>In this Waterfall model, typically, the outcome of one phase acts as the input for the next phase sequentially</a:t>
            </a:r>
            <a:endParaRPr sz="2400" dirty="0">
              <a:solidFill>
                <a:schemeClr val="tx1"/>
              </a:solidFill>
              <a:latin typeface="Times New Roman" panose="02020603050405020304" pitchFamily="18" charset="0"/>
              <a:cs typeface="Times New Roman" panose="02020603050405020304" pitchFamily="18" charset="0"/>
              <a:sym typeface="Helvetica Neue"/>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522"/>
        <p:cNvGrpSpPr/>
        <p:nvPr/>
      </p:nvGrpSpPr>
      <p:grpSpPr>
        <a:xfrm>
          <a:off x="0" y="0"/>
          <a:ext cx="0" cy="0"/>
          <a:chOff x="0" y="0"/>
          <a:chExt cx="0" cy="0"/>
        </a:xfrm>
      </p:grpSpPr>
      <p:sp>
        <p:nvSpPr>
          <p:cNvPr id="524" name="Google Shape;524;p57"/>
          <p:cNvSpPr/>
          <p:nvPr/>
        </p:nvSpPr>
        <p:spPr>
          <a:xfrm>
            <a:off x="1278636" y="2354579"/>
            <a:ext cx="6595745" cy="0"/>
          </a:xfrm>
          <a:custGeom>
            <a:avLst/>
            <a:gdLst/>
            <a:ahLst/>
            <a:cxnLst/>
            <a:rect l="l" t="t" r="r" b="b"/>
            <a:pathLst>
              <a:path w="6595745" h="120000" extrusionOk="0">
                <a:moveTo>
                  <a:pt x="0" y="0"/>
                </a:moveTo>
                <a:lnTo>
                  <a:pt x="6595490" y="0"/>
                </a:lnTo>
              </a:path>
            </a:pathLst>
          </a:custGeom>
          <a:noFill/>
          <a:ln w="15225" cap="flat" cmpd="sng">
            <a:solidFill>
              <a:srgbClr val="E8D191"/>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25" name="Google Shape;525;p57"/>
          <p:cNvSpPr txBox="1">
            <a:spLocks noGrp="1"/>
          </p:cNvSpPr>
          <p:nvPr>
            <p:ph type="title"/>
          </p:nvPr>
        </p:nvSpPr>
        <p:spPr>
          <a:xfrm>
            <a:off x="609600" y="307342"/>
            <a:ext cx="7264781" cy="635000"/>
          </a:xfrm>
          <a:prstGeom prst="rect">
            <a:avLst/>
          </a:prstGeom>
          <a:noFill/>
          <a:ln>
            <a:noFill/>
          </a:ln>
        </p:spPr>
        <p:txBody>
          <a:bodyPr spcFirstLastPara="1" wrap="square" lIns="0" tIns="12050" rIns="0" bIns="0" anchor="t" anchorCtr="0">
            <a:spAutoFit/>
          </a:bodyPr>
          <a:lstStyle/>
          <a:p>
            <a:pPr marL="12700" lvl="0" indent="0" algn="ctr" rtl="0">
              <a:lnSpc>
                <a:spcPct val="100000"/>
              </a:lnSpc>
              <a:spcBef>
                <a:spcPts val="0"/>
              </a:spcBef>
              <a:spcAft>
                <a:spcPts val="0"/>
              </a:spcAft>
              <a:buSzPts val="1400"/>
              <a:buNone/>
            </a:pPr>
            <a:r>
              <a:rPr lang="en-US" sz="4000" dirty="0"/>
              <a:t>Water fall model</a:t>
            </a:r>
            <a:endParaRPr sz="4000" dirty="0"/>
          </a:p>
        </p:txBody>
      </p:sp>
      <p:pic>
        <p:nvPicPr>
          <p:cNvPr id="526" name="Google Shape;526;p57"/>
          <p:cNvPicPr preferRelativeResize="0"/>
          <p:nvPr/>
        </p:nvPicPr>
        <p:blipFill rotWithShape="1">
          <a:blip r:embed="rId3">
            <a:alphaModFix/>
          </a:blip>
          <a:srcRect/>
          <a:stretch/>
        </p:blipFill>
        <p:spPr>
          <a:xfrm>
            <a:off x="679005" y="1249684"/>
            <a:ext cx="7785989" cy="560831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6"/>
          <p:cNvSpPr txBox="1">
            <a:spLocks noGrp="1"/>
          </p:cNvSpPr>
          <p:nvPr>
            <p:ph type="title"/>
          </p:nvPr>
        </p:nvSpPr>
        <p:spPr>
          <a:xfrm>
            <a:off x="1892554" y="60705"/>
            <a:ext cx="5354320" cy="635000"/>
          </a:xfrm>
          <a:prstGeom prst="rect">
            <a:avLst/>
          </a:prstGeom>
          <a:noFill/>
          <a:ln>
            <a:noFill/>
          </a:ln>
        </p:spPr>
        <p:txBody>
          <a:bodyPr spcFirstLastPara="1" wrap="square" lIns="0" tIns="12050" rIns="0" bIns="0" anchor="t" anchorCtr="0">
            <a:spAutoFit/>
          </a:bodyPr>
          <a:lstStyle/>
          <a:p>
            <a:pPr marL="12700" lvl="0" indent="0" algn="l" rtl="0">
              <a:lnSpc>
                <a:spcPct val="100000"/>
              </a:lnSpc>
              <a:spcBef>
                <a:spcPts val="0"/>
              </a:spcBef>
              <a:spcAft>
                <a:spcPts val="0"/>
              </a:spcAft>
              <a:buSzPts val="1400"/>
              <a:buNone/>
            </a:pPr>
            <a:r>
              <a:rPr lang="en-US" sz="4000" b="0">
                <a:solidFill>
                  <a:srgbClr val="3942F7"/>
                </a:solidFill>
                <a:latin typeface="Times New Roman"/>
                <a:ea typeface="Times New Roman"/>
                <a:cs typeface="Times New Roman"/>
                <a:sym typeface="Times New Roman"/>
              </a:rPr>
              <a:t>Characteristics of	a System</a:t>
            </a:r>
            <a:endParaRPr sz="4000">
              <a:latin typeface="Times New Roman"/>
              <a:ea typeface="Times New Roman"/>
              <a:cs typeface="Times New Roman"/>
              <a:sym typeface="Times New Roman"/>
            </a:endParaRPr>
          </a:p>
        </p:txBody>
      </p:sp>
      <p:pic>
        <p:nvPicPr>
          <p:cNvPr id="87" name="Google Shape;87;p6"/>
          <p:cNvPicPr preferRelativeResize="0"/>
          <p:nvPr/>
        </p:nvPicPr>
        <p:blipFill rotWithShape="1">
          <a:blip r:embed="rId3">
            <a:alphaModFix/>
          </a:blip>
          <a:srcRect/>
          <a:stretch/>
        </p:blipFill>
        <p:spPr>
          <a:xfrm>
            <a:off x="629412" y="838200"/>
            <a:ext cx="7752588" cy="5410200"/>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530"/>
        <p:cNvGrpSpPr/>
        <p:nvPr/>
      </p:nvGrpSpPr>
      <p:grpSpPr>
        <a:xfrm>
          <a:off x="0" y="0"/>
          <a:ext cx="0" cy="0"/>
          <a:chOff x="0" y="0"/>
          <a:chExt cx="0" cy="0"/>
        </a:xfrm>
      </p:grpSpPr>
      <p:sp>
        <p:nvSpPr>
          <p:cNvPr id="532" name="Google Shape;532;p58"/>
          <p:cNvSpPr/>
          <p:nvPr/>
        </p:nvSpPr>
        <p:spPr>
          <a:xfrm>
            <a:off x="1278636" y="2354579"/>
            <a:ext cx="6595745" cy="0"/>
          </a:xfrm>
          <a:custGeom>
            <a:avLst/>
            <a:gdLst/>
            <a:ahLst/>
            <a:cxnLst/>
            <a:rect l="l" t="t" r="r" b="b"/>
            <a:pathLst>
              <a:path w="6595745" h="120000" extrusionOk="0">
                <a:moveTo>
                  <a:pt x="0" y="0"/>
                </a:moveTo>
                <a:lnTo>
                  <a:pt x="6595490" y="0"/>
                </a:lnTo>
              </a:path>
            </a:pathLst>
          </a:custGeom>
          <a:noFill/>
          <a:ln w="15225" cap="flat" cmpd="sng">
            <a:solidFill>
              <a:srgbClr val="E8D191"/>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33" name="Google Shape;533;p58"/>
          <p:cNvSpPr txBox="1">
            <a:spLocks noGrp="1"/>
          </p:cNvSpPr>
          <p:nvPr>
            <p:ph type="title"/>
          </p:nvPr>
        </p:nvSpPr>
        <p:spPr>
          <a:xfrm>
            <a:off x="294640" y="464311"/>
            <a:ext cx="8225790" cy="574040"/>
          </a:xfrm>
          <a:prstGeom prst="rect">
            <a:avLst/>
          </a:prstGeom>
          <a:noFill/>
          <a:ln>
            <a:noFill/>
          </a:ln>
        </p:spPr>
        <p:txBody>
          <a:bodyPr spcFirstLastPara="1" wrap="square" lIns="0" tIns="12700" rIns="0" bIns="0" anchor="t" anchorCtr="0">
            <a:spAutoFit/>
          </a:bodyPr>
          <a:lstStyle/>
          <a:p>
            <a:pPr marL="12700" lvl="0" indent="0" algn="ctr" rtl="0">
              <a:lnSpc>
                <a:spcPct val="100000"/>
              </a:lnSpc>
              <a:spcBef>
                <a:spcPts val="0"/>
              </a:spcBef>
              <a:spcAft>
                <a:spcPts val="0"/>
              </a:spcAft>
              <a:buSzPts val="1400"/>
              <a:buNone/>
            </a:pPr>
            <a:r>
              <a:rPr lang="en-US" dirty="0"/>
              <a:t>Water fall model</a:t>
            </a:r>
            <a:endParaRPr dirty="0"/>
          </a:p>
        </p:txBody>
      </p:sp>
      <p:sp>
        <p:nvSpPr>
          <p:cNvPr id="534" name="Google Shape;534;p58"/>
          <p:cNvSpPr txBox="1"/>
          <p:nvPr/>
        </p:nvSpPr>
        <p:spPr>
          <a:xfrm>
            <a:off x="167640" y="1395540"/>
            <a:ext cx="8646160" cy="4444150"/>
          </a:xfrm>
          <a:prstGeom prst="rect">
            <a:avLst/>
          </a:prstGeom>
          <a:noFill/>
          <a:ln>
            <a:noFill/>
          </a:ln>
        </p:spPr>
        <p:txBody>
          <a:bodyPr spcFirstLastPara="1" wrap="square" lIns="0" tIns="12050" rIns="0" bIns="0" anchor="t" anchorCtr="0">
            <a:spAutoFit/>
          </a:bodyPr>
          <a:lstStyle/>
          <a:p>
            <a:pPr marL="354966" lvl="0" indent="-342900" algn="just">
              <a:lnSpc>
                <a:spcPct val="150000"/>
              </a:lnSpc>
              <a:buClr>
                <a:schemeClr val="tx1"/>
              </a:buClr>
              <a:buSzPts val="3200"/>
              <a:buFont typeface="Arial" panose="020B0604020202020204" pitchFamily="34" charset="0"/>
              <a:buChar char="•"/>
            </a:pPr>
            <a:r>
              <a:rPr lang="en-US" sz="2400" dirty="0">
                <a:solidFill>
                  <a:schemeClr val="tx1"/>
                </a:solidFill>
                <a:latin typeface="Times New Roman" panose="02020603050405020304" pitchFamily="18" charset="0"/>
                <a:cs typeface="Times New Roman" panose="02020603050405020304" pitchFamily="18" charset="0"/>
              </a:rPr>
              <a:t>Waterfall model </a:t>
            </a:r>
            <a:r>
              <a:rPr lang="en-US" sz="2400" dirty="0">
                <a:solidFill>
                  <a:schemeClr val="tx1"/>
                </a:solidFill>
                <a:latin typeface="Times New Roman" panose="02020603050405020304" pitchFamily="18" charset="0"/>
                <a:cs typeface="Times New Roman" panose="02020603050405020304" pitchFamily="18" charset="0"/>
                <a:sym typeface="Helvetica Neue"/>
              </a:rPr>
              <a:t>is an </a:t>
            </a:r>
            <a:r>
              <a:rPr lang="en-US" sz="2400" dirty="0">
                <a:solidFill>
                  <a:schemeClr val="tx1"/>
                </a:solidFill>
                <a:latin typeface="Times New Roman" panose="02020603050405020304" pitchFamily="18" charset="0"/>
                <a:cs typeface="Times New Roman" panose="02020603050405020304" pitchFamily="18" charset="0"/>
              </a:rPr>
              <a:t>example </a:t>
            </a:r>
            <a:r>
              <a:rPr lang="en-US" sz="2400" dirty="0">
                <a:solidFill>
                  <a:schemeClr val="tx1"/>
                </a:solidFill>
                <a:latin typeface="Times New Roman" panose="02020603050405020304" pitchFamily="18" charset="0"/>
                <a:cs typeface="Times New Roman" panose="02020603050405020304" pitchFamily="18" charset="0"/>
                <a:sym typeface="Helvetica Neue"/>
              </a:rPr>
              <a:t>of a Sequential </a:t>
            </a:r>
            <a:r>
              <a:rPr lang="en-US" sz="2400" dirty="0">
                <a:solidFill>
                  <a:schemeClr val="tx1"/>
                </a:solidFill>
                <a:latin typeface="Times New Roman" panose="02020603050405020304" pitchFamily="18" charset="0"/>
                <a:cs typeface="Times New Roman" panose="02020603050405020304" pitchFamily="18" charset="0"/>
              </a:rPr>
              <a:t>model</a:t>
            </a:r>
            <a:r>
              <a:rPr lang="en-US" sz="2400" dirty="0">
                <a:solidFill>
                  <a:schemeClr val="tx1"/>
                </a:solidFill>
                <a:latin typeface="Times New Roman" panose="02020603050405020304" pitchFamily="18" charset="0"/>
                <a:cs typeface="Times New Roman" panose="02020603050405020304" pitchFamily="18" charset="0"/>
                <a:sym typeface="Helvetica Neue"/>
              </a:rPr>
              <a:t>. In  this </a:t>
            </a:r>
            <a:r>
              <a:rPr lang="en-US" sz="2400" dirty="0">
                <a:solidFill>
                  <a:schemeClr val="tx1"/>
                </a:solidFill>
                <a:latin typeface="Times New Roman" panose="02020603050405020304" pitchFamily="18" charset="0"/>
                <a:cs typeface="Times New Roman" panose="02020603050405020304" pitchFamily="18" charset="0"/>
              </a:rPr>
              <a:t>model</a:t>
            </a:r>
            <a:r>
              <a:rPr lang="en-US" sz="2400" dirty="0">
                <a:solidFill>
                  <a:schemeClr val="tx1"/>
                </a:solidFill>
                <a:latin typeface="Times New Roman" panose="02020603050405020304" pitchFamily="18" charset="0"/>
                <a:cs typeface="Times New Roman" panose="02020603050405020304" pitchFamily="18" charset="0"/>
                <a:sym typeface="Helvetica Neue"/>
              </a:rPr>
              <a:t>, the software </a:t>
            </a:r>
            <a:r>
              <a:rPr lang="en-US" sz="2400" dirty="0">
                <a:solidFill>
                  <a:schemeClr val="tx1"/>
                </a:solidFill>
                <a:latin typeface="Times New Roman" panose="02020603050405020304" pitchFamily="18" charset="0"/>
                <a:cs typeface="Times New Roman" panose="02020603050405020304" pitchFamily="18" charset="0"/>
              </a:rPr>
              <a:t>development </a:t>
            </a:r>
            <a:r>
              <a:rPr lang="en-US" sz="2400" dirty="0">
                <a:solidFill>
                  <a:schemeClr val="tx1"/>
                </a:solidFill>
                <a:latin typeface="Times New Roman" panose="02020603050405020304" pitchFamily="18" charset="0"/>
                <a:cs typeface="Times New Roman" panose="02020603050405020304" pitchFamily="18" charset="0"/>
                <a:sym typeface="Helvetica Neue"/>
              </a:rPr>
              <a:t>activity is divided into  different phases and each phase consists of series of tasks  and has different objectives. </a:t>
            </a:r>
            <a:r>
              <a:rPr lang="en-US" sz="2400" dirty="0">
                <a:solidFill>
                  <a:schemeClr val="tx1"/>
                </a:solidFill>
                <a:latin typeface="Times New Roman" panose="02020603050405020304" pitchFamily="18" charset="0"/>
                <a:cs typeface="Times New Roman" panose="02020603050405020304" pitchFamily="18" charset="0"/>
              </a:rPr>
              <a:t>Waterfall model </a:t>
            </a:r>
            <a:r>
              <a:rPr lang="en-US" sz="2400" dirty="0">
                <a:solidFill>
                  <a:schemeClr val="tx1"/>
                </a:solidFill>
                <a:latin typeface="Times New Roman" panose="02020603050405020304" pitchFamily="18" charset="0"/>
                <a:cs typeface="Times New Roman" panose="02020603050405020304" pitchFamily="18" charset="0"/>
                <a:sym typeface="Helvetica Neue"/>
              </a:rPr>
              <a:t>is the pioneer  of the SDLC processes.</a:t>
            </a:r>
            <a:endParaRPr sz="2400" dirty="0">
              <a:solidFill>
                <a:schemeClr val="tx1"/>
              </a:solidFill>
              <a:latin typeface="Times New Roman" panose="02020603050405020304" pitchFamily="18" charset="0"/>
              <a:cs typeface="Times New Roman" panose="02020603050405020304" pitchFamily="18" charset="0"/>
              <a:sym typeface="Helvetica Neue"/>
            </a:endParaRPr>
          </a:p>
          <a:p>
            <a:pPr marL="354966" lvl="0" indent="-342900" algn="just">
              <a:lnSpc>
                <a:spcPct val="150000"/>
              </a:lnSpc>
              <a:buClr>
                <a:schemeClr val="tx1"/>
              </a:buClr>
              <a:buSzPts val="3200"/>
              <a:buFont typeface="Arial" panose="020B0604020202020204" pitchFamily="34" charset="0"/>
              <a:buChar char="•"/>
            </a:pPr>
            <a:r>
              <a:rPr lang="en-US" sz="2400" dirty="0">
                <a:solidFill>
                  <a:schemeClr val="tx1"/>
                </a:solidFill>
                <a:latin typeface="Times New Roman" panose="02020603050405020304" pitchFamily="18" charset="0"/>
                <a:cs typeface="Times New Roman" panose="02020603050405020304" pitchFamily="18" charset="0"/>
                <a:sym typeface="Helvetica Neue"/>
              </a:rPr>
              <a:t>The </a:t>
            </a:r>
            <a:r>
              <a:rPr lang="en-US" sz="2400" dirty="0">
                <a:solidFill>
                  <a:schemeClr val="tx1"/>
                </a:solidFill>
                <a:latin typeface="Times New Roman" panose="02020603050405020304" pitchFamily="18" charset="0"/>
                <a:cs typeface="Times New Roman" panose="02020603050405020304" pitchFamily="18" charset="0"/>
              </a:rPr>
              <a:t>waterfall model </a:t>
            </a:r>
            <a:r>
              <a:rPr lang="en-US" sz="2400" dirty="0">
                <a:solidFill>
                  <a:schemeClr val="tx1"/>
                </a:solidFill>
                <a:latin typeface="Times New Roman" panose="02020603050405020304" pitchFamily="18" charset="0"/>
                <a:cs typeface="Times New Roman" panose="02020603050405020304" pitchFamily="18" charset="0"/>
                <a:sym typeface="Helvetica Neue"/>
              </a:rPr>
              <a:t>is a linear, sequential approach to the  software development life cycle (SDLC) that is popular in  software engineering and product development. The  </a:t>
            </a:r>
            <a:r>
              <a:rPr lang="en-US" sz="2400" dirty="0">
                <a:solidFill>
                  <a:schemeClr val="tx1"/>
                </a:solidFill>
                <a:latin typeface="Times New Roman" panose="02020603050405020304" pitchFamily="18" charset="0"/>
                <a:cs typeface="Times New Roman" panose="02020603050405020304" pitchFamily="18" charset="0"/>
              </a:rPr>
              <a:t>waterfall model </a:t>
            </a:r>
            <a:r>
              <a:rPr lang="en-US" sz="2400" dirty="0">
                <a:solidFill>
                  <a:schemeClr val="tx1"/>
                </a:solidFill>
                <a:latin typeface="Times New Roman" panose="02020603050405020304" pitchFamily="18" charset="0"/>
                <a:cs typeface="Times New Roman" panose="02020603050405020304" pitchFamily="18" charset="0"/>
                <a:sym typeface="Helvetica Neue"/>
              </a:rPr>
              <a:t>emphasizes a logical progression of steps.</a:t>
            </a:r>
            <a:endParaRPr sz="2400" dirty="0">
              <a:solidFill>
                <a:schemeClr val="tx1"/>
              </a:solidFill>
              <a:latin typeface="Times New Roman" panose="02020603050405020304" pitchFamily="18" charset="0"/>
              <a:cs typeface="Times New Roman" panose="02020603050405020304" pitchFamily="18" charset="0"/>
              <a:sym typeface="Helvetica Neue"/>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538"/>
        <p:cNvGrpSpPr/>
        <p:nvPr/>
      </p:nvGrpSpPr>
      <p:grpSpPr>
        <a:xfrm>
          <a:off x="0" y="0"/>
          <a:ext cx="0" cy="0"/>
          <a:chOff x="0" y="0"/>
          <a:chExt cx="0" cy="0"/>
        </a:xfrm>
      </p:grpSpPr>
      <p:sp>
        <p:nvSpPr>
          <p:cNvPr id="540" name="Google Shape;540;p59"/>
          <p:cNvSpPr txBox="1">
            <a:spLocks noGrp="1"/>
          </p:cNvSpPr>
          <p:nvPr>
            <p:ph type="title"/>
          </p:nvPr>
        </p:nvSpPr>
        <p:spPr>
          <a:xfrm>
            <a:off x="997902" y="219024"/>
            <a:ext cx="7148196" cy="567453"/>
          </a:xfrm>
          <a:prstGeom prst="rect">
            <a:avLst/>
          </a:prstGeom>
          <a:noFill/>
          <a:ln>
            <a:noFill/>
          </a:ln>
        </p:spPr>
        <p:txBody>
          <a:bodyPr spcFirstLastPara="1" wrap="square" lIns="0" tIns="13325" rIns="0" bIns="0" anchor="t" anchorCtr="0">
            <a:spAutoFit/>
          </a:bodyPr>
          <a:lstStyle/>
          <a:p>
            <a:pPr marL="12700" lvl="0" indent="0" algn="l" rtl="0">
              <a:lnSpc>
                <a:spcPct val="100000"/>
              </a:lnSpc>
              <a:spcBef>
                <a:spcPts val="0"/>
              </a:spcBef>
              <a:spcAft>
                <a:spcPts val="0"/>
              </a:spcAft>
              <a:buSzPts val="1400"/>
              <a:buNone/>
            </a:pPr>
            <a:r>
              <a:rPr lang="en-US" dirty="0">
                <a:latin typeface="Arial"/>
                <a:ea typeface="Arial"/>
                <a:cs typeface="Arial"/>
                <a:sym typeface="Arial"/>
              </a:rPr>
              <a:t>Waterfall Model - Application</a:t>
            </a:r>
            <a:endParaRPr dirty="0">
              <a:latin typeface="Arial"/>
              <a:ea typeface="Arial"/>
              <a:cs typeface="Arial"/>
              <a:sym typeface="Arial"/>
            </a:endParaRPr>
          </a:p>
        </p:txBody>
      </p:sp>
      <p:sp>
        <p:nvSpPr>
          <p:cNvPr id="541" name="Google Shape;541;p59"/>
          <p:cNvSpPr txBox="1"/>
          <p:nvPr/>
        </p:nvSpPr>
        <p:spPr>
          <a:xfrm>
            <a:off x="403543" y="786477"/>
            <a:ext cx="8524557" cy="6106144"/>
          </a:xfrm>
          <a:prstGeom prst="rect">
            <a:avLst/>
          </a:prstGeom>
          <a:noFill/>
          <a:ln>
            <a:noFill/>
          </a:ln>
        </p:spPr>
        <p:txBody>
          <a:bodyPr spcFirstLastPara="1" wrap="square" lIns="0" tIns="12050" rIns="0" bIns="0" anchor="t" anchorCtr="0">
            <a:spAutoFit/>
          </a:bodyPr>
          <a:lstStyle/>
          <a:p>
            <a:pPr marL="354966" indent="-342900" algn="just">
              <a:lnSpc>
                <a:spcPct val="150000"/>
              </a:lnSpc>
              <a:buClr>
                <a:schemeClr val="tx1"/>
              </a:buClr>
              <a:buSzPts val="3200"/>
              <a:buFont typeface="Arial" panose="020B0604020202020204" pitchFamily="34" charset="0"/>
              <a:buChar char="•"/>
            </a:pPr>
            <a:r>
              <a:rPr lang="en-US" sz="2400" dirty="0">
                <a:solidFill>
                  <a:schemeClr val="tx1"/>
                </a:solidFill>
                <a:latin typeface="Times New Roman" panose="02020603050405020304" pitchFamily="18" charset="0"/>
                <a:cs typeface="Times New Roman" panose="02020603050405020304" pitchFamily="18" charset="0"/>
                <a:sym typeface="Helvetica Neue"/>
              </a:rPr>
              <a:t>Every software developed is different and requires a suitable SDLC  approach to be followed based on the internal and external factors. Some  situations where the use of Waterfall model is most appropriate are −</a:t>
            </a:r>
            <a:endParaRPr sz="2400" dirty="0">
              <a:solidFill>
                <a:schemeClr val="tx1"/>
              </a:solidFill>
              <a:latin typeface="Times New Roman" panose="02020603050405020304" pitchFamily="18" charset="0"/>
              <a:cs typeface="Times New Roman" panose="02020603050405020304" pitchFamily="18" charset="0"/>
              <a:sym typeface="Helvetica Neue"/>
            </a:endParaRPr>
          </a:p>
          <a:p>
            <a:pPr marL="354966" indent="-342900" algn="just">
              <a:lnSpc>
                <a:spcPct val="150000"/>
              </a:lnSpc>
              <a:buClr>
                <a:schemeClr val="tx1"/>
              </a:buClr>
              <a:buSzPts val="3200"/>
              <a:buFont typeface="Arial" panose="020B0604020202020204" pitchFamily="34" charset="0"/>
              <a:buChar char="•"/>
            </a:pPr>
            <a:r>
              <a:rPr lang="en-US" sz="2400" dirty="0">
                <a:solidFill>
                  <a:schemeClr val="tx1"/>
                </a:solidFill>
                <a:latin typeface="Times New Roman" panose="02020603050405020304" pitchFamily="18" charset="0"/>
                <a:cs typeface="Times New Roman" panose="02020603050405020304" pitchFamily="18" charset="0"/>
                <a:sym typeface="Helvetica Neue"/>
              </a:rPr>
              <a:t>Requirements are very well documented, clear and fixed.</a:t>
            </a:r>
            <a:endParaRPr sz="2400" dirty="0">
              <a:solidFill>
                <a:schemeClr val="tx1"/>
              </a:solidFill>
              <a:latin typeface="Times New Roman" panose="02020603050405020304" pitchFamily="18" charset="0"/>
              <a:cs typeface="Times New Roman" panose="02020603050405020304" pitchFamily="18" charset="0"/>
              <a:sym typeface="Helvetica Neue"/>
            </a:endParaRPr>
          </a:p>
          <a:p>
            <a:pPr marL="354966" indent="-342900" algn="just">
              <a:lnSpc>
                <a:spcPct val="150000"/>
              </a:lnSpc>
              <a:buClr>
                <a:schemeClr val="tx1"/>
              </a:buClr>
              <a:buSzPts val="3200"/>
              <a:buFont typeface="Arial" panose="020B0604020202020204" pitchFamily="34" charset="0"/>
              <a:buChar char="•"/>
            </a:pPr>
            <a:r>
              <a:rPr lang="en-US" sz="2400" dirty="0">
                <a:solidFill>
                  <a:schemeClr val="tx1"/>
                </a:solidFill>
                <a:latin typeface="Times New Roman" panose="02020603050405020304" pitchFamily="18" charset="0"/>
                <a:cs typeface="Times New Roman" panose="02020603050405020304" pitchFamily="18" charset="0"/>
                <a:sym typeface="Helvetica Neue"/>
              </a:rPr>
              <a:t>Product definition is stable.</a:t>
            </a:r>
            <a:endParaRPr sz="2400" dirty="0">
              <a:solidFill>
                <a:schemeClr val="tx1"/>
              </a:solidFill>
              <a:latin typeface="Times New Roman" panose="02020603050405020304" pitchFamily="18" charset="0"/>
              <a:cs typeface="Times New Roman" panose="02020603050405020304" pitchFamily="18" charset="0"/>
              <a:sym typeface="Helvetica Neue"/>
            </a:endParaRPr>
          </a:p>
          <a:p>
            <a:pPr marL="354966" indent="-342900" algn="just">
              <a:lnSpc>
                <a:spcPct val="150000"/>
              </a:lnSpc>
              <a:buClr>
                <a:schemeClr val="tx1"/>
              </a:buClr>
              <a:buSzPts val="3200"/>
              <a:buFont typeface="Arial" panose="020B0604020202020204" pitchFamily="34" charset="0"/>
              <a:buChar char="•"/>
            </a:pPr>
            <a:r>
              <a:rPr lang="en-US" sz="2400" dirty="0">
                <a:solidFill>
                  <a:schemeClr val="tx1"/>
                </a:solidFill>
                <a:latin typeface="Times New Roman" panose="02020603050405020304" pitchFamily="18" charset="0"/>
                <a:cs typeface="Times New Roman" panose="02020603050405020304" pitchFamily="18" charset="0"/>
                <a:sym typeface="Helvetica Neue"/>
              </a:rPr>
              <a:t>Technology is understood and is not dynamic.</a:t>
            </a:r>
            <a:endParaRPr sz="2400" dirty="0">
              <a:solidFill>
                <a:schemeClr val="tx1"/>
              </a:solidFill>
              <a:latin typeface="Times New Roman" panose="02020603050405020304" pitchFamily="18" charset="0"/>
              <a:cs typeface="Times New Roman" panose="02020603050405020304" pitchFamily="18" charset="0"/>
              <a:sym typeface="Helvetica Neue"/>
            </a:endParaRPr>
          </a:p>
          <a:p>
            <a:pPr marL="354966" indent="-342900" algn="just">
              <a:lnSpc>
                <a:spcPct val="150000"/>
              </a:lnSpc>
              <a:buClr>
                <a:schemeClr val="tx1"/>
              </a:buClr>
              <a:buSzPts val="3200"/>
              <a:buFont typeface="Arial" panose="020B0604020202020204" pitchFamily="34" charset="0"/>
              <a:buChar char="•"/>
            </a:pPr>
            <a:r>
              <a:rPr lang="en-US" sz="2400" dirty="0">
                <a:solidFill>
                  <a:schemeClr val="tx1"/>
                </a:solidFill>
                <a:latin typeface="Times New Roman" panose="02020603050405020304" pitchFamily="18" charset="0"/>
                <a:cs typeface="Times New Roman" panose="02020603050405020304" pitchFamily="18" charset="0"/>
                <a:sym typeface="Helvetica Neue"/>
              </a:rPr>
              <a:t>There are no ambiguous requirements.</a:t>
            </a:r>
            <a:endParaRPr sz="2400" dirty="0">
              <a:solidFill>
                <a:schemeClr val="tx1"/>
              </a:solidFill>
              <a:latin typeface="Times New Roman" panose="02020603050405020304" pitchFamily="18" charset="0"/>
              <a:cs typeface="Times New Roman" panose="02020603050405020304" pitchFamily="18" charset="0"/>
              <a:sym typeface="Helvetica Neue"/>
            </a:endParaRPr>
          </a:p>
          <a:p>
            <a:pPr marL="354966" indent="-342900" algn="just">
              <a:lnSpc>
                <a:spcPct val="150000"/>
              </a:lnSpc>
              <a:buClr>
                <a:schemeClr val="tx1"/>
              </a:buClr>
              <a:buSzPts val="3200"/>
              <a:buFont typeface="Arial" panose="020B0604020202020204" pitchFamily="34" charset="0"/>
              <a:buChar char="•"/>
            </a:pPr>
            <a:r>
              <a:rPr lang="en-US" sz="2400" dirty="0">
                <a:solidFill>
                  <a:schemeClr val="tx1"/>
                </a:solidFill>
                <a:latin typeface="Times New Roman" panose="02020603050405020304" pitchFamily="18" charset="0"/>
                <a:cs typeface="Times New Roman" panose="02020603050405020304" pitchFamily="18" charset="0"/>
                <a:sym typeface="Helvetica Neue"/>
              </a:rPr>
              <a:t>Ample resources with required expertise are available to support the product.</a:t>
            </a:r>
            <a:endParaRPr sz="2400" dirty="0">
              <a:solidFill>
                <a:schemeClr val="tx1"/>
              </a:solidFill>
              <a:latin typeface="Times New Roman" panose="02020603050405020304" pitchFamily="18" charset="0"/>
              <a:cs typeface="Times New Roman" panose="02020603050405020304" pitchFamily="18" charset="0"/>
              <a:sym typeface="Helvetica Neue"/>
            </a:endParaRPr>
          </a:p>
          <a:p>
            <a:pPr marL="354966" indent="-342900" algn="just">
              <a:lnSpc>
                <a:spcPct val="150000"/>
              </a:lnSpc>
              <a:buClr>
                <a:schemeClr val="tx1"/>
              </a:buClr>
              <a:buSzPts val="3200"/>
              <a:buFont typeface="Arial" panose="020B0604020202020204" pitchFamily="34" charset="0"/>
              <a:buChar char="•"/>
            </a:pPr>
            <a:r>
              <a:rPr lang="en-US" sz="2400" dirty="0">
                <a:solidFill>
                  <a:schemeClr val="tx1"/>
                </a:solidFill>
                <a:latin typeface="Times New Roman" panose="02020603050405020304" pitchFamily="18" charset="0"/>
                <a:cs typeface="Times New Roman" panose="02020603050405020304" pitchFamily="18" charset="0"/>
                <a:sym typeface="Helvetica Neue"/>
              </a:rPr>
              <a:t>The project is short.</a:t>
            </a:r>
            <a:endParaRPr sz="2400" dirty="0">
              <a:solidFill>
                <a:schemeClr val="tx1"/>
              </a:solidFill>
              <a:latin typeface="Times New Roman" panose="02020603050405020304" pitchFamily="18" charset="0"/>
              <a:cs typeface="Times New Roman" panose="02020603050405020304" pitchFamily="18" charset="0"/>
              <a:sym typeface="Helvetica Neue"/>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545"/>
        <p:cNvGrpSpPr/>
        <p:nvPr/>
      </p:nvGrpSpPr>
      <p:grpSpPr>
        <a:xfrm>
          <a:off x="0" y="0"/>
          <a:ext cx="0" cy="0"/>
          <a:chOff x="0" y="0"/>
          <a:chExt cx="0" cy="0"/>
        </a:xfrm>
      </p:grpSpPr>
      <p:sp>
        <p:nvSpPr>
          <p:cNvPr id="547" name="Google Shape;547;p60"/>
          <p:cNvSpPr txBox="1">
            <a:spLocks noGrp="1"/>
          </p:cNvSpPr>
          <p:nvPr>
            <p:ph type="title"/>
          </p:nvPr>
        </p:nvSpPr>
        <p:spPr>
          <a:xfrm>
            <a:off x="1231901" y="162305"/>
            <a:ext cx="5240044" cy="635000"/>
          </a:xfrm>
          <a:prstGeom prst="rect">
            <a:avLst/>
          </a:prstGeom>
          <a:noFill/>
          <a:ln>
            <a:noFill/>
          </a:ln>
        </p:spPr>
        <p:txBody>
          <a:bodyPr spcFirstLastPara="1" wrap="square" lIns="0" tIns="12050" rIns="0" bIns="0" anchor="t" anchorCtr="0">
            <a:spAutoFit/>
          </a:bodyPr>
          <a:lstStyle/>
          <a:p>
            <a:pPr marL="12700" lvl="0" indent="0" algn="ctr" rtl="0">
              <a:lnSpc>
                <a:spcPct val="100000"/>
              </a:lnSpc>
              <a:spcBef>
                <a:spcPts val="0"/>
              </a:spcBef>
              <a:spcAft>
                <a:spcPts val="0"/>
              </a:spcAft>
              <a:buSzPts val="1400"/>
              <a:buNone/>
            </a:pPr>
            <a:r>
              <a:rPr lang="en-US" sz="4000" dirty="0"/>
              <a:t>Advantage</a:t>
            </a:r>
            <a:endParaRPr sz="4000" dirty="0"/>
          </a:p>
        </p:txBody>
      </p:sp>
      <p:sp>
        <p:nvSpPr>
          <p:cNvPr id="548" name="Google Shape;548;p60"/>
          <p:cNvSpPr txBox="1"/>
          <p:nvPr/>
        </p:nvSpPr>
        <p:spPr>
          <a:xfrm>
            <a:off x="198500" y="904696"/>
            <a:ext cx="8746999" cy="6106800"/>
          </a:xfrm>
          <a:prstGeom prst="rect">
            <a:avLst/>
          </a:prstGeom>
          <a:noFill/>
          <a:ln>
            <a:noFill/>
          </a:ln>
        </p:spPr>
        <p:txBody>
          <a:bodyPr spcFirstLastPara="1" wrap="square" lIns="0" tIns="12700" rIns="0" bIns="0" anchor="t" anchorCtr="0">
            <a:spAutoFit/>
          </a:bodyPr>
          <a:lstStyle/>
          <a:p>
            <a:pPr marL="12066" algn="just">
              <a:lnSpc>
                <a:spcPct val="150000"/>
              </a:lnSpc>
              <a:buClr>
                <a:schemeClr val="tx1"/>
              </a:buClr>
              <a:buSzPts val="3200"/>
            </a:pPr>
            <a:r>
              <a:rPr lang="en-US" sz="2400" b="1" dirty="0">
                <a:solidFill>
                  <a:srgbClr val="0070C0"/>
                </a:solidFill>
                <a:latin typeface="Times New Roman" panose="02020603050405020304" pitchFamily="18" charset="0"/>
                <a:cs typeface="Times New Roman" panose="02020603050405020304" pitchFamily="18" charset="0"/>
                <a:sym typeface="Helvetica Neue"/>
              </a:rPr>
              <a:t>Some of the major advantages of the Waterfall Model are as follows −</a:t>
            </a:r>
            <a:endParaRPr sz="2400" b="1" dirty="0">
              <a:solidFill>
                <a:srgbClr val="0070C0"/>
              </a:solidFill>
              <a:latin typeface="Times New Roman" panose="02020603050405020304" pitchFamily="18" charset="0"/>
              <a:cs typeface="Times New Roman" panose="02020603050405020304" pitchFamily="18" charset="0"/>
              <a:sym typeface="Helvetica Neue"/>
            </a:endParaRPr>
          </a:p>
          <a:p>
            <a:pPr marL="354966" indent="-342900" algn="just">
              <a:lnSpc>
                <a:spcPct val="150000"/>
              </a:lnSpc>
              <a:buClr>
                <a:schemeClr val="tx1"/>
              </a:buClr>
              <a:buSzPts val="3200"/>
              <a:buFont typeface="Arial" panose="020B0604020202020204" pitchFamily="34" charset="0"/>
              <a:buChar char="•"/>
            </a:pPr>
            <a:r>
              <a:rPr lang="en-US" sz="2400" dirty="0">
                <a:solidFill>
                  <a:schemeClr val="tx1"/>
                </a:solidFill>
                <a:latin typeface="Times New Roman" panose="02020603050405020304" pitchFamily="18" charset="0"/>
                <a:cs typeface="Times New Roman" panose="02020603050405020304" pitchFamily="18" charset="0"/>
                <a:sym typeface="Helvetica Neue"/>
              </a:rPr>
              <a:t>Simple and easy to understand and use	</a:t>
            </a:r>
            <a:endParaRPr sz="2400" dirty="0">
              <a:solidFill>
                <a:schemeClr val="tx1"/>
              </a:solidFill>
              <a:latin typeface="Times New Roman" panose="02020603050405020304" pitchFamily="18" charset="0"/>
              <a:cs typeface="Times New Roman" panose="02020603050405020304" pitchFamily="18" charset="0"/>
              <a:sym typeface="Helvetica Neue"/>
            </a:endParaRPr>
          </a:p>
          <a:p>
            <a:pPr marL="354966" indent="-342900" algn="just">
              <a:lnSpc>
                <a:spcPct val="150000"/>
              </a:lnSpc>
              <a:buClr>
                <a:schemeClr val="tx1"/>
              </a:buClr>
              <a:buSzPts val="3200"/>
              <a:buFont typeface="Arial" panose="020B0604020202020204" pitchFamily="34" charset="0"/>
              <a:buChar char="•"/>
            </a:pPr>
            <a:r>
              <a:rPr lang="en-US" sz="2400" dirty="0">
                <a:solidFill>
                  <a:schemeClr val="tx1"/>
                </a:solidFill>
                <a:latin typeface="Times New Roman" panose="02020603050405020304" pitchFamily="18" charset="0"/>
                <a:cs typeface="Times New Roman" panose="02020603050405020304" pitchFamily="18" charset="0"/>
                <a:sym typeface="Helvetica Neue"/>
              </a:rPr>
              <a:t>Easy to manage due to the rigidity of the model. Each phase has</a:t>
            </a:r>
            <a:endParaRPr sz="2400" dirty="0">
              <a:solidFill>
                <a:schemeClr val="tx1"/>
              </a:solidFill>
              <a:latin typeface="Times New Roman" panose="02020603050405020304" pitchFamily="18" charset="0"/>
              <a:cs typeface="Times New Roman" panose="02020603050405020304" pitchFamily="18" charset="0"/>
              <a:sym typeface="Helvetica Neue"/>
            </a:endParaRPr>
          </a:p>
          <a:p>
            <a:pPr marL="354966" indent="-342900" algn="just">
              <a:lnSpc>
                <a:spcPct val="150000"/>
              </a:lnSpc>
              <a:buClr>
                <a:schemeClr val="tx1"/>
              </a:buClr>
              <a:buSzPts val="3200"/>
              <a:buFont typeface="Arial" panose="020B0604020202020204" pitchFamily="34" charset="0"/>
              <a:buChar char="•"/>
            </a:pPr>
            <a:r>
              <a:rPr lang="en-US" sz="2400" dirty="0">
                <a:solidFill>
                  <a:schemeClr val="tx1"/>
                </a:solidFill>
                <a:latin typeface="Times New Roman" panose="02020603050405020304" pitchFamily="18" charset="0"/>
                <a:cs typeface="Times New Roman" panose="02020603050405020304" pitchFamily="18" charset="0"/>
                <a:sym typeface="Helvetica Neue"/>
              </a:rPr>
              <a:t>specific deliverables and a review process.</a:t>
            </a:r>
            <a:endParaRPr sz="2400" dirty="0">
              <a:solidFill>
                <a:schemeClr val="tx1"/>
              </a:solidFill>
              <a:latin typeface="Times New Roman" panose="02020603050405020304" pitchFamily="18" charset="0"/>
              <a:cs typeface="Times New Roman" panose="02020603050405020304" pitchFamily="18" charset="0"/>
              <a:sym typeface="Helvetica Neue"/>
            </a:endParaRPr>
          </a:p>
          <a:p>
            <a:pPr marL="354966" indent="-342900" algn="just">
              <a:lnSpc>
                <a:spcPct val="150000"/>
              </a:lnSpc>
              <a:buClr>
                <a:schemeClr val="tx1"/>
              </a:buClr>
              <a:buSzPts val="3200"/>
              <a:buFont typeface="Arial" panose="020B0604020202020204" pitchFamily="34" charset="0"/>
              <a:buChar char="•"/>
            </a:pPr>
            <a:r>
              <a:rPr lang="en-US" sz="2400" dirty="0">
                <a:solidFill>
                  <a:schemeClr val="tx1"/>
                </a:solidFill>
                <a:latin typeface="Times New Roman" panose="02020603050405020304" pitchFamily="18" charset="0"/>
                <a:cs typeface="Times New Roman" panose="02020603050405020304" pitchFamily="18" charset="0"/>
                <a:sym typeface="Helvetica Neue"/>
              </a:rPr>
              <a:t>Phases are processed and completed one at a time.</a:t>
            </a:r>
            <a:endParaRPr sz="2400" dirty="0">
              <a:solidFill>
                <a:schemeClr val="tx1"/>
              </a:solidFill>
              <a:latin typeface="Times New Roman" panose="02020603050405020304" pitchFamily="18" charset="0"/>
              <a:cs typeface="Times New Roman" panose="02020603050405020304" pitchFamily="18" charset="0"/>
              <a:sym typeface="Helvetica Neue"/>
            </a:endParaRPr>
          </a:p>
          <a:p>
            <a:pPr marL="354966" indent="-342900" algn="just">
              <a:lnSpc>
                <a:spcPct val="150000"/>
              </a:lnSpc>
              <a:buClr>
                <a:schemeClr val="tx1"/>
              </a:buClr>
              <a:buSzPts val="3200"/>
              <a:buFont typeface="Arial" panose="020B0604020202020204" pitchFamily="34" charset="0"/>
              <a:buChar char="•"/>
            </a:pPr>
            <a:r>
              <a:rPr lang="en-US" sz="2400" dirty="0">
                <a:solidFill>
                  <a:schemeClr val="tx1"/>
                </a:solidFill>
                <a:latin typeface="Times New Roman" panose="02020603050405020304" pitchFamily="18" charset="0"/>
                <a:cs typeface="Times New Roman" panose="02020603050405020304" pitchFamily="18" charset="0"/>
                <a:sym typeface="Helvetica Neue"/>
              </a:rPr>
              <a:t>Works well for smaller projects where requirements are very well</a:t>
            </a:r>
            <a:endParaRPr sz="2400" dirty="0">
              <a:solidFill>
                <a:schemeClr val="tx1"/>
              </a:solidFill>
              <a:latin typeface="Times New Roman" panose="02020603050405020304" pitchFamily="18" charset="0"/>
              <a:cs typeface="Times New Roman" panose="02020603050405020304" pitchFamily="18" charset="0"/>
              <a:sym typeface="Helvetica Neue"/>
            </a:endParaRPr>
          </a:p>
          <a:p>
            <a:pPr marL="354966" indent="-342900" algn="just">
              <a:lnSpc>
                <a:spcPct val="150000"/>
              </a:lnSpc>
              <a:buClr>
                <a:schemeClr val="tx1"/>
              </a:buClr>
              <a:buSzPts val="3200"/>
              <a:buFont typeface="Arial" panose="020B0604020202020204" pitchFamily="34" charset="0"/>
              <a:buChar char="•"/>
            </a:pPr>
            <a:r>
              <a:rPr lang="en-US" sz="2400" dirty="0">
                <a:solidFill>
                  <a:schemeClr val="tx1"/>
                </a:solidFill>
                <a:latin typeface="Times New Roman" panose="02020603050405020304" pitchFamily="18" charset="0"/>
                <a:cs typeface="Times New Roman" panose="02020603050405020304" pitchFamily="18" charset="0"/>
                <a:sym typeface="Helvetica Neue"/>
              </a:rPr>
              <a:t>understood.</a:t>
            </a:r>
            <a:endParaRPr sz="2400" dirty="0">
              <a:solidFill>
                <a:schemeClr val="tx1"/>
              </a:solidFill>
              <a:latin typeface="Times New Roman" panose="02020603050405020304" pitchFamily="18" charset="0"/>
              <a:cs typeface="Times New Roman" panose="02020603050405020304" pitchFamily="18" charset="0"/>
              <a:sym typeface="Helvetica Neue"/>
            </a:endParaRPr>
          </a:p>
          <a:p>
            <a:pPr marL="354966" indent="-342900" algn="just">
              <a:lnSpc>
                <a:spcPct val="150000"/>
              </a:lnSpc>
              <a:buClr>
                <a:schemeClr val="tx1"/>
              </a:buClr>
              <a:buSzPts val="3200"/>
              <a:buFont typeface="Arial" panose="020B0604020202020204" pitchFamily="34" charset="0"/>
              <a:buChar char="•"/>
            </a:pPr>
            <a:r>
              <a:rPr lang="en-US" sz="2400" dirty="0">
                <a:solidFill>
                  <a:schemeClr val="tx1"/>
                </a:solidFill>
                <a:latin typeface="Times New Roman" panose="02020603050405020304" pitchFamily="18" charset="0"/>
                <a:cs typeface="Times New Roman" panose="02020603050405020304" pitchFamily="18" charset="0"/>
                <a:sym typeface="Helvetica Neue"/>
              </a:rPr>
              <a:t>Clearly defined stages.</a:t>
            </a:r>
            <a:endParaRPr sz="2400" dirty="0">
              <a:solidFill>
                <a:schemeClr val="tx1"/>
              </a:solidFill>
              <a:latin typeface="Times New Roman" panose="02020603050405020304" pitchFamily="18" charset="0"/>
              <a:cs typeface="Times New Roman" panose="02020603050405020304" pitchFamily="18" charset="0"/>
              <a:sym typeface="Helvetica Neue"/>
            </a:endParaRPr>
          </a:p>
          <a:p>
            <a:pPr marL="354966" indent="-342900" algn="just">
              <a:lnSpc>
                <a:spcPct val="150000"/>
              </a:lnSpc>
              <a:buClr>
                <a:schemeClr val="tx1"/>
              </a:buClr>
              <a:buSzPts val="3200"/>
              <a:buFont typeface="Arial" panose="020B0604020202020204" pitchFamily="34" charset="0"/>
              <a:buChar char="•"/>
            </a:pPr>
            <a:r>
              <a:rPr lang="en-US" sz="2400" dirty="0">
                <a:solidFill>
                  <a:schemeClr val="tx1"/>
                </a:solidFill>
                <a:latin typeface="Times New Roman" panose="02020603050405020304" pitchFamily="18" charset="0"/>
                <a:cs typeface="Times New Roman" panose="02020603050405020304" pitchFamily="18" charset="0"/>
                <a:sym typeface="Helvetica Neue"/>
              </a:rPr>
              <a:t>Well understood milestones.</a:t>
            </a:r>
            <a:endParaRPr sz="2400" dirty="0">
              <a:solidFill>
                <a:schemeClr val="tx1"/>
              </a:solidFill>
              <a:latin typeface="Times New Roman" panose="02020603050405020304" pitchFamily="18" charset="0"/>
              <a:cs typeface="Times New Roman" panose="02020603050405020304" pitchFamily="18" charset="0"/>
              <a:sym typeface="Helvetica Neue"/>
            </a:endParaRPr>
          </a:p>
          <a:p>
            <a:pPr marL="354966" indent="-342900" algn="just">
              <a:lnSpc>
                <a:spcPct val="150000"/>
              </a:lnSpc>
              <a:buClr>
                <a:schemeClr val="tx1"/>
              </a:buClr>
              <a:buSzPts val="3200"/>
              <a:buFont typeface="Arial" panose="020B0604020202020204" pitchFamily="34" charset="0"/>
              <a:buChar char="•"/>
            </a:pPr>
            <a:r>
              <a:rPr lang="en-US" sz="2400" dirty="0">
                <a:solidFill>
                  <a:schemeClr val="tx1"/>
                </a:solidFill>
                <a:latin typeface="Times New Roman" panose="02020603050405020304" pitchFamily="18" charset="0"/>
                <a:cs typeface="Times New Roman" panose="02020603050405020304" pitchFamily="18" charset="0"/>
                <a:sym typeface="Helvetica Neue"/>
              </a:rPr>
              <a:t>Easy to arrange tasks.</a:t>
            </a:r>
            <a:endParaRPr sz="2400" dirty="0">
              <a:solidFill>
                <a:schemeClr val="tx1"/>
              </a:solidFill>
              <a:latin typeface="Times New Roman" panose="02020603050405020304" pitchFamily="18" charset="0"/>
              <a:cs typeface="Times New Roman" panose="02020603050405020304" pitchFamily="18" charset="0"/>
              <a:sym typeface="Helvetica Neue"/>
            </a:endParaRPr>
          </a:p>
        </p:txBody>
      </p:sp>
      <p:sp>
        <p:nvSpPr>
          <p:cNvPr id="551" name="Google Shape;551;p60"/>
          <p:cNvSpPr txBox="1"/>
          <p:nvPr/>
        </p:nvSpPr>
        <p:spPr>
          <a:xfrm>
            <a:off x="7752968" y="6003747"/>
            <a:ext cx="144780" cy="166056"/>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Clr>
                <a:srgbClr val="000000"/>
              </a:buClr>
              <a:buSzPts val="1000"/>
              <a:buFont typeface="Arial"/>
              <a:buNone/>
            </a:pPr>
            <a:r>
              <a:rPr lang="en-US" sz="1000" b="0" i="0" u="none" strike="noStrike" cap="none" dirty="0">
                <a:solidFill>
                  <a:schemeClr val="dk1"/>
                </a:solidFill>
                <a:latin typeface="Times New Roman"/>
                <a:ea typeface="Times New Roman"/>
                <a:cs typeface="Times New Roman"/>
                <a:sym typeface="Times New Roman"/>
              </a:rPr>
              <a:t>6</a:t>
            </a:r>
            <a:endParaRPr sz="1000" b="0" i="0" u="none" strike="noStrike" cap="none" dirty="0">
              <a:solidFill>
                <a:schemeClr val="dk1"/>
              </a:solidFill>
              <a:latin typeface="Times New Roman"/>
              <a:ea typeface="Times New Roman"/>
              <a:cs typeface="Times New Roman"/>
              <a:sym typeface="Times New Roman"/>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555"/>
        <p:cNvGrpSpPr/>
        <p:nvPr/>
      </p:nvGrpSpPr>
      <p:grpSpPr>
        <a:xfrm>
          <a:off x="0" y="0"/>
          <a:ext cx="0" cy="0"/>
          <a:chOff x="0" y="0"/>
          <a:chExt cx="0" cy="0"/>
        </a:xfrm>
      </p:grpSpPr>
      <p:sp>
        <p:nvSpPr>
          <p:cNvPr id="557" name="Google Shape;557;p61"/>
          <p:cNvSpPr txBox="1">
            <a:spLocks noGrp="1"/>
          </p:cNvSpPr>
          <p:nvPr>
            <p:ph type="title"/>
          </p:nvPr>
        </p:nvSpPr>
        <p:spPr>
          <a:xfrm>
            <a:off x="2362200" y="162305"/>
            <a:ext cx="4616957" cy="635000"/>
          </a:xfrm>
          <a:prstGeom prst="rect">
            <a:avLst/>
          </a:prstGeom>
          <a:noFill/>
          <a:ln>
            <a:noFill/>
          </a:ln>
        </p:spPr>
        <p:txBody>
          <a:bodyPr spcFirstLastPara="1" wrap="square" lIns="0" tIns="12050" rIns="0" bIns="0" anchor="t" anchorCtr="0">
            <a:spAutoFit/>
          </a:bodyPr>
          <a:lstStyle/>
          <a:p>
            <a:pPr marL="12700" lvl="0" indent="0" algn="l" rtl="0">
              <a:lnSpc>
                <a:spcPct val="100000"/>
              </a:lnSpc>
              <a:spcBef>
                <a:spcPts val="0"/>
              </a:spcBef>
              <a:spcAft>
                <a:spcPts val="0"/>
              </a:spcAft>
              <a:buSzPts val="1400"/>
              <a:buNone/>
            </a:pPr>
            <a:r>
              <a:rPr lang="en-US" sz="4000" dirty="0"/>
              <a:t>Disadvantages</a:t>
            </a:r>
            <a:endParaRPr sz="4000" dirty="0"/>
          </a:p>
        </p:txBody>
      </p:sp>
      <p:sp>
        <p:nvSpPr>
          <p:cNvPr id="558" name="Google Shape;558;p61"/>
          <p:cNvSpPr txBox="1"/>
          <p:nvPr/>
        </p:nvSpPr>
        <p:spPr>
          <a:xfrm>
            <a:off x="203200" y="1009533"/>
            <a:ext cx="8750300" cy="5686162"/>
          </a:xfrm>
          <a:prstGeom prst="rect">
            <a:avLst/>
          </a:prstGeom>
          <a:noFill/>
          <a:ln>
            <a:noFill/>
          </a:ln>
        </p:spPr>
        <p:txBody>
          <a:bodyPr spcFirstLastPara="1" wrap="square" lIns="0" tIns="99050" rIns="0" bIns="0" anchor="t" anchorCtr="0">
            <a:spAutoFit/>
          </a:bodyPr>
          <a:lstStyle/>
          <a:p>
            <a:pPr marL="354966" lvl="0" indent="-342900" algn="just">
              <a:lnSpc>
                <a:spcPct val="150000"/>
              </a:lnSpc>
              <a:buClr>
                <a:schemeClr val="tx1"/>
              </a:buClr>
              <a:buSzPts val="3200"/>
              <a:buFont typeface="Arial" panose="020B0604020202020204" pitchFamily="34" charset="0"/>
              <a:buChar char="•"/>
            </a:pPr>
            <a:r>
              <a:rPr lang="en-US" sz="2200" dirty="0">
                <a:solidFill>
                  <a:schemeClr val="tx1"/>
                </a:solidFill>
                <a:latin typeface="Times New Roman" panose="02020603050405020304" pitchFamily="18" charset="0"/>
                <a:cs typeface="Times New Roman" panose="02020603050405020304" pitchFamily="18" charset="0"/>
                <a:sym typeface="Helvetica Neue"/>
              </a:rPr>
              <a:t>No working software is produced until late during the life cycle.</a:t>
            </a:r>
            <a:endParaRPr sz="2200" dirty="0">
              <a:solidFill>
                <a:schemeClr val="tx1"/>
              </a:solidFill>
              <a:latin typeface="Times New Roman" panose="02020603050405020304" pitchFamily="18" charset="0"/>
              <a:cs typeface="Times New Roman" panose="02020603050405020304" pitchFamily="18" charset="0"/>
              <a:sym typeface="Helvetica Neue"/>
            </a:endParaRPr>
          </a:p>
          <a:p>
            <a:pPr marL="354966" lvl="0" indent="-342900" algn="just">
              <a:lnSpc>
                <a:spcPct val="150000"/>
              </a:lnSpc>
              <a:buClr>
                <a:schemeClr val="tx1"/>
              </a:buClr>
              <a:buSzPts val="3200"/>
              <a:buFont typeface="Arial" panose="020B0604020202020204" pitchFamily="34" charset="0"/>
              <a:buChar char="•"/>
            </a:pPr>
            <a:r>
              <a:rPr lang="en-US" sz="2200" dirty="0">
                <a:solidFill>
                  <a:schemeClr val="tx1"/>
                </a:solidFill>
                <a:latin typeface="Times New Roman" panose="02020603050405020304" pitchFamily="18" charset="0"/>
                <a:cs typeface="Times New Roman" panose="02020603050405020304" pitchFamily="18" charset="0"/>
                <a:sym typeface="Helvetica Neue"/>
              </a:rPr>
              <a:t>High amounts of risk and uncertainty.</a:t>
            </a:r>
            <a:endParaRPr sz="2200" dirty="0">
              <a:solidFill>
                <a:schemeClr val="tx1"/>
              </a:solidFill>
              <a:latin typeface="Times New Roman" panose="02020603050405020304" pitchFamily="18" charset="0"/>
              <a:cs typeface="Times New Roman" panose="02020603050405020304" pitchFamily="18" charset="0"/>
              <a:sym typeface="Helvetica Neue"/>
            </a:endParaRPr>
          </a:p>
          <a:p>
            <a:pPr marL="354966" lvl="0" indent="-342900" algn="just">
              <a:lnSpc>
                <a:spcPct val="150000"/>
              </a:lnSpc>
              <a:buClr>
                <a:schemeClr val="tx1"/>
              </a:buClr>
              <a:buSzPts val="3200"/>
              <a:buFont typeface="Arial" panose="020B0604020202020204" pitchFamily="34" charset="0"/>
              <a:buChar char="•"/>
            </a:pPr>
            <a:r>
              <a:rPr lang="en-US" sz="2200" dirty="0">
                <a:solidFill>
                  <a:schemeClr val="tx1"/>
                </a:solidFill>
                <a:latin typeface="Times New Roman" panose="02020603050405020304" pitchFamily="18" charset="0"/>
                <a:cs typeface="Times New Roman" panose="02020603050405020304" pitchFamily="18" charset="0"/>
                <a:sym typeface="Helvetica Neue"/>
              </a:rPr>
              <a:t>Not a good model for complex and object-oriented projects.	</a:t>
            </a:r>
            <a:endParaRPr sz="2200" dirty="0">
              <a:solidFill>
                <a:schemeClr val="tx1"/>
              </a:solidFill>
              <a:latin typeface="Times New Roman" panose="02020603050405020304" pitchFamily="18" charset="0"/>
              <a:cs typeface="Times New Roman" panose="02020603050405020304" pitchFamily="18" charset="0"/>
              <a:sym typeface="Helvetica Neue"/>
            </a:endParaRPr>
          </a:p>
          <a:p>
            <a:pPr marL="354966" lvl="0" indent="-342900" algn="just">
              <a:lnSpc>
                <a:spcPct val="150000"/>
              </a:lnSpc>
              <a:buClr>
                <a:schemeClr val="tx1"/>
              </a:buClr>
              <a:buSzPts val="3200"/>
              <a:buFont typeface="Arial" panose="020B0604020202020204" pitchFamily="34" charset="0"/>
              <a:buChar char="•"/>
            </a:pPr>
            <a:r>
              <a:rPr lang="en-US" sz="2200" dirty="0">
                <a:solidFill>
                  <a:schemeClr val="tx1"/>
                </a:solidFill>
                <a:latin typeface="Times New Roman" panose="02020603050405020304" pitchFamily="18" charset="0"/>
                <a:cs typeface="Times New Roman" panose="02020603050405020304" pitchFamily="18" charset="0"/>
                <a:sym typeface="Helvetica Neue"/>
              </a:rPr>
              <a:t>Poor model for long and ongoing projects.</a:t>
            </a:r>
            <a:endParaRPr sz="2200" dirty="0">
              <a:solidFill>
                <a:schemeClr val="tx1"/>
              </a:solidFill>
              <a:latin typeface="Times New Roman" panose="02020603050405020304" pitchFamily="18" charset="0"/>
              <a:cs typeface="Times New Roman" panose="02020603050405020304" pitchFamily="18" charset="0"/>
              <a:sym typeface="Helvetica Neue"/>
            </a:endParaRPr>
          </a:p>
          <a:p>
            <a:pPr marL="354966" lvl="0" indent="-342900" algn="just">
              <a:lnSpc>
                <a:spcPct val="150000"/>
              </a:lnSpc>
              <a:buClr>
                <a:schemeClr val="tx1"/>
              </a:buClr>
              <a:buSzPts val="3200"/>
              <a:buFont typeface="Arial" panose="020B0604020202020204" pitchFamily="34" charset="0"/>
              <a:buChar char="•"/>
            </a:pPr>
            <a:r>
              <a:rPr lang="en-US" sz="2200" dirty="0">
                <a:solidFill>
                  <a:schemeClr val="tx1"/>
                </a:solidFill>
                <a:latin typeface="Times New Roman" panose="02020603050405020304" pitchFamily="18" charset="0"/>
                <a:cs typeface="Times New Roman" panose="02020603050405020304" pitchFamily="18" charset="0"/>
                <a:sym typeface="Helvetica Neue"/>
              </a:rPr>
              <a:t>Not suitable for the projects where requirements are at a moderate to high risk  of changing. So, risk and uncertainty is high with this process model.</a:t>
            </a:r>
            <a:endParaRPr sz="2200" dirty="0">
              <a:solidFill>
                <a:schemeClr val="tx1"/>
              </a:solidFill>
              <a:latin typeface="Times New Roman" panose="02020603050405020304" pitchFamily="18" charset="0"/>
              <a:cs typeface="Times New Roman" panose="02020603050405020304" pitchFamily="18" charset="0"/>
              <a:sym typeface="Helvetica Neue"/>
            </a:endParaRPr>
          </a:p>
          <a:p>
            <a:pPr marL="354966" lvl="0" indent="-342900" algn="just">
              <a:lnSpc>
                <a:spcPct val="150000"/>
              </a:lnSpc>
              <a:buClr>
                <a:schemeClr val="tx1"/>
              </a:buClr>
              <a:buSzPts val="3200"/>
              <a:buFont typeface="Arial" panose="020B0604020202020204" pitchFamily="34" charset="0"/>
              <a:buChar char="•"/>
            </a:pPr>
            <a:r>
              <a:rPr lang="en-US" sz="2200" dirty="0">
                <a:solidFill>
                  <a:schemeClr val="tx1"/>
                </a:solidFill>
                <a:latin typeface="Times New Roman" panose="02020603050405020304" pitchFamily="18" charset="0"/>
                <a:cs typeface="Times New Roman" panose="02020603050405020304" pitchFamily="18" charset="0"/>
                <a:sym typeface="Helvetica Neue"/>
              </a:rPr>
              <a:t>It is difficult to measure progress within stages.</a:t>
            </a:r>
            <a:endParaRPr sz="2200" dirty="0">
              <a:solidFill>
                <a:schemeClr val="tx1"/>
              </a:solidFill>
              <a:latin typeface="Times New Roman" panose="02020603050405020304" pitchFamily="18" charset="0"/>
              <a:cs typeface="Times New Roman" panose="02020603050405020304" pitchFamily="18" charset="0"/>
              <a:sym typeface="Helvetica Neue"/>
            </a:endParaRPr>
          </a:p>
          <a:p>
            <a:pPr marL="354966" lvl="0" indent="-342900" algn="just">
              <a:lnSpc>
                <a:spcPct val="150000"/>
              </a:lnSpc>
              <a:buClr>
                <a:schemeClr val="tx1"/>
              </a:buClr>
              <a:buSzPts val="3200"/>
              <a:buFont typeface="Arial" panose="020B0604020202020204" pitchFamily="34" charset="0"/>
              <a:buChar char="•"/>
            </a:pPr>
            <a:r>
              <a:rPr lang="en-US" sz="2200" dirty="0">
                <a:solidFill>
                  <a:schemeClr val="tx1"/>
                </a:solidFill>
                <a:latin typeface="Times New Roman" panose="02020603050405020304" pitchFamily="18" charset="0"/>
                <a:cs typeface="Times New Roman" panose="02020603050405020304" pitchFamily="18" charset="0"/>
                <a:sym typeface="Helvetica Neue"/>
              </a:rPr>
              <a:t>Cannot accommodate changing requirements.</a:t>
            </a:r>
            <a:endParaRPr sz="2200" dirty="0">
              <a:solidFill>
                <a:schemeClr val="tx1"/>
              </a:solidFill>
              <a:latin typeface="Times New Roman" panose="02020603050405020304" pitchFamily="18" charset="0"/>
              <a:cs typeface="Times New Roman" panose="02020603050405020304" pitchFamily="18" charset="0"/>
              <a:sym typeface="Helvetica Neue"/>
            </a:endParaRPr>
          </a:p>
          <a:p>
            <a:pPr marL="354966" lvl="0" indent="-342900" algn="just">
              <a:lnSpc>
                <a:spcPct val="150000"/>
              </a:lnSpc>
              <a:buClr>
                <a:schemeClr val="tx1"/>
              </a:buClr>
              <a:buSzPts val="3200"/>
              <a:buFont typeface="Arial" panose="020B0604020202020204" pitchFamily="34" charset="0"/>
              <a:buChar char="•"/>
            </a:pPr>
            <a:r>
              <a:rPr lang="en-US" sz="2200" dirty="0">
                <a:solidFill>
                  <a:schemeClr val="tx1"/>
                </a:solidFill>
                <a:latin typeface="Times New Roman" panose="02020603050405020304" pitchFamily="18" charset="0"/>
                <a:cs typeface="Times New Roman" panose="02020603050405020304" pitchFamily="18" charset="0"/>
                <a:sym typeface="Helvetica Neue"/>
              </a:rPr>
              <a:t>Adjusting scope during the life cycle can end a project.</a:t>
            </a:r>
            <a:endParaRPr sz="2200" dirty="0">
              <a:solidFill>
                <a:schemeClr val="tx1"/>
              </a:solidFill>
              <a:latin typeface="Times New Roman" panose="02020603050405020304" pitchFamily="18" charset="0"/>
              <a:cs typeface="Times New Roman" panose="02020603050405020304" pitchFamily="18" charset="0"/>
              <a:sym typeface="Helvetica Neue"/>
            </a:endParaRPr>
          </a:p>
          <a:p>
            <a:pPr marL="354966" lvl="0" indent="-342900" algn="just">
              <a:lnSpc>
                <a:spcPct val="150000"/>
              </a:lnSpc>
              <a:buClr>
                <a:schemeClr val="tx1"/>
              </a:buClr>
              <a:buSzPts val="3200"/>
              <a:buFont typeface="Arial" panose="020B0604020202020204" pitchFamily="34" charset="0"/>
              <a:buChar char="•"/>
            </a:pPr>
            <a:r>
              <a:rPr lang="en-US" sz="2200" dirty="0">
                <a:solidFill>
                  <a:schemeClr val="tx1"/>
                </a:solidFill>
                <a:latin typeface="Times New Roman" panose="02020603050405020304" pitchFamily="18" charset="0"/>
                <a:cs typeface="Times New Roman" panose="02020603050405020304" pitchFamily="18" charset="0"/>
                <a:sym typeface="Helvetica Neue"/>
              </a:rPr>
              <a:t>Integration is done as a "big-bang. at the very end, which doesn't allow</a:t>
            </a:r>
            <a:endParaRPr sz="2200" dirty="0">
              <a:solidFill>
                <a:schemeClr val="tx1"/>
              </a:solidFill>
              <a:latin typeface="Times New Roman" panose="02020603050405020304" pitchFamily="18" charset="0"/>
              <a:cs typeface="Times New Roman" panose="02020603050405020304" pitchFamily="18" charset="0"/>
              <a:sym typeface="Helvetica Neue"/>
            </a:endParaRPr>
          </a:p>
          <a:p>
            <a:pPr marL="354966" lvl="0" indent="-342900" algn="just">
              <a:lnSpc>
                <a:spcPct val="150000"/>
              </a:lnSpc>
              <a:buClr>
                <a:schemeClr val="tx1"/>
              </a:buClr>
              <a:buSzPts val="3200"/>
              <a:buFont typeface="Arial" panose="020B0604020202020204" pitchFamily="34" charset="0"/>
              <a:buChar char="•"/>
            </a:pPr>
            <a:r>
              <a:rPr lang="en-US" sz="2200" dirty="0">
                <a:solidFill>
                  <a:schemeClr val="tx1"/>
                </a:solidFill>
                <a:latin typeface="Times New Roman" panose="02020603050405020304" pitchFamily="18" charset="0"/>
                <a:cs typeface="Times New Roman" panose="02020603050405020304" pitchFamily="18" charset="0"/>
                <a:sym typeface="Helvetica Neue"/>
              </a:rPr>
              <a:t>identifying any technological or business bottleneck or challenges early.</a:t>
            </a:r>
            <a:endParaRPr sz="2200" dirty="0">
              <a:solidFill>
                <a:schemeClr val="tx1"/>
              </a:solidFill>
              <a:latin typeface="Times New Roman" panose="02020603050405020304" pitchFamily="18" charset="0"/>
              <a:cs typeface="Times New Roman" panose="02020603050405020304" pitchFamily="18" charset="0"/>
              <a:sym typeface="Helvetica Neue"/>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562"/>
        <p:cNvGrpSpPr/>
        <p:nvPr/>
      </p:nvGrpSpPr>
      <p:grpSpPr>
        <a:xfrm>
          <a:off x="0" y="0"/>
          <a:ext cx="0" cy="0"/>
          <a:chOff x="0" y="0"/>
          <a:chExt cx="0" cy="0"/>
        </a:xfrm>
      </p:grpSpPr>
      <p:sp>
        <p:nvSpPr>
          <p:cNvPr id="564" name="Google Shape;564;p62"/>
          <p:cNvSpPr/>
          <p:nvPr/>
        </p:nvSpPr>
        <p:spPr>
          <a:xfrm>
            <a:off x="1278636" y="2354579"/>
            <a:ext cx="6595745" cy="0"/>
          </a:xfrm>
          <a:custGeom>
            <a:avLst/>
            <a:gdLst/>
            <a:ahLst/>
            <a:cxnLst/>
            <a:rect l="l" t="t" r="r" b="b"/>
            <a:pathLst>
              <a:path w="6595745" h="120000" extrusionOk="0">
                <a:moveTo>
                  <a:pt x="0" y="0"/>
                </a:moveTo>
                <a:lnTo>
                  <a:pt x="6595490" y="0"/>
                </a:lnTo>
              </a:path>
            </a:pathLst>
          </a:custGeom>
          <a:noFill/>
          <a:ln w="15225" cap="flat" cmpd="sng">
            <a:solidFill>
              <a:srgbClr val="E8D191"/>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65" name="Google Shape;565;p62"/>
          <p:cNvSpPr txBox="1">
            <a:spLocks noGrp="1"/>
          </p:cNvSpPr>
          <p:nvPr>
            <p:ph type="title"/>
          </p:nvPr>
        </p:nvSpPr>
        <p:spPr>
          <a:xfrm>
            <a:off x="2121026" y="165353"/>
            <a:ext cx="4901947" cy="57404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SzPts val="1400"/>
              <a:buNone/>
            </a:pPr>
            <a:r>
              <a:rPr lang="en-US" dirty="0">
                <a:latin typeface="Arial"/>
                <a:ea typeface="Arial"/>
                <a:cs typeface="Arial"/>
                <a:sym typeface="Arial"/>
              </a:rPr>
              <a:t>Iterative Model</a:t>
            </a:r>
            <a:endParaRPr dirty="0"/>
          </a:p>
        </p:txBody>
      </p:sp>
      <p:sp>
        <p:nvSpPr>
          <p:cNvPr id="566" name="Google Shape;566;p62"/>
          <p:cNvSpPr txBox="1"/>
          <p:nvPr/>
        </p:nvSpPr>
        <p:spPr>
          <a:xfrm>
            <a:off x="215900" y="1396949"/>
            <a:ext cx="8686800" cy="4444150"/>
          </a:xfrm>
          <a:prstGeom prst="rect">
            <a:avLst/>
          </a:prstGeom>
          <a:noFill/>
          <a:ln>
            <a:noFill/>
          </a:ln>
        </p:spPr>
        <p:txBody>
          <a:bodyPr spcFirstLastPara="1" wrap="square" lIns="0" tIns="12050" rIns="0" bIns="0" anchor="t" anchorCtr="0">
            <a:spAutoFit/>
          </a:bodyPr>
          <a:lstStyle/>
          <a:p>
            <a:pPr marL="354966" indent="-342900" algn="just">
              <a:lnSpc>
                <a:spcPct val="150000"/>
              </a:lnSpc>
              <a:buClr>
                <a:schemeClr val="tx1"/>
              </a:buClr>
              <a:buSzPts val="3200"/>
              <a:buFont typeface="Arial" panose="020B0604020202020204" pitchFamily="34" charset="0"/>
              <a:buChar char="•"/>
            </a:pPr>
            <a:r>
              <a:rPr lang="en-US" sz="2400" dirty="0">
                <a:solidFill>
                  <a:schemeClr val="tx1"/>
                </a:solidFill>
                <a:latin typeface="Times New Roman" panose="02020603050405020304" pitchFamily="18" charset="0"/>
                <a:cs typeface="Times New Roman" panose="02020603050405020304" pitchFamily="18" charset="0"/>
                <a:sym typeface="Helvetica Neue"/>
              </a:rPr>
              <a:t>Iterative process starts with a simple implementation of a  subset of the software requirements and iteratively  enhances the evolving versions until the full system is  implemented.</a:t>
            </a:r>
            <a:endParaRPr sz="2400" dirty="0">
              <a:solidFill>
                <a:schemeClr val="tx1"/>
              </a:solidFill>
              <a:latin typeface="Times New Roman" panose="02020603050405020304" pitchFamily="18" charset="0"/>
              <a:cs typeface="Times New Roman" panose="02020603050405020304" pitchFamily="18" charset="0"/>
              <a:sym typeface="Helvetica Neue"/>
            </a:endParaRPr>
          </a:p>
          <a:p>
            <a:pPr marL="354966" indent="-342900" algn="just">
              <a:lnSpc>
                <a:spcPct val="150000"/>
              </a:lnSpc>
              <a:buClr>
                <a:schemeClr val="tx1"/>
              </a:buClr>
              <a:buSzPts val="3200"/>
              <a:buFont typeface="Arial" panose="020B0604020202020204" pitchFamily="34" charset="0"/>
              <a:buChar char="•"/>
            </a:pPr>
            <a:r>
              <a:rPr lang="en-US" sz="2400" dirty="0">
                <a:solidFill>
                  <a:schemeClr val="tx1"/>
                </a:solidFill>
                <a:latin typeface="Times New Roman" panose="02020603050405020304" pitchFamily="18" charset="0"/>
                <a:cs typeface="Times New Roman" panose="02020603050405020304" pitchFamily="18" charset="0"/>
                <a:sym typeface="Helvetica Neue"/>
              </a:rPr>
              <a:t>At each iteration, design modifications are made and  new functional capabilities are added.</a:t>
            </a:r>
            <a:endParaRPr sz="2400" dirty="0">
              <a:solidFill>
                <a:schemeClr val="tx1"/>
              </a:solidFill>
              <a:latin typeface="Times New Roman" panose="02020603050405020304" pitchFamily="18" charset="0"/>
              <a:cs typeface="Times New Roman" panose="02020603050405020304" pitchFamily="18" charset="0"/>
              <a:sym typeface="Helvetica Neue"/>
            </a:endParaRPr>
          </a:p>
          <a:p>
            <a:pPr marL="354966" indent="-342900" algn="just">
              <a:lnSpc>
                <a:spcPct val="150000"/>
              </a:lnSpc>
              <a:buClr>
                <a:schemeClr val="tx1"/>
              </a:buClr>
              <a:buSzPts val="3200"/>
              <a:buFont typeface="Arial" panose="020B0604020202020204" pitchFamily="34" charset="0"/>
              <a:buChar char="•"/>
            </a:pPr>
            <a:r>
              <a:rPr lang="en-US" sz="2400" dirty="0">
                <a:solidFill>
                  <a:schemeClr val="tx1"/>
                </a:solidFill>
                <a:latin typeface="Times New Roman" panose="02020603050405020304" pitchFamily="18" charset="0"/>
                <a:cs typeface="Times New Roman" panose="02020603050405020304" pitchFamily="18" charset="0"/>
                <a:sym typeface="Helvetica Neue"/>
              </a:rPr>
              <a:t>The basic idea behind this method is to develop a system  through repeated cycles (iterative) and in smaller  portions at a time (incremental).</a:t>
            </a:r>
            <a:endParaRPr sz="2400" dirty="0">
              <a:solidFill>
                <a:schemeClr val="tx1"/>
              </a:solidFill>
              <a:latin typeface="Times New Roman" panose="02020603050405020304" pitchFamily="18" charset="0"/>
              <a:cs typeface="Times New Roman" panose="02020603050405020304" pitchFamily="18" charset="0"/>
              <a:sym typeface="Helvetica Neue"/>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570"/>
        <p:cNvGrpSpPr/>
        <p:nvPr/>
      </p:nvGrpSpPr>
      <p:grpSpPr>
        <a:xfrm>
          <a:off x="0" y="0"/>
          <a:ext cx="0" cy="0"/>
          <a:chOff x="0" y="0"/>
          <a:chExt cx="0" cy="0"/>
        </a:xfrm>
      </p:grpSpPr>
      <p:grpSp>
        <p:nvGrpSpPr>
          <p:cNvPr id="572" name="Google Shape;572;p63"/>
          <p:cNvGrpSpPr/>
          <p:nvPr/>
        </p:nvGrpSpPr>
        <p:grpSpPr>
          <a:xfrm>
            <a:off x="609600" y="1905000"/>
            <a:ext cx="7315200" cy="4267200"/>
            <a:chOff x="609600" y="1905000"/>
            <a:chExt cx="7315200" cy="4267200"/>
          </a:xfrm>
        </p:grpSpPr>
        <p:sp>
          <p:nvSpPr>
            <p:cNvPr id="573" name="Google Shape;573;p63"/>
            <p:cNvSpPr/>
            <p:nvPr/>
          </p:nvSpPr>
          <p:spPr>
            <a:xfrm>
              <a:off x="1278636" y="2354580"/>
              <a:ext cx="6595745" cy="0"/>
            </a:xfrm>
            <a:custGeom>
              <a:avLst/>
              <a:gdLst/>
              <a:ahLst/>
              <a:cxnLst/>
              <a:rect l="l" t="t" r="r" b="b"/>
              <a:pathLst>
                <a:path w="6595745" h="120000" extrusionOk="0">
                  <a:moveTo>
                    <a:pt x="0" y="0"/>
                  </a:moveTo>
                  <a:lnTo>
                    <a:pt x="6595490" y="0"/>
                  </a:lnTo>
                </a:path>
              </a:pathLst>
            </a:custGeom>
            <a:noFill/>
            <a:ln w="15225" cap="flat" cmpd="sng">
              <a:solidFill>
                <a:srgbClr val="E8D191"/>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pic>
          <p:nvPicPr>
            <p:cNvPr id="574" name="Google Shape;574;p63"/>
            <p:cNvPicPr preferRelativeResize="0"/>
            <p:nvPr/>
          </p:nvPicPr>
          <p:blipFill rotWithShape="1">
            <a:blip r:embed="rId3">
              <a:alphaModFix/>
            </a:blip>
            <a:srcRect/>
            <a:stretch/>
          </p:blipFill>
          <p:spPr>
            <a:xfrm>
              <a:off x="609600" y="1905000"/>
              <a:ext cx="7315200" cy="4267200"/>
            </a:xfrm>
            <a:prstGeom prst="rect">
              <a:avLst/>
            </a:prstGeom>
            <a:noFill/>
            <a:ln>
              <a:noFill/>
            </a:ln>
          </p:spPr>
        </p:pic>
      </p:grpSp>
      <p:sp>
        <p:nvSpPr>
          <p:cNvPr id="575" name="Google Shape;575;p63"/>
          <p:cNvSpPr txBox="1">
            <a:spLocks noGrp="1"/>
          </p:cNvSpPr>
          <p:nvPr>
            <p:ph type="title"/>
          </p:nvPr>
        </p:nvSpPr>
        <p:spPr>
          <a:xfrm>
            <a:off x="749300" y="398462"/>
            <a:ext cx="7035800" cy="574675"/>
          </a:xfrm>
          <a:prstGeom prst="rect">
            <a:avLst/>
          </a:prstGeom>
          <a:noFill/>
          <a:ln>
            <a:noFill/>
          </a:ln>
        </p:spPr>
        <p:txBody>
          <a:bodyPr spcFirstLastPara="1" wrap="square" lIns="0" tIns="12700" rIns="0" bIns="0" anchor="t" anchorCtr="0">
            <a:spAutoFit/>
          </a:bodyPr>
          <a:lstStyle/>
          <a:p>
            <a:pPr marL="12700" lvl="0" indent="0" algn="ctr" rtl="0">
              <a:lnSpc>
                <a:spcPct val="100000"/>
              </a:lnSpc>
              <a:spcBef>
                <a:spcPts val="0"/>
              </a:spcBef>
              <a:spcAft>
                <a:spcPts val="0"/>
              </a:spcAft>
              <a:buSzPts val="1400"/>
              <a:buNone/>
            </a:pPr>
            <a:r>
              <a:rPr lang="en-US" dirty="0">
                <a:latin typeface="Arial"/>
                <a:ea typeface="Arial"/>
                <a:cs typeface="Arial"/>
                <a:sym typeface="Arial"/>
              </a:rPr>
              <a:t>Iterative Model</a:t>
            </a:r>
            <a:endParaRPr dirty="0"/>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579"/>
        <p:cNvGrpSpPr/>
        <p:nvPr/>
      </p:nvGrpSpPr>
      <p:grpSpPr>
        <a:xfrm>
          <a:off x="0" y="0"/>
          <a:ext cx="0" cy="0"/>
          <a:chOff x="0" y="0"/>
          <a:chExt cx="0" cy="0"/>
        </a:xfrm>
      </p:grpSpPr>
      <p:sp>
        <p:nvSpPr>
          <p:cNvPr id="581" name="Google Shape;581;p64"/>
          <p:cNvSpPr/>
          <p:nvPr/>
        </p:nvSpPr>
        <p:spPr>
          <a:xfrm>
            <a:off x="1278636" y="2354579"/>
            <a:ext cx="6595745" cy="0"/>
          </a:xfrm>
          <a:custGeom>
            <a:avLst/>
            <a:gdLst/>
            <a:ahLst/>
            <a:cxnLst/>
            <a:rect l="l" t="t" r="r" b="b"/>
            <a:pathLst>
              <a:path w="6595745" h="120000" extrusionOk="0">
                <a:moveTo>
                  <a:pt x="0" y="0"/>
                </a:moveTo>
                <a:lnTo>
                  <a:pt x="6595490" y="0"/>
                </a:lnTo>
              </a:path>
            </a:pathLst>
          </a:custGeom>
          <a:noFill/>
          <a:ln w="15225" cap="flat" cmpd="sng">
            <a:solidFill>
              <a:srgbClr val="E8D191"/>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82" name="Google Shape;582;p64"/>
          <p:cNvSpPr txBox="1">
            <a:spLocks noGrp="1"/>
          </p:cNvSpPr>
          <p:nvPr>
            <p:ph type="title"/>
          </p:nvPr>
        </p:nvSpPr>
        <p:spPr>
          <a:xfrm>
            <a:off x="2342133" y="23317"/>
            <a:ext cx="6094325" cy="505898"/>
          </a:xfrm>
          <a:prstGeom prst="rect">
            <a:avLst/>
          </a:prstGeom>
          <a:noFill/>
          <a:ln>
            <a:noFill/>
          </a:ln>
        </p:spPr>
        <p:txBody>
          <a:bodyPr spcFirstLastPara="1" wrap="square" lIns="0" tIns="13325" rIns="0" bIns="0" anchor="t" anchorCtr="0">
            <a:spAutoFit/>
          </a:bodyPr>
          <a:lstStyle/>
          <a:p>
            <a:pPr marL="12700" lvl="0" indent="0" algn="l" rtl="0">
              <a:lnSpc>
                <a:spcPct val="100000"/>
              </a:lnSpc>
              <a:spcBef>
                <a:spcPts val="0"/>
              </a:spcBef>
              <a:spcAft>
                <a:spcPts val="0"/>
              </a:spcAft>
              <a:buSzPts val="1400"/>
              <a:buNone/>
            </a:pPr>
            <a:r>
              <a:rPr lang="en-US" sz="3200" dirty="0">
                <a:latin typeface="Arial"/>
                <a:ea typeface="Arial"/>
                <a:cs typeface="Arial"/>
                <a:sym typeface="Arial"/>
              </a:rPr>
              <a:t>Iterative Model - Application</a:t>
            </a:r>
            <a:endParaRPr sz="3200" dirty="0">
              <a:latin typeface="Arial"/>
              <a:ea typeface="Arial"/>
              <a:cs typeface="Arial"/>
              <a:sym typeface="Arial"/>
            </a:endParaRPr>
          </a:p>
        </p:txBody>
      </p:sp>
      <p:sp>
        <p:nvSpPr>
          <p:cNvPr id="583" name="Google Shape;583;p64"/>
          <p:cNvSpPr txBox="1"/>
          <p:nvPr/>
        </p:nvSpPr>
        <p:spPr>
          <a:xfrm>
            <a:off x="0" y="789177"/>
            <a:ext cx="8724900" cy="4445438"/>
          </a:xfrm>
          <a:prstGeom prst="rect">
            <a:avLst/>
          </a:prstGeom>
          <a:noFill/>
          <a:ln>
            <a:noFill/>
          </a:ln>
        </p:spPr>
        <p:txBody>
          <a:bodyPr spcFirstLastPara="1" wrap="square" lIns="0" tIns="13325" rIns="0" bIns="0" anchor="t" anchorCtr="0">
            <a:spAutoFit/>
          </a:bodyPr>
          <a:lstStyle/>
          <a:p>
            <a:pPr marL="354966" lvl="0" indent="-342900" algn="just">
              <a:lnSpc>
                <a:spcPct val="150000"/>
              </a:lnSpc>
              <a:buClr>
                <a:schemeClr val="tx1"/>
              </a:buClr>
              <a:buSzPts val="3200"/>
              <a:buFont typeface="Arial" panose="020B0604020202020204" pitchFamily="34" charset="0"/>
              <a:buChar char="•"/>
            </a:pPr>
            <a:r>
              <a:rPr lang="en-US" sz="2400" dirty="0">
                <a:solidFill>
                  <a:schemeClr val="tx1"/>
                </a:solidFill>
                <a:latin typeface="Times New Roman" panose="02020603050405020304" pitchFamily="18" charset="0"/>
                <a:cs typeface="Times New Roman" panose="02020603050405020304" pitchFamily="18" charset="0"/>
                <a:sym typeface="Helvetica Neue"/>
              </a:rPr>
              <a:t>Like other SDLC models, Iterative and incremental development has some  specific applications in the software industry. This model is most often used in  the following scenarios −</a:t>
            </a:r>
            <a:endParaRPr sz="2400" dirty="0">
              <a:solidFill>
                <a:schemeClr val="tx1"/>
              </a:solidFill>
              <a:latin typeface="Times New Roman" panose="02020603050405020304" pitchFamily="18" charset="0"/>
              <a:cs typeface="Times New Roman" panose="02020603050405020304" pitchFamily="18" charset="0"/>
              <a:sym typeface="Helvetica Neue"/>
            </a:endParaRPr>
          </a:p>
          <a:p>
            <a:pPr marL="354966" lvl="0" indent="-342900" algn="just">
              <a:lnSpc>
                <a:spcPct val="150000"/>
              </a:lnSpc>
              <a:buClr>
                <a:schemeClr val="tx1"/>
              </a:buClr>
              <a:buSzPts val="3200"/>
              <a:buFont typeface="Arial" panose="020B0604020202020204" pitchFamily="34" charset="0"/>
              <a:buChar char="•"/>
            </a:pPr>
            <a:r>
              <a:rPr lang="en-US" sz="2400" dirty="0">
                <a:solidFill>
                  <a:schemeClr val="tx1"/>
                </a:solidFill>
                <a:latin typeface="Times New Roman" panose="02020603050405020304" pitchFamily="18" charset="0"/>
                <a:cs typeface="Times New Roman" panose="02020603050405020304" pitchFamily="18" charset="0"/>
                <a:sym typeface="Helvetica Neue"/>
              </a:rPr>
              <a:t>Requirements of the complete system are clearly defined and understood.</a:t>
            </a:r>
            <a:endParaRPr sz="2400" dirty="0">
              <a:solidFill>
                <a:schemeClr val="tx1"/>
              </a:solidFill>
              <a:latin typeface="Times New Roman" panose="02020603050405020304" pitchFamily="18" charset="0"/>
              <a:cs typeface="Times New Roman" panose="02020603050405020304" pitchFamily="18" charset="0"/>
              <a:sym typeface="Helvetica Neue"/>
            </a:endParaRPr>
          </a:p>
          <a:p>
            <a:pPr marL="354966" lvl="0" indent="-342900" algn="just">
              <a:lnSpc>
                <a:spcPct val="150000"/>
              </a:lnSpc>
              <a:buClr>
                <a:schemeClr val="tx1"/>
              </a:buClr>
              <a:buSzPts val="3200"/>
              <a:buFont typeface="Arial" panose="020B0604020202020204" pitchFamily="34" charset="0"/>
              <a:buChar char="•"/>
            </a:pPr>
            <a:r>
              <a:rPr lang="en-US" sz="2400" dirty="0">
                <a:solidFill>
                  <a:schemeClr val="tx1"/>
                </a:solidFill>
                <a:latin typeface="Times New Roman" panose="02020603050405020304" pitchFamily="18" charset="0"/>
                <a:cs typeface="Times New Roman" panose="02020603050405020304" pitchFamily="18" charset="0"/>
                <a:sym typeface="Helvetica Neue"/>
              </a:rPr>
              <a:t>Major requirements must be defined; however, some functionalities or requested enhancements may evolve with time.</a:t>
            </a:r>
            <a:endParaRPr sz="2400" dirty="0">
              <a:solidFill>
                <a:schemeClr val="tx1"/>
              </a:solidFill>
              <a:latin typeface="Times New Roman" panose="02020603050405020304" pitchFamily="18" charset="0"/>
              <a:cs typeface="Times New Roman" panose="02020603050405020304" pitchFamily="18" charset="0"/>
              <a:sym typeface="Helvetica Neue"/>
            </a:endParaRPr>
          </a:p>
          <a:p>
            <a:pPr marL="354966" lvl="0" indent="-342900" algn="just">
              <a:lnSpc>
                <a:spcPct val="150000"/>
              </a:lnSpc>
              <a:buClr>
                <a:schemeClr val="tx1"/>
              </a:buClr>
              <a:buSzPts val="3200"/>
              <a:buFont typeface="Arial" panose="020B0604020202020204" pitchFamily="34" charset="0"/>
              <a:buChar char="•"/>
            </a:pPr>
            <a:r>
              <a:rPr lang="en-US" sz="2400" dirty="0">
                <a:solidFill>
                  <a:schemeClr val="tx1"/>
                </a:solidFill>
                <a:latin typeface="Times New Roman" panose="02020603050405020304" pitchFamily="18" charset="0"/>
                <a:cs typeface="Times New Roman" panose="02020603050405020304" pitchFamily="18" charset="0"/>
                <a:sym typeface="Helvetica Neue"/>
              </a:rPr>
              <a:t>There is a time to the market constraint.</a:t>
            </a:r>
            <a:endParaRPr sz="2400" dirty="0">
              <a:solidFill>
                <a:schemeClr val="tx1"/>
              </a:solidFill>
              <a:latin typeface="Times New Roman" panose="02020603050405020304" pitchFamily="18" charset="0"/>
              <a:cs typeface="Times New Roman" panose="02020603050405020304" pitchFamily="18" charset="0"/>
              <a:sym typeface="Helvetica Neue"/>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579"/>
        <p:cNvGrpSpPr/>
        <p:nvPr/>
      </p:nvGrpSpPr>
      <p:grpSpPr>
        <a:xfrm>
          <a:off x="0" y="0"/>
          <a:ext cx="0" cy="0"/>
          <a:chOff x="0" y="0"/>
          <a:chExt cx="0" cy="0"/>
        </a:xfrm>
      </p:grpSpPr>
      <p:sp>
        <p:nvSpPr>
          <p:cNvPr id="581" name="Google Shape;581;p64"/>
          <p:cNvSpPr/>
          <p:nvPr/>
        </p:nvSpPr>
        <p:spPr>
          <a:xfrm>
            <a:off x="1278636" y="2354579"/>
            <a:ext cx="6595745" cy="0"/>
          </a:xfrm>
          <a:custGeom>
            <a:avLst/>
            <a:gdLst/>
            <a:ahLst/>
            <a:cxnLst/>
            <a:rect l="l" t="t" r="r" b="b"/>
            <a:pathLst>
              <a:path w="6595745" h="120000" extrusionOk="0">
                <a:moveTo>
                  <a:pt x="0" y="0"/>
                </a:moveTo>
                <a:lnTo>
                  <a:pt x="6595490" y="0"/>
                </a:lnTo>
              </a:path>
            </a:pathLst>
          </a:custGeom>
          <a:noFill/>
          <a:ln w="15225" cap="flat" cmpd="sng">
            <a:solidFill>
              <a:srgbClr val="E8D191"/>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82" name="Google Shape;582;p64"/>
          <p:cNvSpPr txBox="1">
            <a:spLocks noGrp="1"/>
          </p:cNvSpPr>
          <p:nvPr>
            <p:ph type="title"/>
          </p:nvPr>
        </p:nvSpPr>
        <p:spPr>
          <a:xfrm>
            <a:off x="2342133" y="23317"/>
            <a:ext cx="6094325" cy="505898"/>
          </a:xfrm>
          <a:prstGeom prst="rect">
            <a:avLst/>
          </a:prstGeom>
          <a:noFill/>
          <a:ln>
            <a:noFill/>
          </a:ln>
        </p:spPr>
        <p:txBody>
          <a:bodyPr spcFirstLastPara="1" wrap="square" lIns="0" tIns="13325" rIns="0" bIns="0" anchor="t" anchorCtr="0">
            <a:spAutoFit/>
          </a:bodyPr>
          <a:lstStyle/>
          <a:p>
            <a:pPr marL="12700" lvl="0" indent="0" algn="l" rtl="0">
              <a:lnSpc>
                <a:spcPct val="100000"/>
              </a:lnSpc>
              <a:spcBef>
                <a:spcPts val="0"/>
              </a:spcBef>
              <a:spcAft>
                <a:spcPts val="0"/>
              </a:spcAft>
              <a:buSzPts val="1400"/>
              <a:buNone/>
            </a:pPr>
            <a:r>
              <a:rPr lang="en-US" sz="3200" dirty="0">
                <a:latin typeface="Arial"/>
                <a:ea typeface="Arial"/>
                <a:cs typeface="Arial"/>
                <a:sym typeface="Arial"/>
              </a:rPr>
              <a:t>Iterative Model - Application</a:t>
            </a:r>
            <a:endParaRPr sz="3200" dirty="0">
              <a:latin typeface="Arial"/>
              <a:ea typeface="Arial"/>
              <a:cs typeface="Arial"/>
              <a:sym typeface="Arial"/>
            </a:endParaRPr>
          </a:p>
        </p:txBody>
      </p:sp>
      <p:sp>
        <p:nvSpPr>
          <p:cNvPr id="583" name="Google Shape;583;p64"/>
          <p:cNvSpPr txBox="1"/>
          <p:nvPr/>
        </p:nvSpPr>
        <p:spPr>
          <a:xfrm>
            <a:off x="0" y="789177"/>
            <a:ext cx="8724900" cy="3337442"/>
          </a:xfrm>
          <a:prstGeom prst="rect">
            <a:avLst/>
          </a:prstGeom>
          <a:noFill/>
          <a:ln>
            <a:noFill/>
          </a:ln>
        </p:spPr>
        <p:txBody>
          <a:bodyPr spcFirstLastPara="1" wrap="square" lIns="0" tIns="13325" rIns="0" bIns="0" anchor="t" anchorCtr="0">
            <a:spAutoFit/>
          </a:bodyPr>
          <a:lstStyle/>
          <a:p>
            <a:pPr marL="354966" lvl="0" indent="-342900" algn="just">
              <a:lnSpc>
                <a:spcPct val="150000"/>
              </a:lnSpc>
              <a:buClr>
                <a:schemeClr val="tx1"/>
              </a:buClr>
              <a:buSzPts val="3200"/>
              <a:buFont typeface="Arial" panose="020B0604020202020204" pitchFamily="34" charset="0"/>
              <a:buChar char="•"/>
            </a:pPr>
            <a:r>
              <a:rPr lang="en-US" sz="2400" dirty="0">
                <a:solidFill>
                  <a:schemeClr val="tx1"/>
                </a:solidFill>
                <a:latin typeface="Times New Roman" panose="02020603050405020304" pitchFamily="18" charset="0"/>
                <a:cs typeface="Times New Roman" panose="02020603050405020304" pitchFamily="18" charset="0"/>
                <a:sym typeface="Helvetica Neue"/>
              </a:rPr>
              <a:t>A new technology is being used and is being learnt by the development team  while working on the project.</a:t>
            </a:r>
            <a:endParaRPr sz="2400" dirty="0">
              <a:solidFill>
                <a:schemeClr val="tx1"/>
              </a:solidFill>
              <a:latin typeface="Times New Roman" panose="02020603050405020304" pitchFamily="18" charset="0"/>
              <a:cs typeface="Times New Roman" panose="02020603050405020304" pitchFamily="18" charset="0"/>
              <a:sym typeface="Helvetica Neue"/>
            </a:endParaRPr>
          </a:p>
          <a:p>
            <a:pPr marL="354966" lvl="0" indent="-342900" algn="just">
              <a:lnSpc>
                <a:spcPct val="150000"/>
              </a:lnSpc>
              <a:buClr>
                <a:schemeClr val="tx1"/>
              </a:buClr>
              <a:buSzPts val="3200"/>
              <a:buFont typeface="Arial" panose="020B0604020202020204" pitchFamily="34" charset="0"/>
              <a:buChar char="•"/>
            </a:pPr>
            <a:r>
              <a:rPr lang="en-US" sz="2400" dirty="0">
                <a:solidFill>
                  <a:schemeClr val="tx1"/>
                </a:solidFill>
                <a:latin typeface="Times New Roman" panose="02020603050405020304" pitchFamily="18" charset="0"/>
                <a:cs typeface="Times New Roman" panose="02020603050405020304" pitchFamily="18" charset="0"/>
                <a:sym typeface="Helvetica Neue"/>
              </a:rPr>
              <a:t>Resources with needed skill sets are not available and are planned to be used  on contract basis for specific iterations.</a:t>
            </a:r>
            <a:endParaRPr sz="2400" dirty="0">
              <a:solidFill>
                <a:schemeClr val="tx1"/>
              </a:solidFill>
              <a:latin typeface="Times New Roman" panose="02020603050405020304" pitchFamily="18" charset="0"/>
              <a:cs typeface="Times New Roman" panose="02020603050405020304" pitchFamily="18" charset="0"/>
              <a:sym typeface="Helvetica Neue"/>
            </a:endParaRPr>
          </a:p>
          <a:p>
            <a:pPr marL="354966" lvl="0" indent="-342900" algn="just">
              <a:lnSpc>
                <a:spcPct val="150000"/>
              </a:lnSpc>
              <a:buClr>
                <a:schemeClr val="tx1"/>
              </a:buClr>
              <a:buSzPts val="3200"/>
              <a:buFont typeface="Arial" panose="020B0604020202020204" pitchFamily="34" charset="0"/>
              <a:buChar char="•"/>
            </a:pPr>
            <a:r>
              <a:rPr lang="en-US" sz="2400" dirty="0">
                <a:solidFill>
                  <a:schemeClr val="tx1"/>
                </a:solidFill>
                <a:latin typeface="Times New Roman" panose="02020603050405020304" pitchFamily="18" charset="0"/>
                <a:cs typeface="Times New Roman" panose="02020603050405020304" pitchFamily="18" charset="0"/>
                <a:sym typeface="Helvetica Neue"/>
              </a:rPr>
              <a:t>There are some high-risk features and goals which may change in the future.</a:t>
            </a:r>
            <a:endParaRPr sz="2400" dirty="0">
              <a:solidFill>
                <a:schemeClr val="tx1"/>
              </a:solidFill>
              <a:latin typeface="Times New Roman" panose="02020603050405020304" pitchFamily="18" charset="0"/>
              <a:cs typeface="Times New Roman" panose="02020603050405020304" pitchFamily="18" charset="0"/>
              <a:sym typeface="Helvetica Neue"/>
            </a:endParaRPr>
          </a:p>
        </p:txBody>
      </p:sp>
    </p:spTree>
    <p:extLst>
      <p:ext uri="{BB962C8B-B14F-4D97-AF65-F5344CB8AC3E}">
        <p14:creationId xmlns:p14="http://schemas.microsoft.com/office/powerpoint/2010/main" val="151916401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587"/>
        <p:cNvGrpSpPr/>
        <p:nvPr/>
      </p:nvGrpSpPr>
      <p:grpSpPr>
        <a:xfrm>
          <a:off x="0" y="0"/>
          <a:ext cx="0" cy="0"/>
          <a:chOff x="0" y="0"/>
          <a:chExt cx="0" cy="0"/>
        </a:xfrm>
      </p:grpSpPr>
      <p:sp>
        <p:nvSpPr>
          <p:cNvPr id="589" name="Google Shape;589;p65"/>
          <p:cNvSpPr txBox="1">
            <a:spLocks noGrp="1"/>
          </p:cNvSpPr>
          <p:nvPr>
            <p:ph type="title"/>
          </p:nvPr>
        </p:nvSpPr>
        <p:spPr>
          <a:xfrm>
            <a:off x="444500" y="134873"/>
            <a:ext cx="8597900" cy="1323696"/>
          </a:xfrm>
          <a:prstGeom prst="rect">
            <a:avLst/>
          </a:prstGeom>
          <a:noFill/>
          <a:ln>
            <a:noFill/>
          </a:ln>
        </p:spPr>
        <p:txBody>
          <a:bodyPr spcFirstLastPara="1" wrap="square" lIns="0" tIns="38100" rIns="0" bIns="0" anchor="t" anchorCtr="0">
            <a:spAutoFit/>
          </a:bodyPr>
          <a:lstStyle/>
          <a:p>
            <a:pPr marL="2196465" marR="5080" lvl="0" indent="-2184400" algn="l" rtl="0">
              <a:lnSpc>
                <a:spcPct val="115714"/>
              </a:lnSpc>
              <a:spcBef>
                <a:spcPts val="0"/>
              </a:spcBef>
              <a:spcAft>
                <a:spcPts val="0"/>
              </a:spcAft>
              <a:buSzPts val="1400"/>
              <a:buNone/>
            </a:pPr>
            <a:r>
              <a:rPr lang="en-US" dirty="0">
                <a:latin typeface="Times New Roman" panose="02020603050405020304" pitchFamily="18" charset="0"/>
                <a:ea typeface="Arial"/>
                <a:cs typeface="Times New Roman" panose="02020603050405020304" pitchFamily="18" charset="0"/>
                <a:sym typeface="Arial"/>
              </a:rPr>
              <a:t>Advantages of the Iterative and Incremental  SDLC </a:t>
            </a:r>
            <a:r>
              <a:rPr lang="en-US" b="0" dirty="0">
                <a:latin typeface="Times New Roman" panose="02020603050405020304" pitchFamily="18" charset="0"/>
                <a:ea typeface="Helvetica Neue"/>
                <a:cs typeface="Times New Roman" panose="02020603050405020304" pitchFamily="18" charset="0"/>
                <a:sym typeface="Helvetica Neue"/>
              </a:rPr>
              <a:t>Model</a:t>
            </a:r>
            <a:endParaRPr dirty="0">
              <a:latin typeface="Times New Roman" panose="02020603050405020304" pitchFamily="18" charset="0"/>
              <a:ea typeface="Helvetica Neue"/>
              <a:cs typeface="Times New Roman" panose="02020603050405020304" pitchFamily="18" charset="0"/>
              <a:sym typeface="Helvetica Neue"/>
            </a:endParaRPr>
          </a:p>
        </p:txBody>
      </p:sp>
      <p:sp>
        <p:nvSpPr>
          <p:cNvPr id="590" name="Google Shape;590;p65"/>
          <p:cNvSpPr txBox="1"/>
          <p:nvPr/>
        </p:nvSpPr>
        <p:spPr>
          <a:xfrm>
            <a:off x="139700" y="1263520"/>
            <a:ext cx="9004300" cy="5594480"/>
          </a:xfrm>
          <a:prstGeom prst="rect">
            <a:avLst/>
          </a:prstGeom>
          <a:noFill/>
          <a:ln>
            <a:noFill/>
          </a:ln>
        </p:spPr>
        <p:txBody>
          <a:bodyPr spcFirstLastPara="1" wrap="square" lIns="0" tIns="53975" rIns="0" bIns="0" anchor="t" anchorCtr="0">
            <a:spAutoFit/>
          </a:bodyPr>
          <a:lstStyle/>
          <a:p>
            <a:pPr marL="354966" indent="-342900" algn="just">
              <a:lnSpc>
                <a:spcPct val="150000"/>
              </a:lnSpc>
              <a:buClr>
                <a:schemeClr val="tx1"/>
              </a:buClr>
              <a:buSzPts val="3200"/>
              <a:buFont typeface="Arial" panose="020B0604020202020204" pitchFamily="34" charset="0"/>
              <a:buChar char="•"/>
            </a:pPr>
            <a:r>
              <a:rPr lang="en-US" sz="2400" dirty="0">
                <a:solidFill>
                  <a:schemeClr val="tx1"/>
                </a:solidFill>
                <a:latin typeface="Times New Roman" panose="02020603050405020304" pitchFamily="18" charset="0"/>
                <a:cs typeface="Times New Roman" panose="02020603050405020304" pitchFamily="18" charset="0"/>
                <a:sym typeface="Helvetica Neue"/>
              </a:rPr>
              <a:t>Some working functionality can be developed quickly and early in  the life cycle.	</a:t>
            </a:r>
            <a:endParaRPr sz="2400" dirty="0">
              <a:solidFill>
                <a:schemeClr val="tx1"/>
              </a:solidFill>
              <a:latin typeface="Times New Roman" panose="02020603050405020304" pitchFamily="18" charset="0"/>
              <a:cs typeface="Times New Roman" panose="02020603050405020304" pitchFamily="18" charset="0"/>
              <a:sym typeface="Helvetica Neue"/>
            </a:endParaRPr>
          </a:p>
          <a:p>
            <a:pPr marL="354966" indent="-342900" algn="just">
              <a:lnSpc>
                <a:spcPct val="150000"/>
              </a:lnSpc>
              <a:buClr>
                <a:schemeClr val="tx1"/>
              </a:buClr>
              <a:buSzPts val="3200"/>
              <a:buFont typeface="Arial" panose="020B0604020202020204" pitchFamily="34" charset="0"/>
              <a:buChar char="•"/>
            </a:pPr>
            <a:r>
              <a:rPr lang="en-US" sz="2400" dirty="0">
                <a:solidFill>
                  <a:schemeClr val="tx1"/>
                </a:solidFill>
                <a:latin typeface="Times New Roman" panose="02020603050405020304" pitchFamily="18" charset="0"/>
                <a:cs typeface="Times New Roman" panose="02020603050405020304" pitchFamily="18" charset="0"/>
                <a:sym typeface="Helvetica Neue"/>
              </a:rPr>
              <a:t>Results are obtained early and periodically.</a:t>
            </a:r>
            <a:endParaRPr sz="2400" dirty="0">
              <a:solidFill>
                <a:schemeClr val="tx1"/>
              </a:solidFill>
              <a:latin typeface="Times New Roman" panose="02020603050405020304" pitchFamily="18" charset="0"/>
              <a:cs typeface="Times New Roman" panose="02020603050405020304" pitchFamily="18" charset="0"/>
              <a:sym typeface="Helvetica Neue"/>
            </a:endParaRPr>
          </a:p>
          <a:p>
            <a:pPr marL="354966" indent="-342900" algn="just">
              <a:lnSpc>
                <a:spcPct val="150000"/>
              </a:lnSpc>
              <a:buClr>
                <a:schemeClr val="tx1"/>
              </a:buClr>
              <a:buSzPts val="3200"/>
              <a:buFont typeface="Arial" panose="020B0604020202020204" pitchFamily="34" charset="0"/>
              <a:buChar char="•"/>
            </a:pPr>
            <a:r>
              <a:rPr lang="en-US" sz="2400" dirty="0">
                <a:solidFill>
                  <a:schemeClr val="tx1"/>
                </a:solidFill>
                <a:latin typeface="Times New Roman" panose="02020603050405020304" pitchFamily="18" charset="0"/>
                <a:cs typeface="Times New Roman" panose="02020603050405020304" pitchFamily="18" charset="0"/>
                <a:sym typeface="Helvetica Neue"/>
              </a:rPr>
              <a:t>Parallel development can be planned.</a:t>
            </a:r>
            <a:endParaRPr sz="2400" dirty="0">
              <a:solidFill>
                <a:schemeClr val="tx1"/>
              </a:solidFill>
              <a:latin typeface="Times New Roman" panose="02020603050405020304" pitchFamily="18" charset="0"/>
              <a:cs typeface="Times New Roman" panose="02020603050405020304" pitchFamily="18" charset="0"/>
              <a:sym typeface="Helvetica Neue"/>
            </a:endParaRPr>
          </a:p>
          <a:p>
            <a:pPr marL="354966" indent="-342900" algn="just">
              <a:lnSpc>
                <a:spcPct val="150000"/>
              </a:lnSpc>
              <a:buClr>
                <a:schemeClr val="tx1"/>
              </a:buClr>
              <a:buSzPts val="3200"/>
              <a:buFont typeface="Arial" panose="020B0604020202020204" pitchFamily="34" charset="0"/>
              <a:buChar char="•"/>
            </a:pPr>
            <a:r>
              <a:rPr lang="en-US" sz="2400" dirty="0">
                <a:solidFill>
                  <a:schemeClr val="tx1"/>
                </a:solidFill>
                <a:latin typeface="Times New Roman" panose="02020603050405020304" pitchFamily="18" charset="0"/>
                <a:cs typeface="Times New Roman" panose="02020603050405020304" pitchFamily="18" charset="0"/>
                <a:sym typeface="Helvetica Neue"/>
              </a:rPr>
              <a:t>Progress can be measured.</a:t>
            </a:r>
            <a:endParaRPr sz="2400" dirty="0">
              <a:solidFill>
                <a:schemeClr val="tx1"/>
              </a:solidFill>
              <a:latin typeface="Times New Roman" panose="02020603050405020304" pitchFamily="18" charset="0"/>
              <a:cs typeface="Times New Roman" panose="02020603050405020304" pitchFamily="18" charset="0"/>
              <a:sym typeface="Helvetica Neue"/>
            </a:endParaRPr>
          </a:p>
          <a:p>
            <a:pPr marL="354966" indent="-342900" algn="just">
              <a:lnSpc>
                <a:spcPct val="150000"/>
              </a:lnSpc>
              <a:buClr>
                <a:schemeClr val="tx1"/>
              </a:buClr>
              <a:buSzPts val="3200"/>
              <a:buFont typeface="Arial" panose="020B0604020202020204" pitchFamily="34" charset="0"/>
              <a:buChar char="•"/>
            </a:pPr>
            <a:r>
              <a:rPr lang="en-US" sz="2400" dirty="0">
                <a:solidFill>
                  <a:schemeClr val="tx1"/>
                </a:solidFill>
                <a:latin typeface="Times New Roman" panose="02020603050405020304" pitchFamily="18" charset="0"/>
                <a:cs typeface="Times New Roman" panose="02020603050405020304" pitchFamily="18" charset="0"/>
                <a:sym typeface="Helvetica Neue"/>
              </a:rPr>
              <a:t>Less costly to change the scope/requirements.</a:t>
            </a:r>
            <a:endParaRPr sz="2400" dirty="0">
              <a:solidFill>
                <a:schemeClr val="tx1"/>
              </a:solidFill>
              <a:latin typeface="Times New Roman" panose="02020603050405020304" pitchFamily="18" charset="0"/>
              <a:cs typeface="Times New Roman" panose="02020603050405020304" pitchFamily="18" charset="0"/>
              <a:sym typeface="Helvetica Neue"/>
            </a:endParaRPr>
          </a:p>
          <a:p>
            <a:pPr marL="354966" indent="-342900" algn="just">
              <a:lnSpc>
                <a:spcPct val="150000"/>
              </a:lnSpc>
              <a:buClr>
                <a:schemeClr val="tx1"/>
              </a:buClr>
              <a:buSzPts val="3200"/>
              <a:buFont typeface="Arial" panose="020B0604020202020204" pitchFamily="34" charset="0"/>
              <a:buChar char="•"/>
            </a:pPr>
            <a:r>
              <a:rPr lang="en-US" sz="2400" dirty="0">
                <a:solidFill>
                  <a:schemeClr val="tx1"/>
                </a:solidFill>
                <a:latin typeface="Times New Roman" panose="02020603050405020304" pitchFamily="18" charset="0"/>
                <a:cs typeface="Times New Roman" panose="02020603050405020304" pitchFamily="18" charset="0"/>
                <a:sym typeface="Helvetica Neue"/>
              </a:rPr>
              <a:t>Testing and debugging during smaller iteration is easy.</a:t>
            </a:r>
            <a:endParaRPr sz="2400" dirty="0">
              <a:solidFill>
                <a:schemeClr val="tx1"/>
              </a:solidFill>
              <a:latin typeface="Times New Roman" panose="02020603050405020304" pitchFamily="18" charset="0"/>
              <a:cs typeface="Times New Roman" panose="02020603050405020304" pitchFamily="18" charset="0"/>
              <a:sym typeface="Helvetica Neue"/>
            </a:endParaRPr>
          </a:p>
          <a:p>
            <a:pPr marL="354966" indent="-342900" algn="just">
              <a:lnSpc>
                <a:spcPct val="150000"/>
              </a:lnSpc>
              <a:buClr>
                <a:schemeClr val="tx1"/>
              </a:buClr>
              <a:buSzPts val="3200"/>
              <a:buFont typeface="Arial" panose="020B0604020202020204" pitchFamily="34" charset="0"/>
              <a:buChar char="•"/>
            </a:pPr>
            <a:r>
              <a:rPr lang="en-US" sz="2400" dirty="0">
                <a:solidFill>
                  <a:schemeClr val="tx1"/>
                </a:solidFill>
                <a:latin typeface="Times New Roman" panose="02020603050405020304" pitchFamily="18" charset="0"/>
                <a:cs typeface="Times New Roman" panose="02020603050405020304" pitchFamily="18" charset="0"/>
                <a:sym typeface="Helvetica Neue"/>
              </a:rPr>
              <a:t>Risks are identified and resolved during iteration; and each  iteration is an easily managed milestone.</a:t>
            </a:r>
            <a:endParaRPr sz="2400" dirty="0">
              <a:solidFill>
                <a:schemeClr val="tx1"/>
              </a:solidFill>
              <a:latin typeface="Times New Roman" panose="02020603050405020304" pitchFamily="18" charset="0"/>
              <a:cs typeface="Times New Roman" panose="02020603050405020304" pitchFamily="18" charset="0"/>
              <a:sym typeface="Helvetica Neue"/>
            </a:endParaRPr>
          </a:p>
          <a:p>
            <a:pPr marL="354966" indent="-342900" algn="just">
              <a:lnSpc>
                <a:spcPct val="150000"/>
              </a:lnSpc>
              <a:buClr>
                <a:schemeClr val="tx1"/>
              </a:buClr>
              <a:buSzPts val="3200"/>
              <a:buFont typeface="Arial" panose="020B0604020202020204" pitchFamily="34" charset="0"/>
              <a:buChar char="•"/>
            </a:pPr>
            <a:r>
              <a:rPr lang="en-US" sz="2400" dirty="0">
                <a:solidFill>
                  <a:schemeClr val="tx1"/>
                </a:solidFill>
                <a:latin typeface="Times New Roman" panose="02020603050405020304" pitchFamily="18" charset="0"/>
                <a:cs typeface="Times New Roman" panose="02020603050405020304" pitchFamily="18" charset="0"/>
                <a:sym typeface="Helvetica Neue"/>
              </a:rPr>
              <a:t>Easier to manage risk - High risk part is done first.</a:t>
            </a:r>
            <a:endParaRPr sz="2400" dirty="0">
              <a:solidFill>
                <a:schemeClr val="tx1"/>
              </a:solidFill>
              <a:latin typeface="Times New Roman" panose="02020603050405020304" pitchFamily="18" charset="0"/>
              <a:cs typeface="Times New Roman" panose="02020603050405020304" pitchFamily="18" charset="0"/>
              <a:sym typeface="Helvetica Neue"/>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594"/>
        <p:cNvGrpSpPr/>
        <p:nvPr/>
      </p:nvGrpSpPr>
      <p:grpSpPr>
        <a:xfrm>
          <a:off x="0" y="0"/>
          <a:ext cx="0" cy="0"/>
          <a:chOff x="0" y="0"/>
          <a:chExt cx="0" cy="0"/>
        </a:xfrm>
      </p:grpSpPr>
      <p:sp>
        <p:nvSpPr>
          <p:cNvPr id="596" name="Google Shape;596;p66"/>
          <p:cNvSpPr txBox="1">
            <a:spLocks noGrp="1"/>
          </p:cNvSpPr>
          <p:nvPr>
            <p:ph type="title"/>
          </p:nvPr>
        </p:nvSpPr>
        <p:spPr>
          <a:xfrm>
            <a:off x="3328670" y="149605"/>
            <a:ext cx="4304030" cy="627721"/>
          </a:xfrm>
          <a:prstGeom prst="rect">
            <a:avLst/>
          </a:prstGeom>
          <a:noFill/>
          <a:ln>
            <a:noFill/>
          </a:ln>
        </p:spPr>
        <p:txBody>
          <a:bodyPr spcFirstLastPara="1" wrap="square" lIns="0" tIns="12050" rIns="0" bIns="0" anchor="t" anchorCtr="0">
            <a:spAutoFit/>
          </a:bodyPr>
          <a:lstStyle/>
          <a:p>
            <a:pPr marL="12700" lvl="0" indent="0" algn="l" rtl="0">
              <a:lnSpc>
                <a:spcPct val="100000"/>
              </a:lnSpc>
              <a:spcBef>
                <a:spcPts val="0"/>
              </a:spcBef>
              <a:spcAft>
                <a:spcPts val="0"/>
              </a:spcAft>
              <a:buSzPts val="1400"/>
              <a:buNone/>
            </a:pPr>
            <a:r>
              <a:rPr lang="en-US" sz="4000" dirty="0" err="1"/>
              <a:t>Contd</a:t>
            </a:r>
            <a:r>
              <a:rPr lang="en-US" sz="4000" dirty="0"/>
              <a:t>…</a:t>
            </a:r>
            <a:endParaRPr sz="4000" dirty="0"/>
          </a:p>
        </p:txBody>
      </p:sp>
      <p:sp>
        <p:nvSpPr>
          <p:cNvPr id="597" name="Google Shape;597;p66"/>
          <p:cNvSpPr txBox="1"/>
          <p:nvPr/>
        </p:nvSpPr>
        <p:spPr>
          <a:xfrm>
            <a:off x="171450" y="1290049"/>
            <a:ext cx="8801100" cy="5057775"/>
          </a:xfrm>
          <a:prstGeom prst="rect">
            <a:avLst/>
          </a:prstGeom>
          <a:noFill/>
          <a:ln>
            <a:noFill/>
          </a:ln>
        </p:spPr>
        <p:txBody>
          <a:bodyPr spcFirstLastPara="1" wrap="square" lIns="0" tIns="71100" rIns="0" bIns="0" anchor="t" anchorCtr="0">
            <a:spAutoFit/>
          </a:bodyPr>
          <a:lstStyle/>
          <a:p>
            <a:pPr marL="354966" lvl="0" indent="-342900" algn="just">
              <a:lnSpc>
                <a:spcPct val="150000"/>
              </a:lnSpc>
              <a:buClr>
                <a:schemeClr val="tx1"/>
              </a:buClr>
              <a:buSzPts val="3200"/>
              <a:buFont typeface="Arial" panose="020B0604020202020204" pitchFamily="34" charset="0"/>
              <a:buChar char="•"/>
            </a:pPr>
            <a:r>
              <a:rPr lang="en-US" sz="2400" dirty="0">
                <a:solidFill>
                  <a:schemeClr val="tx1"/>
                </a:solidFill>
                <a:latin typeface="Times New Roman" panose="02020603050405020304" pitchFamily="18" charset="0"/>
                <a:cs typeface="Times New Roman" panose="02020603050405020304" pitchFamily="18" charset="0"/>
                <a:sym typeface="Helvetica Neue"/>
              </a:rPr>
              <a:t>With every increment, operational product is delivered.</a:t>
            </a:r>
            <a:endParaRPr sz="2400" dirty="0">
              <a:solidFill>
                <a:schemeClr val="tx1"/>
              </a:solidFill>
              <a:latin typeface="Times New Roman" panose="02020603050405020304" pitchFamily="18" charset="0"/>
              <a:cs typeface="Times New Roman" panose="02020603050405020304" pitchFamily="18" charset="0"/>
              <a:sym typeface="Helvetica Neue"/>
            </a:endParaRPr>
          </a:p>
          <a:p>
            <a:pPr marL="354966" lvl="0" indent="-342900" algn="just">
              <a:lnSpc>
                <a:spcPct val="150000"/>
              </a:lnSpc>
              <a:buClr>
                <a:schemeClr val="tx1"/>
              </a:buClr>
              <a:buSzPts val="3200"/>
              <a:buFont typeface="Arial" panose="020B0604020202020204" pitchFamily="34" charset="0"/>
              <a:buChar char="•"/>
            </a:pPr>
            <a:r>
              <a:rPr lang="en-US" sz="2400" dirty="0">
                <a:solidFill>
                  <a:schemeClr val="tx1"/>
                </a:solidFill>
                <a:latin typeface="Times New Roman" panose="02020603050405020304" pitchFamily="18" charset="0"/>
                <a:cs typeface="Times New Roman" panose="02020603050405020304" pitchFamily="18" charset="0"/>
                <a:sym typeface="Helvetica Neue"/>
              </a:rPr>
              <a:t>Issues, challenges and risks identified from each 	 increment can be utilized/applied to the next increment.</a:t>
            </a:r>
            <a:endParaRPr sz="2400" dirty="0">
              <a:solidFill>
                <a:schemeClr val="tx1"/>
              </a:solidFill>
              <a:latin typeface="Times New Roman" panose="02020603050405020304" pitchFamily="18" charset="0"/>
              <a:cs typeface="Times New Roman" panose="02020603050405020304" pitchFamily="18" charset="0"/>
              <a:sym typeface="Helvetica Neue"/>
            </a:endParaRPr>
          </a:p>
          <a:p>
            <a:pPr marL="354966" lvl="0" indent="-342900" algn="just">
              <a:lnSpc>
                <a:spcPct val="150000"/>
              </a:lnSpc>
              <a:buClr>
                <a:schemeClr val="tx1"/>
              </a:buClr>
              <a:buSzPts val="3200"/>
              <a:buFont typeface="Arial" panose="020B0604020202020204" pitchFamily="34" charset="0"/>
              <a:buChar char="•"/>
            </a:pPr>
            <a:r>
              <a:rPr lang="en-US" sz="2400" dirty="0">
                <a:solidFill>
                  <a:schemeClr val="tx1"/>
                </a:solidFill>
                <a:latin typeface="Times New Roman" panose="02020603050405020304" pitchFamily="18" charset="0"/>
                <a:cs typeface="Times New Roman" panose="02020603050405020304" pitchFamily="18" charset="0"/>
                <a:sym typeface="Helvetica Neue"/>
              </a:rPr>
              <a:t>Risk analysis is better.</a:t>
            </a:r>
            <a:endParaRPr sz="2400" dirty="0">
              <a:solidFill>
                <a:schemeClr val="tx1"/>
              </a:solidFill>
              <a:latin typeface="Times New Roman" panose="02020603050405020304" pitchFamily="18" charset="0"/>
              <a:cs typeface="Times New Roman" panose="02020603050405020304" pitchFamily="18" charset="0"/>
              <a:sym typeface="Helvetica Neue"/>
            </a:endParaRPr>
          </a:p>
          <a:p>
            <a:pPr marL="354966" lvl="0" indent="-342900" algn="just">
              <a:lnSpc>
                <a:spcPct val="150000"/>
              </a:lnSpc>
              <a:buClr>
                <a:schemeClr val="tx1"/>
              </a:buClr>
              <a:buSzPts val="3200"/>
              <a:buFont typeface="Arial" panose="020B0604020202020204" pitchFamily="34" charset="0"/>
              <a:buChar char="•"/>
            </a:pPr>
            <a:r>
              <a:rPr lang="en-US" sz="2400" dirty="0">
                <a:solidFill>
                  <a:schemeClr val="tx1"/>
                </a:solidFill>
                <a:latin typeface="Times New Roman" panose="02020603050405020304" pitchFamily="18" charset="0"/>
                <a:cs typeface="Times New Roman" panose="02020603050405020304" pitchFamily="18" charset="0"/>
                <a:sym typeface="Helvetica Neue"/>
              </a:rPr>
              <a:t>It supports changing requirements.</a:t>
            </a:r>
            <a:endParaRPr sz="2400" dirty="0">
              <a:solidFill>
                <a:schemeClr val="tx1"/>
              </a:solidFill>
              <a:latin typeface="Times New Roman" panose="02020603050405020304" pitchFamily="18" charset="0"/>
              <a:cs typeface="Times New Roman" panose="02020603050405020304" pitchFamily="18" charset="0"/>
              <a:sym typeface="Helvetica Neue"/>
            </a:endParaRPr>
          </a:p>
          <a:p>
            <a:pPr marL="354966" lvl="0" indent="-342900" algn="just">
              <a:lnSpc>
                <a:spcPct val="150000"/>
              </a:lnSpc>
              <a:buClr>
                <a:schemeClr val="tx1"/>
              </a:buClr>
              <a:buSzPts val="3200"/>
              <a:buFont typeface="Arial" panose="020B0604020202020204" pitchFamily="34" charset="0"/>
              <a:buChar char="•"/>
            </a:pPr>
            <a:r>
              <a:rPr lang="en-US" sz="2400" dirty="0">
                <a:solidFill>
                  <a:schemeClr val="tx1"/>
                </a:solidFill>
                <a:latin typeface="Times New Roman" panose="02020603050405020304" pitchFamily="18" charset="0"/>
                <a:cs typeface="Times New Roman" panose="02020603050405020304" pitchFamily="18" charset="0"/>
                <a:sym typeface="Helvetica Neue"/>
              </a:rPr>
              <a:t>Initial Operating time is less.</a:t>
            </a:r>
            <a:endParaRPr sz="2400" dirty="0">
              <a:solidFill>
                <a:schemeClr val="tx1"/>
              </a:solidFill>
              <a:latin typeface="Times New Roman" panose="02020603050405020304" pitchFamily="18" charset="0"/>
              <a:cs typeface="Times New Roman" panose="02020603050405020304" pitchFamily="18" charset="0"/>
              <a:sym typeface="Helvetica Neue"/>
            </a:endParaRPr>
          </a:p>
          <a:p>
            <a:pPr marL="354966" lvl="0" indent="-342900" algn="just">
              <a:lnSpc>
                <a:spcPct val="150000"/>
              </a:lnSpc>
              <a:buClr>
                <a:schemeClr val="tx1"/>
              </a:buClr>
              <a:buSzPts val="3200"/>
              <a:buFont typeface="Arial" panose="020B0604020202020204" pitchFamily="34" charset="0"/>
              <a:buChar char="•"/>
            </a:pPr>
            <a:r>
              <a:rPr lang="en-US" sz="2400" dirty="0">
                <a:solidFill>
                  <a:schemeClr val="tx1"/>
                </a:solidFill>
                <a:latin typeface="Times New Roman" panose="02020603050405020304" pitchFamily="18" charset="0"/>
                <a:cs typeface="Times New Roman" panose="02020603050405020304" pitchFamily="18" charset="0"/>
                <a:sym typeface="Helvetica Neue"/>
              </a:rPr>
              <a:t>Better suited for large and mission-critical projects.</a:t>
            </a:r>
            <a:endParaRPr sz="2400" dirty="0">
              <a:solidFill>
                <a:schemeClr val="tx1"/>
              </a:solidFill>
              <a:latin typeface="Times New Roman" panose="02020603050405020304" pitchFamily="18" charset="0"/>
              <a:cs typeface="Times New Roman" panose="02020603050405020304" pitchFamily="18" charset="0"/>
              <a:sym typeface="Helvetica Neue"/>
            </a:endParaRPr>
          </a:p>
          <a:p>
            <a:pPr marL="354966" lvl="0" indent="-342900" algn="just">
              <a:lnSpc>
                <a:spcPct val="150000"/>
              </a:lnSpc>
              <a:buClr>
                <a:schemeClr val="tx1"/>
              </a:buClr>
              <a:buSzPts val="3200"/>
              <a:buFont typeface="Arial" panose="020B0604020202020204" pitchFamily="34" charset="0"/>
              <a:buChar char="•"/>
            </a:pPr>
            <a:r>
              <a:rPr lang="en-US" sz="2400" dirty="0">
                <a:solidFill>
                  <a:schemeClr val="tx1"/>
                </a:solidFill>
                <a:latin typeface="Times New Roman" panose="02020603050405020304" pitchFamily="18" charset="0"/>
                <a:cs typeface="Times New Roman" panose="02020603050405020304" pitchFamily="18" charset="0"/>
                <a:sym typeface="Helvetica Neue"/>
              </a:rPr>
              <a:t>During the life cycle, software is produced early which  facilitates customer evaluation and feedback.</a:t>
            </a:r>
            <a:endParaRPr sz="2400" dirty="0">
              <a:solidFill>
                <a:schemeClr val="tx1"/>
              </a:solidFill>
              <a:latin typeface="Times New Roman" panose="02020603050405020304" pitchFamily="18" charset="0"/>
              <a:cs typeface="Times New Roman" panose="02020603050405020304" pitchFamily="18" charset="0"/>
              <a:sym typeface="Helvetica Neue"/>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7"/>
          <p:cNvSpPr txBox="1">
            <a:spLocks noGrp="1"/>
          </p:cNvSpPr>
          <p:nvPr>
            <p:ph type="title"/>
          </p:nvPr>
        </p:nvSpPr>
        <p:spPr>
          <a:xfrm>
            <a:off x="2549144" y="809955"/>
            <a:ext cx="4105910" cy="697230"/>
          </a:xfrm>
          <a:prstGeom prst="rect">
            <a:avLst/>
          </a:prstGeom>
          <a:noFill/>
          <a:ln>
            <a:noFill/>
          </a:ln>
        </p:spPr>
        <p:txBody>
          <a:bodyPr spcFirstLastPara="1" wrap="square" lIns="0" tIns="13325" rIns="0" bIns="0" anchor="t" anchorCtr="0">
            <a:spAutoFit/>
          </a:bodyPr>
          <a:lstStyle/>
          <a:p>
            <a:pPr marL="12700" lvl="0" indent="0" algn="l" rtl="0">
              <a:lnSpc>
                <a:spcPct val="100000"/>
              </a:lnSpc>
              <a:spcBef>
                <a:spcPts val="0"/>
              </a:spcBef>
              <a:spcAft>
                <a:spcPts val="0"/>
              </a:spcAft>
              <a:buSzPts val="1400"/>
              <a:buNone/>
            </a:pPr>
            <a:r>
              <a:rPr lang="en-US" sz="4400">
                <a:solidFill>
                  <a:srgbClr val="0929C6"/>
                </a:solidFill>
              </a:rPr>
              <a:t>System Elements</a:t>
            </a:r>
            <a:endParaRPr sz="4400"/>
          </a:p>
        </p:txBody>
      </p:sp>
      <p:grpSp>
        <p:nvGrpSpPr>
          <p:cNvPr id="93" name="Google Shape;93;p7"/>
          <p:cNvGrpSpPr/>
          <p:nvPr/>
        </p:nvGrpSpPr>
        <p:grpSpPr>
          <a:xfrm>
            <a:off x="1626869" y="3003041"/>
            <a:ext cx="1661160" cy="1193800"/>
            <a:chOff x="1626869" y="3003041"/>
            <a:chExt cx="1661160" cy="1193800"/>
          </a:xfrm>
        </p:grpSpPr>
        <p:sp>
          <p:nvSpPr>
            <p:cNvPr id="94" name="Google Shape;94;p7"/>
            <p:cNvSpPr/>
            <p:nvPr/>
          </p:nvSpPr>
          <p:spPr>
            <a:xfrm>
              <a:off x="1626869" y="3003041"/>
              <a:ext cx="1661160" cy="1193800"/>
            </a:xfrm>
            <a:custGeom>
              <a:avLst/>
              <a:gdLst/>
              <a:ahLst/>
              <a:cxnLst/>
              <a:rect l="l" t="t" r="r" b="b"/>
              <a:pathLst>
                <a:path w="1661160" h="1193800" extrusionOk="0">
                  <a:moveTo>
                    <a:pt x="1661159" y="0"/>
                  </a:moveTo>
                  <a:lnTo>
                    <a:pt x="0" y="0"/>
                  </a:lnTo>
                  <a:lnTo>
                    <a:pt x="0" y="1193292"/>
                  </a:lnTo>
                  <a:lnTo>
                    <a:pt x="1661159" y="1193292"/>
                  </a:lnTo>
                  <a:lnTo>
                    <a:pt x="1661159" y="0"/>
                  </a:lnTo>
                  <a:close/>
                </a:path>
              </a:pathLst>
            </a:custGeom>
            <a:solidFill>
              <a:srgbClr val="7EFF0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95" name="Google Shape;95;p7"/>
            <p:cNvSpPr/>
            <p:nvPr/>
          </p:nvSpPr>
          <p:spPr>
            <a:xfrm>
              <a:off x="1626869" y="3003041"/>
              <a:ext cx="1661160" cy="1193800"/>
            </a:xfrm>
            <a:custGeom>
              <a:avLst/>
              <a:gdLst/>
              <a:ahLst/>
              <a:cxnLst/>
              <a:rect l="l" t="t" r="r" b="b"/>
              <a:pathLst>
                <a:path w="1661160" h="1193800" extrusionOk="0">
                  <a:moveTo>
                    <a:pt x="0" y="1193292"/>
                  </a:moveTo>
                  <a:lnTo>
                    <a:pt x="1661159" y="1193292"/>
                  </a:lnTo>
                  <a:lnTo>
                    <a:pt x="1661159" y="0"/>
                  </a:lnTo>
                  <a:lnTo>
                    <a:pt x="0" y="0"/>
                  </a:lnTo>
                  <a:lnTo>
                    <a:pt x="0" y="1193292"/>
                  </a:lnTo>
                  <a:close/>
                </a:path>
              </a:pathLst>
            </a:custGeom>
            <a:noFill/>
            <a:ln w="25900"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96" name="Google Shape;96;p7"/>
          <p:cNvSpPr txBox="1"/>
          <p:nvPr/>
        </p:nvSpPr>
        <p:spPr>
          <a:xfrm>
            <a:off x="1626870" y="3003042"/>
            <a:ext cx="1661160" cy="11938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Times New Roman"/>
              <a:ea typeface="Times New Roman"/>
              <a:cs typeface="Times New Roman"/>
              <a:sym typeface="Times New Roman"/>
            </a:endParaRPr>
          </a:p>
          <a:p>
            <a:pPr marL="485775" marR="0" lvl="0" indent="0" algn="l" rtl="0">
              <a:lnSpc>
                <a:spcPct val="100000"/>
              </a:lnSpc>
              <a:spcBef>
                <a:spcPts val="1270"/>
              </a:spcBef>
              <a:spcAft>
                <a:spcPts val="0"/>
              </a:spcAft>
              <a:buClr>
                <a:srgbClr val="000000"/>
              </a:buClr>
              <a:buSzPts val="1800"/>
              <a:buFont typeface="Arial"/>
              <a:buNone/>
            </a:pPr>
            <a:r>
              <a:rPr lang="en-US" sz="1800" b="1" i="0" u="none" strike="noStrike" cap="none">
                <a:solidFill>
                  <a:schemeClr val="dk1"/>
                </a:solidFill>
                <a:latin typeface="Arial"/>
                <a:ea typeface="Arial"/>
                <a:cs typeface="Arial"/>
                <a:sym typeface="Arial"/>
              </a:rPr>
              <a:t>INPUT</a:t>
            </a:r>
            <a:endParaRPr sz="1800" b="0" i="0" u="none" strike="noStrike" cap="none">
              <a:solidFill>
                <a:schemeClr val="dk1"/>
              </a:solidFill>
              <a:latin typeface="Arial"/>
              <a:ea typeface="Arial"/>
              <a:cs typeface="Arial"/>
              <a:sym typeface="Arial"/>
            </a:endParaRPr>
          </a:p>
        </p:txBody>
      </p:sp>
      <p:grpSp>
        <p:nvGrpSpPr>
          <p:cNvPr id="97" name="Google Shape;97;p7"/>
          <p:cNvGrpSpPr/>
          <p:nvPr/>
        </p:nvGrpSpPr>
        <p:grpSpPr>
          <a:xfrm>
            <a:off x="7102601" y="3003041"/>
            <a:ext cx="1661160" cy="1193800"/>
            <a:chOff x="7102601" y="3003041"/>
            <a:chExt cx="1661160" cy="1193800"/>
          </a:xfrm>
        </p:grpSpPr>
        <p:sp>
          <p:nvSpPr>
            <p:cNvPr id="98" name="Google Shape;98;p7"/>
            <p:cNvSpPr/>
            <p:nvPr/>
          </p:nvSpPr>
          <p:spPr>
            <a:xfrm>
              <a:off x="7102601" y="3003041"/>
              <a:ext cx="1661160" cy="1193800"/>
            </a:xfrm>
            <a:custGeom>
              <a:avLst/>
              <a:gdLst/>
              <a:ahLst/>
              <a:cxnLst/>
              <a:rect l="l" t="t" r="r" b="b"/>
              <a:pathLst>
                <a:path w="1661159" h="1193800" extrusionOk="0">
                  <a:moveTo>
                    <a:pt x="1661159" y="0"/>
                  </a:moveTo>
                  <a:lnTo>
                    <a:pt x="0" y="0"/>
                  </a:lnTo>
                  <a:lnTo>
                    <a:pt x="0" y="1193292"/>
                  </a:lnTo>
                  <a:lnTo>
                    <a:pt x="1661159" y="1193292"/>
                  </a:lnTo>
                  <a:lnTo>
                    <a:pt x="1661159" y="0"/>
                  </a:lnTo>
                  <a:close/>
                </a:path>
              </a:pathLst>
            </a:custGeom>
            <a:solidFill>
              <a:srgbClr val="7EFF0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99" name="Google Shape;99;p7"/>
            <p:cNvSpPr/>
            <p:nvPr/>
          </p:nvSpPr>
          <p:spPr>
            <a:xfrm>
              <a:off x="7102601" y="3003041"/>
              <a:ext cx="1661160" cy="1193800"/>
            </a:xfrm>
            <a:custGeom>
              <a:avLst/>
              <a:gdLst/>
              <a:ahLst/>
              <a:cxnLst/>
              <a:rect l="l" t="t" r="r" b="b"/>
              <a:pathLst>
                <a:path w="1661159" h="1193800" extrusionOk="0">
                  <a:moveTo>
                    <a:pt x="0" y="1193292"/>
                  </a:moveTo>
                  <a:lnTo>
                    <a:pt x="1661159" y="1193292"/>
                  </a:lnTo>
                  <a:lnTo>
                    <a:pt x="1661159" y="0"/>
                  </a:lnTo>
                  <a:lnTo>
                    <a:pt x="0" y="0"/>
                  </a:lnTo>
                  <a:lnTo>
                    <a:pt x="0" y="1193292"/>
                  </a:lnTo>
                  <a:close/>
                </a:path>
              </a:pathLst>
            </a:custGeom>
            <a:noFill/>
            <a:ln w="25900"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100" name="Google Shape;100;p7"/>
          <p:cNvSpPr txBox="1"/>
          <p:nvPr/>
        </p:nvSpPr>
        <p:spPr>
          <a:xfrm>
            <a:off x="7102602" y="3003042"/>
            <a:ext cx="1661160" cy="11938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Times New Roman"/>
              <a:ea typeface="Times New Roman"/>
              <a:cs typeface="Times New Roman"/>
              <a:sym typeface="Times New Roman"/>
            </a:endParaRPr>
          </a:p>
          <a:p>
            <a:pPr marL="360045" marR="0" lvl="0" indent="0" algn="l" rtl="0">
              <a:lnSpc>
                <a:spcPct val="100000"/>
              </a:lnSpc>
              <a:spcBef>
                <a:spcPts val="1270"/>
              </a:spcBef>
              <a:spcAft>
                <a:spcPts val="0"/>
              </a:spcAft>
              <a:buClr>
                <a:srgbClr val="000000"/>
              </a:buClr>
              <a:buSzPts val="1800"/>
              <a:buFont typeface="Arial"/>
              <a:buNone/>
            </a:pPr>
            <a:r>
              <a:rPr lang="en-US" sz="1800" b="1" i="0" u="none" strike="noStrike" cap="none">
                <a:solidFill>
                  <a:schemeClr val="dk1"/>
                </a:solidFill>
                <a:latin typeface="Arial"/>
                <a:ea typeface="Arial"/>
                <a:cs typeface="Arial"/>
                <a:sym typeface="Arial"/>
              </a:rPr>
              <a:t>OUTPUT</a:t>
            </a:r>
            <a:endParaRPr sz="1800" b="0" i="0" u="none" strike="noStrike" cap="none">
              <a:solidFill>
                <a:schemeClr val="dk1"/>
              </a:solidFill>
              <a:latin typeface="Arial"/>
              <a:ea typeface="Arial"/>
              <a:cs typeface="Arial"/>
              <a:sym typeface="Arial"/>
            </a:endParaRPr>
          </a:p>
        </p:txBody>
      </p:sp>
      <p:grpSp>
        <p:nvGrpSpPr>
          <p:cNvPr id="101" name="Google Shape;101;p7"/>
          <p:cNvGrpSpPr/>
          <p:nvPr/>
        </p:nvGrpSpPr>
        <p:grpSpPr>
          <a:xfrm>
            <a:off x="4363974" y="3003041"/>
            <a:ext cx="1661160" cy="1193800"/>
            <a:chOff x="4363974" y="3003041"/>
            <a:chExt cx="1661160" cy="1193800"/>
          </a:xfrm>
        </p:grpSpPr>
        <p:sp>
          <p:nvSpPr>
            <p:cNvPr id="102" name="Google Shape;102;p7"/>
            <p:cNvSpPr/>
            <p:nvPr/>
          </p:nvSpPr>
          <p:spPr>
            <a:xfrm>
              <a:off x="4363974" y="3003041"/>
              <a:ext cx="1661160" cy="1193800"/>
            </a:xfrm>
            <a:custGeom>
              <a:avLst/>
              <a:gdLst/>
              <a:ahLst/>
              <a:cxnLst/>
              <a:rect l="l" t="t" r="r" b="b"/>
              <a:pathLst>
                <a:path w="1661160" h="1193800" extrusionOk="0">
                  <a:moveTo>
                    <a:pt x="1661160" y="0"/>
                  </a:moveTo>
                  <a:lnTo>
                    <a:pt x="0" y="0"/>
                  </a:lnTo>
                  <a:lnTo>
                    <a:pt x="0" y="1193292"/>
                  </a:lnTo>
                  <a:lnTo>
                    <a:pt x="1661160" y="1193292"/>
                  </a:lnTo>
                  <a:lnTo>
                    <a:pt x="1661160" y="0"/>
                  </a:lnTo>
                  <a:close/>
                </a:path>
              </a:pathLst>
            </a:custGeom>
            <a:solidFill>
              <a:srgbClr val="7EFF0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03" name="Google Shape;103;p7"/>
            <p:cNvSpPr/>
            <p:nvPr/>
          </p:nvSpPr>
          <p:spPr>
            <a:xfrm>
              <a:off x="4363974" y="3003041"/>
              <a:ext cx="1661160" cy="1193800"/>
            </a:xfrm>
            <a:custGeom>
              <a:avLst/>
              <a:gdLst/>
              <a:ahLst/>
              <a:cxnLst/>
              <a:rect l="l" t="t" r="r" b="b"/>
              <a:pathLst>
                <a:path w="1661160" h="1193800" extrusionOk="0">
                  <a:moveTo>
                    <a:pt x="0" y="1193292"/>
                  </a:moveTo>
                  <a:lnTo>
                    <a:pt x="1661160" y="1193292"/>
                  </a:lnTo>
                  <a:lnTo>
                    <a:pt x="1661160" y="0"/>
                  </a:lnTo>
                  <a:lnTo>
                    <a:pt x="0" y="0"/>
                  </a:lnTo>
                  <a:lnTo>
                    <a:pt x="0" y="1193292"/>
                  </a:lnTo>
                  <a:close/>
                </a:path>
              </a:pathLst>
            </a:custGeom>
            <a:noFill/>
            <a:ln w="25900"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104" name="Google Shape;104;p7"/>
          <p:cNvSpPr txBox="1"/>
          <p:nvPr/>
        </p:nvSpPr>
        <p:spPr>
          <a:xfrm>
            <a:off x="4363973" y="3003042"/>
            <a:ext cx="1661160" cy="11938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Times New Roman"/>
              <a:ea typeface="Times New Roman"/>
              <a:cs typeface="Times New Roman"/>
              <a:sym typeface="Times New Roman"/>
            </a:endParaRPr>
          </a:p>
          <a:p>
            <a:pPr marL="272415" marR="0" lvl="0" indent="0" algn="l" rtl="0">
              <a:lnSpc>
                <a:spcPct val="100000"/>
              </a:lnSpc>
              <a:spcBef>
                <a:spcPts val="1270"/>
              </a:spcBef>
              <a:spcAft>
                <a:spcPts val="0"/>
              </a:spcAft>
              <a:buClr>
                <a:srgbClr val="000000"/>
              </a:buClr>
              <a:buSzPts val="1800"/>
              <a:buFont typeface="Arial"/>
              <a:buNone/>
            </a:pPr>
            <a:r>
              <a:rPr lang="en-US" sz="1800" b="1" i="0" u="none" strike="noStrike" cap="none">
                <a:solidFill>
                  <a:schemeClr val="dk1"/>
                </a:solidFill>
                <a:latin typeface="Arial"/>
                <a:ea typeface="Arial"/>
                <a:cs typeface="Arial"/>
                <a:sym typeface="Arial"/>
              </a:rPr>
              <a:t>PROCESS</a:t>
            </a:r>
            <a:endParaRPr sz="1800" b="0" i="0" u="none" strike="noStrike" cap="none">
              <a:solidFill>
                <a:schemeClr val="dk1"/>
              </a:solidFill>
              <a:latin typeface="Arial"/>
              <a:ea typeface="Arial"/>
              <a:cs typeface="Arial"/>
              <a:sym typeface="Arial"/>
            </a:endParaRPr>
          </a:p>
        </p:txBody>
      </p:sp>
      <p:grpSp>
        <p:nvGrpSpPr>
          <p:cNvPr id="105" name="Google Shape;105;p7"/>
          <p:cNvGrpSpPr/>
          <p:nvPr/>
        </p:nvGrpSpPr>
        <p:grpSpPr>
          <a:xfrm>
            <a:off x="2311907" y="2285999"/>
            <a:ext cx="5621529" cy="2710942"/>
            <a:chOff x="2311907" y="2285999"/>
            <a:chExt cx="5621529" cy="2710942"/>
          </a:xfrm>
        </p:grpSpPr>
        <p:sp>
          <p:nvSpPr>
            <p:cNvPr id="106" name="Google Shape;106;p7"/>
            <p:cNvSpPr/>
            <p:nvPr/>
          </p:nvSpPr>
          <p:spPr>
            <a:xfrm>
              <a:off x="3304031" y="3377183"/>
              <a:ext cx="1042669" cy="443865"/>
            </a:xfrm>
            <a:custGeom>
              <a:avLst/>
              <a:gdLst/>
              <a:ahLst/>
              <a:cxnLst/>
              <a:rect l="l" t="t" r="r" b="b"/>
              <a:pathLst>
                <a:path w="1042670" h="443864" extrusionOk="0">
                  <a:moveTo>
                    <a:pt x="478535" y="0"/>
                  </a:moveTo>
                  <a:lnTo>
                    <a:pt x="478535" y="110870"/>
                  </a:lnTo>
                  <a:lnTo>
                    <a:pt x="0" y="110870"/>
                  </a:lnTo>
                  <a:lnTo>
                    <a:pt x="0" y="332613"/>
                  </a:lnTo>
                  <a:lnTo>
                    <a:pt x="478535" y="332613"/>
                  </a:lnTo>
                  <a:lnTo>
                    <a:pt x="478535" y="443483"/>
                  </a:lnTo>
                  <a:lnTo>
                    <a:pt x="1042415" y="221741"/>
                  </a:lnTo>
                  <a:lnTo>
                    <a:pt x="478535" y="0"/>
                  </a:lnTo>
                  <a:close/>
                </a:path>
              </a:pathLst>
            </a:custGeom>
            <a:solidFill>
              <a:srgbClr val="D9B146"/>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07" name="Google Shape;107;p7"/>
            <p:cNvSpPr/>
            <p:nvPr/>
          </p:nvSpPr>
          <p:spPr>
            <a:xfrm>
              <a:off x="3304031" y="3377183"/>
              <a:ext cx="1042669" cy="443865"/>
            </a:xfrm>
            <a:custGeom>
              <a:avLst/>
              <a:gdLst/>
              <a:ahLst/>
              <a:cxnLst/>
              <a:rect l="l" t="t" r="r" b="b"/>
              <a:pathLst>
                <a:path w="1042670" h="443864" extrusionOk="0">
                  <a:moveTo>
                    <a:pt x="0" y="110870"/>
                  </a:moveTo>
                  <a:lnTo>
                    <a:pt x="478535" y="110870"/>
                  </a:lnTo>
                  <a:lnTo>
                    <a:pt x="478535" y="0"/>
                  </a:lnTo>
                  <a:lnTo>
                    <a:pt x="1042415" y="221741"/>
                  </a:lnTo>
                  <a:lnTo>
                    <a:pt x="478535" y="443483"/>
                  </a:lnTo>
                  <a:lnTo>
                    <a:pt x="478535" y="332613"/>
                  </a:lnTo>
                  <a:lnTo>
                    <a:pt x="0" y="332613"/>
                  </a:lnTo>
                  <a:lnTo>
                    <a:pt x="0" y="110870"/>
                  </a:lnTo>
                  <a:close/>
                </a:path>
              </a:pathLst>
            </a:custGeom>
            <a:noFill/>
            <a:ln w="1217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08" name="Google Shape;108;p7"/>
            <p:cNvSpPr/>
            <p:nvPr/>
          </p:nvSpPr>
          <p:spPr>
            <a:xfrm>
              <a:off x="6042660" y="3377183"/>
              <a:ext cx="1041400" cy="443865"/>
            </a:xfrm>
            <a:custGeom>
              <a:avLst/>
              <a:gdLst/>
              <a:ahLst/>
              <a:cxnLst/>
              <a:rect l="l" t="t" r="r" b="b"/>
              <a:pathLst>
                <a:path w="1041400" h="443864" extrusionOk="0">
                  <a:moveTo>
                    <a:pt x="477012" y="0"/>
                  </a:moveTo>
                  <a:lnTo>
                    <a:pt x="477012" y="110870"/>
                  </a:lnTo>
                  <a:lnTo>
                    <a:pt x="0" y="110870"/>
                  </a:lnTo>
                  <a:lnTo>
                    <a:pt x="0" y="332613"/>
                  </a:lnTo>
                  <a:lnTo>
                    <a:pt x="477012" y="332613"/>
                  </a:lnTo>
                  <a:lnTo>
                    <a:pt x="477012" y="443483"/>
                  </a:lnTo>
                  <a:lnTo>
                    <a:pt x="1040891" y="221741"/>
                  </a:lnTo>
                  <a:lnTo>
                    <a:pt x="477012" y="0"/>
                  </a:lnTo>
                  <a:close/>
                </a:path>
              </a:pathLst>
            </a:custGeom>
            <a:solidFill>
              <a:srgbClr val="D9B146"/>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09" name="Google Shape;109;p7"/>
            <p:cNvSpPr/>
            <p:nvPr/>
          </p:nvSpPr>
          <p:spPr>
            <a:xfrm>
              <a:off x="6042660" y="3377183"/>
              <a:ext cx="1041400" cy="443865"/>
            </a:xfrm>
            <a:custGeom>
              <a:avLst/>
              <a:gdLst/>
              <a:ahLst/>
              <a:cxnLst/>
              <a:rect l="l" t="t" r="r" b="b"/>
              <a:pathLst>
                <a:path w="1041400" h="443864" extrusionOk="0">
                  <a:moveTo>
                    <a:pt x="0" y="110870"/>
                  </a:moveTo>
                  <a:lnTo>
                    <a:pt x="477012" y="110870"/>
                  </a:lnTo>
                  <a:lnTo>
                    <a:pt x="477012" y="0"/>
                  </a:lnTo>
                  <a:lnTo>
                    <a:pt x="1040891" y="221741"/>
                  </a:lnTo>
                  <a:lnTo>
                    <a:pt x="477012" y="443483"/>
                  </a:lnTo>
                  <a:lnTo>
                    <a:pt x="477012" y="332613"/>
                  </a:lnTo>
                  <a:lnTo>
                    <a:pt x="0" y="332613"/>
                  </a:lnTo>
                  <a:lnTo>
                    <a:pt x="0" y="110870"/>
                  </a:lnTo>
                  <a:close/>
                </a:path>
              </a:pathLst>
            </a:custGeom>
            <a:noFill/>
            <a:ln w="1217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10" name="Google Shape;110;p7"/>
            <p:cNvSpPr/>
            <p:nvPr/>
          </p:nvSpPr>
          <p:spPr>
            <a:xfrm>
              <a:off x="6060186" y="4184141"/>
              <a:ext cx="1873250" cy="812800"/>
            </a:xfrm>
            <a:custGeom>
              <a:avLst/>
              <a:gdLst/>
              <a:ahLst/>
              <a:cxnLst/>
              <a:rect l="l" t="t" r="r" b="b"/>
              <a:pathLst>
                <a:path w="1873250" h="812800" extrusionOk="0">
                  <a:moveTo>
                    <a:pt x="0" y="786383"/>
                  </a:moveTo>
                  <a:lnTo>
                    <a:pt x="1850136" y="786383"/>
                  </a:lnTo>
                </a:path>
                <a:path w="1873250" h="812800" extrusionOk="0">
                  <a:moveTo>
                    <a:pt x="1872995" y="812291"/>
                  </a:moveTo>
                  <a:lnTo>
                    <a:pt x="1872995" y="0"/>
                  </a:lnTo>
                </a:path>
              </a:pathLst>
            </a:custGeom>
            <a:noFill/>
            <a:ln w="5027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11" name="Google Shape;111;p7"/>
            <p:cNvSpPr/>
            <p:nvPr/>
          </p:nvSpPr>
          <p:spPr>
            <a:xfrm>
              <a:off x="2311907" y="4208525"/>
              <a:ext cx="151130" cy="762000"/>
            </a:xfrm>
            <a:custGeom>
              <a:avLst/>
              <a:gdLst/>
              <a:ahLst/>
              <a:cxnLst/>
              <a:rect l="l" t="t" r="r" b="b"/>
              <a:pathLst>
                <a:path w="151130" h="762000" extrusionOk="0">
                  <a:moveTo>
                    <a:pt x="100584" y="125730"/>
                  </a:moveTo>
                  <a:lnTo>
                    <a:pt x="50292" y="125730"/>
                  </a:lnTo>
                  <a:lnTo>
                    <a:pt x="50292" y="762000"/>
                  </a:lnTo>
                  <a:lnTo>
                    <a:pt x="100584" y="762000"/>
                  </a:lnTo>
                  <a:lnTo>
                    <a:pt x="100584" y="125730"/>
                  </a:lnTo>
                  <a:close/>
                </a:path>
                <a:path w="151130" h="762000" extrusionOk="0">
                  <a:moveTo>
                    <a:pt x="75437" y="0"/>
                  </a:moveTo>
                  <a:lnTo>
                    <a:pt x="0" y="150875"/>
                  </a:lnTo>
                  <a:lnTo>
                    <a:pt x="50292" y="150875"/>
                  </a:lnTo>
                  <a:lnTo>
                    <a:pt x="50292" y="125730"/>
                  </a:lnTo>
                  <a:lnTo>
                    <a:pt x="138303" y="125730"/>
                  </a:lnTo>
                  <a:lnTo>
                    <a:pt x="75437" y="0"/>
                  </a:lnTo>
                  <a:close/>
                </a:path>
                <a:path w="151130" h="762000" extrusionOk="0">
                  <a:moveTo>
                    <a:pt x="138303" y="125730"/>
                  </a:moveTo>
                  <a:lnTo>
                    <a:pt x="100584" y="125730"/>
                  </a:lnTo>
                  <a:lnTo>
                    <a:pt x="100584" y="150875"/>
                  </a:lnTo>
                  <a:lnTo>
                    <a:pt x="150875" y="150875"/>
                  </a:lnTo>
                  <a:lnTo>
                    <a:pt x="138303" y="125730"/>
                  </a:lnTo>
                  <a:close/>
                </a:path>
              </a:pathLst>
            </a:custGeom>
            <a:solidFill>
              <a:srgbClr val="00000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12" name="Google Shape;112;p7"/>
            <p:cNvSpPr/>
            <p:nvPr/>
          </p:nvSpPr>
          <p:spPr>
            <a:xfrm>
              <a:off x="2387345" y="4970525"/>
              <a:ext cx="1849120" cy="0"/>
            </a:xfrm>
            <a:custGeom>
              <a:avLst/>
              <a:gdLst/>
              <a:ahLst/>
              <a:cxnLst/>
              <a:rect l="l" t="t" r="r" b="b"/>
              <a:pathLst>
                <a:path w="1849120" h="120000" extrusionOk="0">
                  <a:moveTo>
                    <a:pt x="0" y="0"/>
                  </a:moveTo>
                  <a:lnTo>
                    <a:pt x="1848612" y="0"/>
                  </a:lnTo>
                </a:path>
              </a:pathLst>
            </a:custGeom>
            <a:noFill/>
            <a:ln w="5027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13" name="Google Shape;113;p7"/>
            <p:cNvSpPr/>
            <p:nvPr/>
          </p:nvSpPr>
          <p:spPr>
            <a:xfrm>
              <a:off x="4876800" y="2285999"/>
              <a:ext cx="152400" cy="685800"/>
            </a:xfrm>
            <a:custGeom>
              <a:avLst/>
              <a:gdLst/>
              <a:ahLst/>
              <a:cxnLst/>
              <a:rect l="l" t="t" r="r" b="b"/>
              <a:pathLst>
                <a:path w="152400" h="685800" extrusionOk="0">
                  <a:moveTo>
                    <a:pt x="114300" y="0"/>
                  </a:moveTo>
                  <a:lnTo>
                    <a:pt x="38100" y="0"/>
                  </a:lnTo>
                  <a:lnTo>
                    <a:pt x="38100" y="609600"/>
                  </a:lnTo>
                  <a:lnTo>
                    <a:pt x="0" y="609600"/>
                  </a:lnTo>
                  <a:lnTo>
                    <a:pt x="76200" y="685800"/>
                  </a:lnTo>
                  <a:lnTo>
                    <a:pt x="152400" y="609600"/>
                  </a:lnTo>
                  <a:lnTo>
                    <a:pt x="114300" y="609600"/>
                  </a:lnTo>
                  <a:lnTo>
                    <a:pt x="114300" y="0"/>
                  </a:lnTo>
                  <a:close/>
                </a:path>
              </a:pathLst>
            </a:custGeom>
            <a:solidFill>
              <a:srgbClr val="D9B146"/>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14" name="Google Shape;114;p7"/>
            <p:cNvSpPr/>
            <p:nvPr/>
          </p:nvSpPr>
          <p:spPr>
            <a:xfrm>
              <a:off x="4876800" y="2285999"/>
              <a:ext cx="152400" cy="685800"/>
            </a:xfrm>
            <a:custGeom>
              <a:avLst/>
              <a:gdLst/>
              <a:ahLst/>
              <a:cxnLst/>
              <a:rect l="l" t="t" r="r" b="b"/>
              <a:pathLst>
                <a:path w="152400" h="685800" extrusionOk="0">
                  <a:moveTo>
                    <a:pt x="0" y="609600"/>
                  </a:moveTo>
                  <a:lnTo>
                    <a:pt x="38100" y="609600"/>
                  </a:lnTo>
                  <a:lnTo>
                    <a:pt x="38100" y="0"/>
                  </a:lnTo>
                  <a:lnTo>
                    <a:pt x="114300" y="0"/>
                  </a:lnTo>
                  <a:lnTo>
                    <a:pt x="114300" y="609600"/>
                  </a:lnTo>
                  <a:lnTo>
                    <a:pt x="152400" y="609600"/>
                  </a:lnTo>
                  <a:lnTo>
                    <a:pt x="76200" y="685800"/>
                  </a:lnTo>
                  <a:lnTo>
                    <a:pt x="0" y="609600"/>
                  </a:lnTo>
                  <a:close/>
                </a:path>
              </a:pathLst>
            </a:custGeom>
            <a:noFill/>
            <a:ln w="15225" cap="flat" cmpd="sng">
              <a:solidFill>
                <a:srgbClr val="9F8231"/>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115" name="Google Shape;115;p7"/>
          <p:cNvSpPr txBox="1"/>
          <p:nvPr/>
        </p:nvSpPr>
        <p:spPr>
          <a:xfrm>
            <a:off x="4408423" y="4830267"/>
            <a:ext cx="1289050" cy="300355"/>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3942F7"/>
                </a:solidFill>
                <a:latin typeface="Arial"/>
                <a:ea typeface="Arial"/>
                <a:cs typeface="Arial"/>
                <a:sym typeface="Arial"/>
              </a:rPr>
              <a:t>FEEDBACK</a:t>
            </a:r>
            <a:endParaRPr sz="1800" b="0" i="0" u="none" strike="noStrike" cap="none">
              <a:solidFill>
                <a:schemeClr val="dk1"/>
              </a:solidFill>
              <a:latin typeface="Arial"/>
              <a:ea typeface="Arial"/>
              <a:cs typeface="Arial"/>
              <a:sym typeface="Arial"/>
            </a:endParaRPr>
          </a:p>
        </p:txBody>
      </p:sp>
      <p:sp>
        <p:nvSpPr>
          <p:cNvPr id="116" name="Google Shape;116;p7"/>
          <p:cNvSpPr txBox="1"/>
          <p:nvPr/>
        </p:nvSpPr>
        <p:spPr>
          <a:xfrm>
            <a:off x="3965575" y="1844166"/>
            <a:ext cx="1111885" cy="29972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3942F7"/>
                </a:solidFill>
                <a:latin typeface="Times New Roman"/>
                <a:ea typeface="Times New Roman"/>
                <a:cs typeface="Times New Roman"/>
                <a:sym typeface="Times New Roman"/>
              </a:rPr>
              <a:t>CONTROL</a:t>
            </a:r>
            <a:endParaRPr sz="1800" b="0" i="0" u="none" strike="noStrike" cap="none">
              <a:solidFill>
                <a:schemeClr val="dk1"/>
              </a:solidFill>
              <a:latin typeface="Times New Roman"/>
              <a:ea typeface="Times New Roman"/>
              <a:cs typeface="Times New Roman"/>
              <a:sym typeface="Times New Roman"/>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601"/>
        <p:cNvGrpSpPr/>
        <p:nvPr/>
      </p:nvGrpSpPr>
      <p:grpSpPr>
        <a:xfrm>
          <a:off x="0" y="0"/>
          <a:ext cx="0" cy="0"/>
          <a:chOff x="0" y="0"/>
          <a:chExt cx="0" cy="0"/>
        </a:xfrm>
      </p:grpSpPr>
      <p:sp>
        <p:nvSpPr>
          <p:cNvPr id="603" name="Google Shape;603;p67"/>
          <p:cNvSpPr/>
          <p:nvPr/>
        </p:nvSpPr>
        <p:spPr>
          <a:xfrm>
            <a:off x="1278636" y="2354579"/>
            <a:ext cx="6595745" cy="0"/>
          </a:xfrm>
          <a:custGeom>
            <a:avLst/>
            <a:gdLst/>
            <a:ahLst/>
            <a:cxnLst/>
            <a:rect l="l" t="t" r="r" b="b"/>
            <a:pathLst>
              <a:path w="6595745" h="120000" extrusionOk="0">
                <a:moveTo>
                  <a:pt x="0" y="0"/>
                </a:moveTo>
                <a:lnTo>
                  <a:pt x="6595490" y="0"/>
                </a:lnTo>
              </a:path>
            </a:pathLst>
          </a:custGeom>
          <a:noFill/>
          <a:ln w="15225" cap="flat" cmpd="sng">
            <a:solidFill>
              <a:srgbClr val="E8D191"/>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604" name="Google Shape;604;p67"/>
          <p:cNvSpPr txBox="1">
            <a:spLocks noGrp="1"/>
          </p:cNvSpPr>
          <p:nvPr>
            <p:ph type="title"/>
          </p:nvPr>
        </p:nvSpPr>
        <p:spPr>
          <a:xfrm>
            <a:off x="827621" y="110741"/>
            <a:ext cx="7229982" cy="1002030"/>
          </a:xfrm>
          <a:prstGeom prst="rect">
            <a:avLst/>
          </a:prstGeom>
          <a:noFill/>
          <a:ln>
            <a:noFill/>
          </a:ln>
        </p:spPr>
        <p:txBody>
          <a:bodyPr spcFirstLastPara="1" wrap="square" lIns="0" tIns="13325" rIns="0" bIns="0" anchor="t" anchorCtr="0">
            <a:spAutoFit/>
          </a:bodyPr>
          <a:lstStyle/>
          <a:p>
            <a:pPr marL="745490" marR="5080" lvl="0" indent="-733425" algn="l" rtl="0">
              <a:lnSpc>
                <a:spcPct val="100000"/>
              </a:lnSpc>
              <a:spcBef>
                <a:spcPts val="0"/>
              </a:spcBef>
              <a:spcAft>
                <a:spcPts val="0"/>
              </a:spcAft>
              <a:buSzPts val="1400"/>
              <a:buNone/>
            </a:pPr>
            <a:r>
              <a:rPr lang="en-US" sz="3200" dirty="0"/>
              <a:t>Disadvantages of	the Iterative and  Incremental SDLC Model</a:t>
            </a:r>
            <a:endParaRPr sz="3200" dirty="0"/>
          </a:p>
        </p:txBody>
      </p:sp>
      <p:sp>
        <p:nvSpPr>
          <p:cNvPr id="605" name="Google Shape;605;p67"/>
          <p:cNvSpPr txBox="1"/>
          <p:nvPr/>
        </p:nvSpPr>
        <p:spPr>
          <a:xfrm>
            <a:off x="196850" y="1164972"/>
            <a:ext cx="8750300" cy="5582287"/>
          </a:xfrm>
          <a:prstGeom prst="rect">
            <a:avLst/>
          </a:prstGeom>
          <a:noFill/>
          <a:ln>
            <a:noFill/>
          </a:ln>
        </p:spPr>
        <p:txBody>
          <a:bodyPr spcFirstLastPara="1" wrap="square" lIns="0" tIns="41900" rIns="0" bIns="0" anchor="t" anchorCtr="0">
            <a:spAutoFit/>
          </a:bodyPr>
          <a:lstStyle/>
          <a:p>
            <a:pPr marL="354966" indent="-342900" algn="just">
              <a:lnSpc>
                <a:spcPct val="150000"/>
              </a:lnSpc>
              <a:buClr>
                <a:schemeClr val="tx1"/>
              </a:buClr>
              <a:buSzPts val="3200"/>
              <a:buFont typeface="Arial" panose="020B0604020202020204" pitchFamily="34" charset="0"/>
              <a:buChar char="•"/>
            </a:pPr>
            <a:r>
              <a:rPr lang="en-US" sz="2000" dirty="0">
                <a:solidFill>
                  <a:schemeClr val="tx1"/>
                </a:solidFill>
                <a:latin typeface="Times New Roman" panose="02020603050405020304" pitchFamily="18" charset="0"/>
                <a:cs typeface="Times New Roman" panose="02020603050405020304" pitchFamily="18" charset="0"/>
                <a:sym typeface="Helvetica Neue"/>
              </a:rPr>
              <a:t>More resources may be required.</a:t>
            </a:r>
            <a:endParaRPr sz="2000" dirty="0">
              <a:solidFill>
                <a:schemeClr val="tx1"/>
              </a:solidFill>
              <a:latin typeface="Times New Roman" panose="02020603050405020304" pitchFamily="18" charset="0"/>
              <a:cs typeface="Times New Roman" panose="02020603050405020304" pitchFamily="18" charset="0"/>
              <a:sym typeface="Helvetica Neue"/>
            </a:endParaRPr>
          </a:p>
          <a:p>
            <a:pPr marL="354966" indent="-342900" algn="just">
              <a:lnSpc>
                <a:spcPct val="150000"/>
              </a:lnSpc>
              <a:buClr>
                <a:schemeClr val="tx1"/>
              </a:buClr>
              <a:buSzPts val="3200"/>
              <a:buFont typeface="Arial" panose="020B0604020202020204" pitchFamily="34" charset="0"/>
              <a:buChar char="•"/>
            </a:pPr>
            <a:r>
              <a:rPr lang="en-US" sz="2000" dirty="0">
                <a:solidFill>
                  <a:schemeClr val="tx1"/>
                </a:solidFill>
                <a:latin typeface="Times New Roman" panose="02020603050405020304" pitchFamily="18" charset="0"/>
                <a:cs typeface="Times New Roman" panose="02020603050405020304" pitchFamily="18" charset="0"/>
                <a:sym typeface="Helvetica Neue"/>
              </a:rPr>
              <a:t>Although cost of change is lesser, but it is not very suitable for changing  requirements.</a:t>
            </a:r>
            <a:endParaRPr sz="2000" dirty="0">
              <a:solidFill>
                <a:schemeClr val="tx1"/>
              </a:solidFill>
              <a:latin typeface="Times New Roman" panose="02020603050405020304" pitchFamily="18" charset="0"/>
              <a:cs typeface="Times New Roman" panose="02020603050405020304" pitchFamily="18" charset="0"/>
              <a:sym typeface="Helvetica Neue"/>
            </a:endParaRPr>
          </a:p>
          <a:p>
            <a:pPr marL="354966" indent="-342900" algn="just">
              <a:lnSpc>
                <a:spcPct val="150000"/>
              </a:lnSpc>
              <a:buClr>
                <a:schemeClr val="tx1"/>
              </a:buClr>
              <a:buSzPts val="3200"/>
              <a:buFont typeface="Arial" panose="020B0604020202020204" pitchFamily="34" charset="0"/>
              <a:buChar char="•"/>
            </a:pPr>
            <a:r>
              <a:rPr lang="en-US" sz="2000" dirty="0">
                <a:solidFill>
                  <a:schemeClr val="tx1"/>
                </a:solidFill>
                <a:latin typeface="Times New Roman" panose="02020603050405020304" pitchFamily="18" charset="0"/>
                <a:cs typeface="Times New Roman" panose="02020603050405020304" pitchFamily="18" charset="0"/>
                <a:sym typeface="Helvetica Neue"/>
              </a:rPr>
              <a:t>More management attention is required.</a:t>
            </a:r>
            <a:endParaRPr sz="2000" dirty="0">
              <a:solidFill>
                <a:schemeClr val="tx1"/>
              </a:solidFill>
              <a:latin typeface="Times New Roman" panose="02020603050405020304" pitchFamily="18" charset="0"/>
              <a:cs typeface="Times New Roman" panose="02020603050405020304" pitchFamily="18" charset="0"/>
              <a:sym typeface="Helvetica Neue"/>
            </a:endParaRPr>
          </a:p>
          <a:p>
            <a:pPr marL="354966" indent="-342900" algn="just">
              <a:lnSpc>
                <a:spcPct val="150000"/>
              </a:lnSpc>
              <a:buClr>
                <a:schemeClr val="tx1"/>
              </a:buClr>
              <a:buSzPts val="3200"/>
              <a:buFont typeface="Arial" panose="020B0604020202020204" pitchFamily="34" charset="0"/>
              <a:buChar char="•"/>
            </a:pPr>
            <a:r>
              <a:rPr lang="en-US" sz="2000" dirty="0">
                <a:solidFill>
                  <a:schemeClr val="tx1"/>
                </a:solidFill>
                <a:latin typeface="Times New Roman" panose="02020603050405020304" pitchFamily="18" charset="0"/>
                <a:cs typeface="Times New Roman" panose="02020603050405020304" pitchFamily="18" charset="0"/>
                <a:sym typeface="Helvetica Neue"/>
              </a:rPr>
              <a:t>System architecture or design issues may arise because not all  requirements are gathered in the beginning of the entire life cycle.</a:t>
            </a:r>
            <a:endParaRPr sz="2000" dirty="0">
              <a:solidFill>
                <a:schemeClr val="tx1"/>
              </a:solidFill>
              <a:latin typeface="Times New Roman" panose="02020603050405020304" pitchFamily="18" charset="0"/>
              <a:cs typeface="Times New Roman" panose="02020603050405020304" pitchFamily="18" charset="0"/>
              <a:sym typeface="Helvetica Neue"/>
            </a:endParaRPr>
          </a:p>
          <a:p>
            <a:pPr marL="354966" indent="-342900" algn="just">
              <a:lnSpc>
                <a:spcPct val="150000"/>
              </a:lnSpc>
              <a:buClr>
                <a:schemeClr val="tx1"/>
              </a:buClr>
              <a:buSzPts val="3200"/>
              <a:buFont typeface="Arial" panose="020B0604020202020204" pitchFamily="34" charset="0"/>
              <a:buChar char="•"/>
            </a:pPr>
            <a:r>
              <a:rPr lang="en-US" sz="2000" dirty="0">
                <a:solidFill>
                  <a:schemeClr val="tx1"/>
                </a:solidFill>
                <a:latin typeface="Times New Roman" panose="02020603050405020304" pitchFamily="18" charset="0"/>
                <a:cs typeface="Times New Roman" panose="02020603050405020304" pitchFamily="18" charset="0"/>
                <a:sym typeface="Helvetica Neue"/>
              </a:rPr>
              <a:t>Defining increments may require definition of the complete system.</a:t>
            </a:r>
            <a:endParaRPr sz="2000" dirty="0">
              <a:solidFill>
                <a:schemeClr val="tx1"/>
              </a:solidFill>
              <a:latin typeface="Times New Roman" panose="02020603050405020304" pitchFamily="18" charset="0"/>
              <a:cs typeface="Times New Roman" panose="02020603050405020304" pitchFamily="18" charset="0"/>
              <a:sym typeface="Helvetica Neue"/>
            </a:endParaRPr>
          </a:p>
          <a:p>
            <a:pPr marL="354966" indent="-342900" algn="just">
              <a:lnSpc>
                <a:spcPct val="150000"/>
              </a:lnSpc>
              <a:buClr>
                <a:schemeClr val="tx1"/>
              </a:buClr>
              <a:buSzPts val="3200"/>
              <a:buFont typeface="Arial" panose="020B0604020202020204" pitchFamily="34" charset="0"/>
              <a:buChar char="•"/>
            </a:pPr>
            <a:r>
              <a:rPr lang="en-US" sz="2000" dirty="0">
                <a:solidFill>
                  <a:schemeClr val="tx1"/>
                </a:solidFill>
                <a:latin typeface="Times New Roman" panose="02020603050405020304" pitchFamily="18" charset="0"/>
                <a:cs typeface="Times New Roman" panose="02020603050405020304" pitchFamily="18" charset="0"/>
                <a:sym typeface="Helvetica Neue"/>
              </a:rPr>
              <a:t>Not suitable for smaller projects.</a:t>
            </a:r>
            <a:endParaRPr sz="2000" dirty="0">
              <a:solidFill>
                <a:schemeClr val="tx1"/>
              </a:solidFill>
              <a:latin typeface="Times New Roman" panose="02020603050405020304" pitchFamily="18" charset="0"/>
              <a:cs typeface="Times New Roman" panose="02020603050405020304" pitchFamily="18" charset="0"/>
              <a:sym typeface="Helvetica Neue"/>
            </a:endParaRPr>
          </a:p>
          <a:p>
            <a:pPr marL="354966" indent="-342900" algn="just">
              <a:lnSpc>
                <a:spcPct val="150000"/>
              </a:lnSpc>
              <a:buClr>
                <a:schemeClr val="tx1"/>
              </a:buClr>
              <a:buSzPts val="3200"/>
              <a:buFont typeface="Arial" panose="020B0604020202020204" pitchFamily="34" charset="0"/>
              <a:buChar char="•"/>
            </a:pPr>
            <a:r>
              <a:rPr lang="en-US" sz="2000" dirty="0">
                <a:solidFill>
                  <a:schemeClr val="tx1"/>
                </a:solidFill>
                <a:latin typeface="Times New Roman" panose="02020603050405020304" pitchFamily="18" charset="0"/>
                <a:cs typeface="Times New Roman" panose="02020603050405020304" pitchFamily="18" charset="0"/>
                <a:sym typeface="Helvetica Neue"/>
              </a:rPr>
              <a:t>Management complexity is more.</a:t>
            </a:r>
            <a:endParaRPr sz="2000" dirty="0">
              <a:solidFill>
                <a:schemeClr val="tx1"/>
              </a:solidFill>
              <a:latin typeface="Times New Roman" panose="02020603050405020304" pitchFamily="18" charset="0"/>
              <a:cs typeface="Times New Roman" panose="02020603050405020304" pitchFamily="18" charset="0"/>
              <a:sym typeface="Helvetica Neue"/>
            </a:endParaRPr>
          </a:p>
          <a:p>
            <a:pPr marL="354966" indent="-342900" algn="just">
              <a:lnSpc>
                <a:spcPct val="150000"/>
              </a:lnSpc>
              <a:buClr>
                <a:schemeClr val="tx1"/>
              </a:buClr>
              <a:buSzPts val="3200"/>
              <a:buFont typeface="Arial" panose="020B0604020202020204" pitchFamily="34" charset="0"/>
              <a:buChar char="•"/>
            </a:pPr>
            <a:r>
              <a:rPr lang="en-US" sz="2000" dirty="0">
                <a:solidFill>
                  <a:schemeClr val="tx1"/>
                </a:solidFill>
                <a:latin typeface="Times New Roman" panose="02020603050405020304" pitchFamily="18" charset="0"/>
                <a:cs typeface="Times New Roman" panose="02020603050405020304" pitchFamily="18" charset="0"/>
                <a:sym typeface="Helvetica Neue"/>
              </a:rPr>
              <a:t>End of project may not be known which is a risk.</a:t>
            </a:r>
            <a:endParaRPr sz="2000" dirty="0">
              <a:solidFill>
                <a:schemeClr val="tx1"/>
              </a:solidFill>
              <a:latin typeface="Times New Roman" panose="02020603050405020304" pitchFamily="18" charset="0"/>
              <a:cs typeface="Times New Roman" panose="02020603050405020304" pitchFamily="18" charset="0"/>
              <a:sym typeface="Helvetica Neue"/>
            </a:endParaRPr>
          </a:p>
          <a:p>
            <a:pPr marL="354966" indent="-342900" algn="just">
              <a:lnSpc>
                <a:spcPct val="150000"/>
              </a:lnSpc>
              <a:buClr>
                <a:schemeClr val="tx1"/>
              </a:buClr>
              <a:buSzPts val="3200"/>
              <a:buFont typeface="Arial" panose="020B0604020202020204" pitchFamily="34" charset="0"/>
              <a:buChar char="•"/>
            </a:pPr>
            <a:r>
              <a:rPr lang="en-US" sz="2000" dirty="0">
                <a:solidFill>
                  <a:schemeClr val="tx1"/>
                </a:solidFill>
                <a:latin typeface="Times New Roman" panose="02020603050405020304" pitchFamily="18" charset="0"/>
                <a:cs typeface="Times New Roman" panose="02020603050405020304" pitchFamily="18" charset="0"/>
                <a:sym typeface="Helvetica Neue"/>
              </a:rPr>
              <a:t>Highly skilled resources are required for risk analysis.</a:t>
            </a:r>
            <a:endParaRPr sz="2000" dirty="0">
              <a:solidFill>
                <a:schemeClr val="tx1"/>
              </a:solidFill>
              <a:latin typeface="Times New Roman" panose="02020603050405020304" pitchFamily="18" charset="0"/>
              <a:cs typeface="Times New Roman" panose="02020603050405020304" pitchFamily="18" charset="0"/>
              <a:sym typeface="Helvetica Neue"/>
            </a:endParaRPr>
          </a:p>
          <a:p>
            <a:pPr marL="354966" indent="-342900" algn="just">
              <a:lnSpc>
                <a:spcPct val="150000"/>
              </a:lnSpc>
              <a:buClr>
                <a:schemeClr val="tx1"/>
              </a:buClr>
              <a:buSzPts val="3200"/>
              <a:buFont typeface="Arial" panose="020B0604020202020204" pitchFamily="34" charset="0"/>
              <a:buChar char="•"/>
            </a:pPr>
            <a:r>
              <a:rPr lang="en-US" sz="2000" dirty="0">
                <a:solidFill>
                  <a:schemeClr val="tx1"/>
                </a:solidFill>
                <a:latin typeface="Times New Roman" panose="02020603050405020304" pitchFamily="18" charset="0"/>
                <a:cs typeface="Times New Roman" panose="02020603050405020304" pitchFamily="18" charset="0"/>
                <a:sym typeface="Helvetica Neue"/>
              </a:rPr>
              <a:t>Projects progress is highly dependent upon the risk analysis phase.</a:t>
            </a:r>
            <a:endParaRPr sz="2000" dirty="0">
              <a:solidFill>
                <a:schemeClr val="tx1"/>
              </a:solidFill>
              <a:latin typeface="Times New Roman" panose="02020603050405020304" pitchFamily="18" charset="0"/>
              <a:cs typeface="Times New Roman" panose="02020603050405020304" pitchFamily="18" charset="0"/>
              <a:sym typeface="Helvetica Neue"/>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609"/>
        <p:cNvGrpSpPr/>
        <p:nvPr/>
      </p:nvGrpSpPr>
      <p:grpSpPr>
        <a:xfrm>
          <a:off x="0" y="0"/>
          <a:ext cx="0" cy="0"/>
          <a:chOff x="0" y="0"/>
          <a:chExt cx="0" cy="0"/>
        </a:xfrm>
      </p:grpSpPr>
      <p:sp>
        <p:nvSpPr>
          <p:cNvPr id="610" name="Google Shape;610;p68"/>
          <p:cNvSpPr txBox="1">
            <a:spLocks noGrp="1"/>
          </p:cNvSpPr>
          <p:nvPr>
            <p:ph type="ctrTitle"/>
          </p:nvPr>
        </p:nvSpPr>
        <p:spPr>
          <a:xfrm>
            <a:off x="457200" y="228600"/>
            <a:ext cx="7848599" cy="553998"/>
          </a:xfrm>
          <a:prstGeom prst="rect">
            <a:avLst/>
          </a:prstGeom>
          <a:noFill/>
          <a:ln>
            <a:noFill/>
          </a:ln>
        </p:spPr>
        <p:txBody>
          <a:bodyPr spcFirstLastPara="1" wrap="square" lIns="0" tIns="0" rIns="0" bIns="0" anchor="t" anchorCtr="0">
            <a:spAutoFit/>
          </a:bodyPr>
          <a:lstStyle/>
          <a:p>
            <a:pPr marL="0" lvl="0" indent="0" algn="ctr" rtl="0">
              <a:lnSpc>
                <a:spcPct val="100000"/>
              </a:lnSpc>
              <a:spcBef>
                <a:spcPts val="0"/>
              </a:spcBef>
              <a:spcAft>
                <a:spcPts val="0"/>
              </a:spcAft>
              <a:buSzPts val="1400"/>
              <a:buNone/>
            </a:pPr>
            <a:r>
              <a:rPr lang="en-US" dirty="0">
                <a:solidFill>
                  <a:srgbClr val="FF0000"/>
                </a:solidFill>
              </a:rPr>
              <a:t>Prototype Model</a:t>
            </a:r>
            <a:endParaRPr dirty="0">
              <a:solidFill>
                <a:srgbClr val="FF0000"/>
              </a:solidFill>
            </a:endParaRPr>
          </a:p>
        </p:txBody>
      </p:sp>
      <p:sp>
        <p:nvSpPr>
          <p:cNvPr id="611" name="Google Shape;611;p68"/>
          <p:cNvSpPr txBox="1">
            <a:spLocks noGrp="1"/>
          </p:cNvSpPr>
          <p:nvPr>
            <p:ph type="subTitle" idx="1"/>
          </p:nvPr>
        </p:nvSpPr>
        <p:spPr>
          <a:xfrm>
            <a:off x="254000" y="1104900"/>
            <a:ext cx="8280400" cy="5355312"/>
          </a:xfrm>
          <a:prstGeom prst="rect">
            <a:avLst/>
          </a:prstGeom>
          <a:noFill/>
          <a:ln>
            <a:noFill/>
          </a:ln>
        </p:spPr>
        <p:txBody>
          <a:bodyPr spcFirstLastPara="1" wrap="square" lIns="0" tIns="0" rIns="0" bIns="0" anchor="t" anchorCtr="0">
            <a:spAutoFit/>
          </a:bodyPr>
          <a:lstStyle/>
          <a:p>
            <a:pPr marL="354966" lvl="0" indent="-342900" algn="just">
              <a:lnSpc>
                <a:spcPct val="150000"/>
              </a:lnSpc>
              <a:buClr>
                <a:schemeClr val="tx1"/>
              </a:buClr>
              <a:buSzPts val="3200"/>
              <a:buFont typeface="Arial" panose="020B0604020202020204" pitchFamily="34" charset="0"/>
              <a:buChar char="•"/>
            </a:pPr>
            <a:r>
              <a:rPr lang="en-US" dirty="0">
                <a:solidFill>
                  <a:schemeClr val="tx1"/>
                </a:solidFill>
                <a:latin typeface="Times New Roman" panose="02020603050405020304" pitchFamily="18" charset="0"/>
                <a:cs typeface="Times New Roman" panose="02020603050405020304" pitchFamily="18" charset="0"/>
                <a:sym typeface="Arial"/>
              </a:rPr>
              <a:t>The software prototyping refers to building software application prototypes  which displays the functionality of the product under development but may not actually hold the exact logic of the original software.</a:t>
            </a:r>
            <a:endParaRPr dirty="0">
              <a:solidFill>
                <a:schemeClr val="tx1"/>
              </a:solidFill>
              <a:latin typeface="Times New Roman" panose="02020603050405020304" pitchFamily="18" charset="0"/>
              <a:cs typeface="Times New Roman" panose="02020603050405020304" pitchFamily="18" charset="0"/>
              <a:sym typeface="Arial"/>
            </a:endParaRPr>
          </a:p>
          <a:p>
            <a:pPr marL="354966" lvl="0" indent="-342900" algn="just">
              <a:lnSpc>
                <a:spcPct val="150000"/>
              </a:lnSpc>
              <a:buClr>
                <a:schemeClr val="tx1"/>
              </a:buClr>
              <a:buSzPts val="3200"/>
              <a:buFont typeface="Arial" panose="020B0604020202020204" pitchFamily="34" charset="0"/>
              <a:buChar char="•"/>
            </a:pPr>
            <a:r>
              <a:rPr lang="en-US" dirty="0">
                <a:solidFill>
                  <a:schemeClr val="tx1"/>
                </a:solidFill>
                <a:latin typeface="Times New Roman" panose="02020603050405020304" pitchFamily="18" charset="0"/>
                <a:cs typeface="Times New Roman" panose="02020603050405020304" pitchFamily="18" charset="0"/>
                <a:sym typeface="Arial"/>
              </a:rPr>
              <a:t>Software prototyping is becoming very popular as a software development model, as it enables to understand customer requirements at an early stage of development.</a:t>
            </a:r>
            <a:endParaRPr dirty="0">
              <a:solidFill>
                <a:schemeClr val="tx1"/>
              </a:solidFill>
              <a:latin typeface="Times New Roman" panose="02020603050405020304" pitchFamily="18" charset="0"/>
              <a:cs typeface="Times New Roman" panose="02020603050405020304" pitchFamily="18" charset="0"/>
              <a:sym typeface="Arial"/>
            </a:endParaRPr>
          </a:p>
          <a:p>
            <a:pPr marL="354966" lvl="0" indent="-342900" algn="just">
              <a:lnSpc>
                <a:spcPct val="150000"/>
              </a:lnSpc>
              <a:buClr>
                <a:schemeClr val="tx1"/>
              </a:buClr>
              <a:buSzPts val="3200"/>
              <a:buFont typeface="Arial" panose="020B0604020202020204" pitchFamily="34" charset="0"/>
              <a:buChar char="•"/>
            </a:pPr>
            <a:r>
              <a:rPr lang="en-US" dirty="0">
                <a:solidFill>
                  <a:schemeClr val="tx1"/>
                </a:solidFill>
                <a:latin typeface="Times New Roman" panose="02020603050405020304" pitchFamily="18" charset="0"/>
                <a:cs typeface="Times New Roman" panose="02020603050405020304" pitchFamily="18" charset="0"/>
                <a:sym typeface="Arial"/>
              </a:rPr>
              <a:t>Prototype is a working model of software with some limited functionality</a:t>
            </a:r>
            <a:r>
              <a:rPr lang="en-US" dirty="0">
                <a:latin typeface="Times New Roman" panose="02020603050405020304" pitchFamily="18" charset="0"/>
                <a:cs typeface="Times New Roman" panose="02020603050405020304" pitchFamily="18" charset="0"/>
              </a:rPr>
              <a:t>.</a:t>
            </a:r>
            <a:endParaRPr dirty="0">
              <a:latin typeface="Times New Roman" panose="02020603050405020304" pitchFamily="18" charset="0"/>
              <a:cs typeface="Times New Roman" panose="02020603050405020304" pitchFamily="18" charset="0"/>
            </a:endParaRPr>
          </a:p>
          <a:p>
            <a:pPr marL="0" lvl="0" indent="0" algn="l" rtl="0">
              <a:lnSpc>
                <a:spcPct val="100000"/>
              </a:lnSpc>
              <a:spcBef>
                <a:spcPts val="0"/>
              </a:spcBef>
              <a:spcAft>
                <a:spcPts val="0"/>
              </a:spcAft>
              <a:buClr>
                <a:srgbClr val="252525"/>
              </a:buClr>
              <a:buSzPts val="2400"/>
              <a:buFont typeface="Arial"/>
              <a:buNone/>
            </a:pPr>
            <a:endParaRPr dirty="0"/>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615"/>
        <p:cNvGrpSpPr/>
        <p:nvPr/>
      </p:nvGrpSpPr>
      <p:grpSpPr>
        <a:xfrm>
          <a:off x="0" y="0"/>
          <a:ext cx="0" cy="0"/>
          <a:chOff x="0" y="0"/>
          <a:chExt cx="0" cy="0"/>
        </a:xfrm>
      </p:grpSpPr>
      <p:sp>
        <p:nvSpPr>
          <p:cNvPr id="616" name="Google Shape;616;p69"/>
          <p:cNvSpPr txBox="1">
            <a:spLocks noGrp="1"/>
          </p:cNvSpPr>
          <p:nvPr>
            <p:ph type="title"/>
          </p:nvPr>
        </p:nvSpPr>
        <p:spPr>
          <a:xfrm>
            <a:off x="1778001" y="0"/>
            <a:ext cx="6705600" cy="574675"/>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SzPts val="1400"/>
              <a:buNone/>
            </a:pPr>
            <a:r>
              <a:rPr lang="en-US" dirty="0"/>
              <a:t>Prototyping Continue..</a:t>
            </a:r>
            <a:endParaRPr dirty="0"/>
          </a:p>
        </p:txBody>
      </p:sp>
      <p:pic>
        <p:nvPicPr>
          <p:cNvPr id="617" name="Google Shape;617;p69"/>
          <p:cNvPicPr preferRelativeResize="0"/>
          <p:nvPr/>
        </p:nvPicPr>
        <p:blipFill rotWithShape="1">
          <a:blip r:embed="rId3">
            <a:alphaModFix/>
          </a:blip>
          <a:srcRect/>
          <a:stretch/>
        </p:blipFill>
        <p:spPr>
          <a:xfrm>
            <a:off x="736600" y="1092708"/>
            <a:ext cx="7467600" cy="5765292"/>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621"/>
        <p:cNvGrpSpPr/>
        <p:nvPr/>
      </p:nvGrpSpPr>
      <p:grpSpPr>
        <a:xfrm>
          <a:off x="0" y="0"/>
          <a:ext cx="0" cy="0"/>
          <a:chOff x="0" y="0"/>
          <a:chExt cx="0" cy="0"/>
        </a:xfrm>
      </p:grpSpPr>
      <p:sp>
        <p:nvSpPr>
          <p:cNvPr id="622" name="Google Shape;622;p70"/>
          <p:cNvSpPr txBox="1">
            <a:spLocks noGrp="1"/>
          </p:cNvSpPr>
          <p:nvPr>
            <p:ph type="title"/>
          </p:nvPr>
        </p:nvSpPr>
        <p:spPr>
          <a:xfrm>
            <a:off x="838200" y="609600"/>
            <a:ext cx="6784085" cy="553998"/>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1400"/>
              <a:buNone/>
            </a:pPr>
            <a:r>
              <a:rPr lang="en-US"/>
              <a:t>Disadvantages of Prototype Model</a:t>
            </a:r>
            <a:endParaRPr/>
          </a:p>
        </p:txBody>
      </p:sp>
      <p:sp>
        <p:nvSpPr>
          <p:cNvPr id="623" name="Google Shape;623;p70"/>
          <p:cNvSpPr txBox="1">
            <a:spLocks noGrp="1"/>
          </p:cNvSpPr>
          <p:nvPr>
            <p:ph type="body" idx="1"/>
          </p:nvPr>
        </p:nvSpPr>
        <p:spPr>
          <a:xfrm>
            <a:off x="330200" y="1322273"/>
            <a:ext cx="8674100" cy="5355312"/>
          </a:xfrm>
          <a:prstGeom prst="rect">
            <a:avLst/>
          </a:prstGeom>
          <a:noFill/>
          <a:ln>
            <a:noFill/>
          </a:ln>
        </p:spPr>
        <p:txBody>
          <a:bodyPr spcFirstLastPara="1" wrap="square" lIns="0" tIns="0" rIns="0" bIns="0" anchor="t" anchorCtr="0">
            <a:spAutoFit/>
          </a:bodyPr>
          <a:lstStyle/>
          <a:p>
            <a:pPr marL="354966" indent="-342900" algn="just">
              <a:lnSpc>
                <a:spcPct val="150000"/>
              </a:lnSpc>
              <a:buClr>
                <a:schemeClr val="tx1"/>
              </a:buClr>
              <a:buSzPts val="3200"/>
              <a:buFont typeface="Arial" panose="020B0604020202020204" pitchFamily="34" charset="0"/>
              <a:buChar char="•"/>
            </a:pPr>
            <a:r>
              <a:rPr lang="en-US" dirty="0">
                <a:solidFill>
                  <a:schemeClr val="tx1"/>
                </a:solidFill>
                <a:latin typeface="Times New Roman" panose="02020603050405020304" pitchFamily="18" charset="0"/>
                <a:cs typeface="Times New Roman" panose="02020603050405020304" pitchFamily="18" charset="0"/>
              </a:rPr>
              <a:t>This model is costly.</a:t>
            </a:r>
            <a:endParaRPr dirty="0">
              <a:solidFill>
                <a:schemeClr val="tx1"/>
              </a:solidFill>
              <a:latin typeface="Times New Roman" panose="02020603050405020304" pitchFamily="18" charset="0"/>
              <a:cs typeface="Times New Roman" panose="02020603050405020304" pitchFamily="18" charset="0"/>
            </a:endParaRPr>
          </a:p>
          <a:p>
            <a:pPr marL="354966" indent="-342900" algn="just">
              <a:lnSpc>
                <a:spcPct val="150000"/>
              </a:lnSpc>
              <a:buClr>
                <a:schemeClr val="tx1"/>
              </a:buClr>
              <a:buSzPts val="3200"/>
              <a:buFont typeface="Arial" panose="020B0604020202020204" pitchFamily="34" charset="0"/>
              <a:buChar char="•"/>
            </a:pPr>
            <a:r>
              <a:rPr lang="en-US" dirty="0">
                <a:solidFill>
                  <a:schemeClr val="tx1"/>
                </a:solidFill>
                <a:latin typeface="Times New Roman" panose="02020603050405020304" pitchFamily="18" charset="0"/>
                <a:cs typeface="Times New Roman" panose="02020603050405020304" pitchFamily="18" charset="0"/>
              </a:rPr>
              <a:t>It has poor documentation because of continuously changing customer requirements.</a:t>
            </a:r>
            <a:endParaRPr dirty="0">
              <a:solidFill>
                <a:schemeClr val="tx1"/>
              </a:solidFill>
              <a:latin typeface="Times New Roman" panose="02020603050405020304" pitchFamily="18" charset="0"/>
              <a:cs typeface="Times New Roman" panose="02020603050405020304" pitchFamily="18" charset="0"/>
            </a:endParaRPr>
          </a:p>
          <a:p>
            <a:pPr marL="354966" indent="-342900" algn="just">
              <a:lnSpc>
                <a:spcPct val="150000"/>
              </a:lnSpc>
              <a:buClr>
                <a:schemeClr val="tx1"/>
              </a:buClr>
              <a:buSzPts val="3200"/>
              <a:buFont typeface="Arial" panose="020B0604020202020204" pitchFamily="34" charset="0"/>
              <a:buChar char="•"/>
            </a:pPr>
            <a:r>
              <a:rPr lang="en-US" dirty="0">
                <a:solidFill>
                  <a:schemeClr val="tx1"/>
                </a:solidFill>
                <a:latin typeface="Times New Roman" panose="02020603050405020304" pitchFamily="18" charset="0"/>
                <a:cs typeface="Times New Roman" panose="02020603050405020304" pitchFamily="18" charset="0"/>
              </a:rPr>
              <a:t>There may be too much variation in requirements.</a:t>
            </a:r>
            <a:endParaRPr dirty="0">
              <a:solidFill>
                <a:schemeClr val="tx1"/>
              </a:solidFill>
              <a:latin typeface="Times New Roman" panose="02020603050405020304" pitchFamily="18" charset="0"/>
              <a:cs typeface="Times New Roman" panose="02020603050405020304" pitchFamily="18" charset="0"/>
            </a:endParaRPr>
          </a:p>
          <a:p>
            <a:pPr marL="354966" indent="-342900" algn="just">
              <a:lnSpc>
                <a:spcPct val="150000"/>
              </a:lnSpc>
              <a:buClr>
                <a:schemeClr val="tx1"/>
              </a:buClr>
              <a:buSzPts val="3200"/>
              <a:buFont typeface="Arial" panose="020B0604020202020204" pitchFamily="34" charset="0"/>
              <a:buChar char="•"/>
            </a:pPr>
            <a:r>
              <a:rPr lang="en-US" dirty="0">
                <a:solidFill>
                  <a:schemeClr val="tx1"/>
                </a:solidFill>
                <a:latin typeface="Times New Roman" panose="02020603050405020304" pitchFamily="18" charset="0"/>
                <a:cs typeface="Times New Roman" panose="02020603050405020304" pitchFamily="18" charset="0"/>
              </a:rPr>
              <a:t>Customers sometimes demand the actual product to be delivered soon after seeing an early prototype.</a:t>
            </a:r>
            <a:endParaRPr dirty="0">
              <a:solidFill>
                <a:schemeClr val="tx1"/>
              </a:solidFill>
              <a:latin typeface="Times New Roman" panose="02020603050405020304" pitchFamily="18" charset="0"/>
              <a:cs typeface="Times New Roman" panose="02020603050405020304" pitchFamily="18" charset="0"/>
            </a:endParaRPr>
          </a:p>
          <a:p>
            <a:pPr marL="354966" indent="-342900" algn="just">
              <a:lnSpc>
                <a:spcPct val="150000"/>
              </a:lnSpc>
              <a:buClr>
                <a:schemeClr val="tx1"/>
              </a:buClr>
              <a:buSzPts val="3200"/>
              <a:buFont typeface="Arial" panose="020B0604020202020204" pitchFamily="34" charset="0"/>
              <a:buChar char="•"/>
            </a:pPr>
            <a:r>
              <a:rPr lang="en-US" dirty="0">
                <a:solidFill>
                  <a:schemeClr val="tx1"/>
                </a:solidFill>
                <a:latin typeface="Times New Roman" panose="02020603050405020304" pitchFamily="18" charset="0"/>
                <a:cs typeface="Times New Roman" panose="02020603050405020304" pitchFamily="18" charset="0"/>
              </a:rPr>
              <a:t>Customers may not be satisfied or interested in the product after seeing the initial prototype.</a:t>
            </a:r>
            <a:endParaRPr dirty="0">
              <a:solidFill>
                <a:schemeClr val="tx1"/>
              </a:solidFill>
              <a:latin typeface="Times New Roman" panose="02020603050405020304" pitchFamily="18" charset="0"/>
              <a:cs typeface="Times New Roman" panose="02020603050405020304" pitchFamily="18" charset="0"/>
            </a:endParaRPr>
          </a:p>
          <a:p>
            <a:pPr marL="354966" indent="-342900" algn="just">
              <a:lnSpc>
                <a:spcPct val="150000"/>
              </a:lnSpc>
              <a:buClr>
                <a:schemeClr val="tx1"/>
              </a:buClr>
              <a:buSzPts val="3200"/>
              <a:buFont typeface="Arial" panose="020B0604020202020204" pitchFamily="34" charset="0"/>
              <a:buChar char="•"/>
            </a:pPr>
            <a:r>
              <a:rPr lang="en-US" dirty="0">
                <a:solidFill>
                  <a:schemeClr val="tx1"/>
                </a:solidFill>
                <a:latin typeface="Times New Roman" panose="02020603050405020304" pitchFamily="18" charset="0"/>
                <a:cs typeface="Times New Roman" panose="02020603050405020304" pitchFamily="18" charset="0"/>
              </a:rPr>
              <a:t>There may increase the complexity of the system.</a:t>
            </a:r>
            <a:endParaRPr dirty="0">
              <a:solidFill>
                <a:schemeClr val="tx1"/>
              </a:solidFill>
              <a:latin typeface="Times New Roman" panose="02020603050405020304" pitchFamily="18" charset="0"/>
              <a:cs typeface="Times New Roman" panose="02020603050405020304" pitchFamily="18" charset="0"/>
            </a:endParaRPr>
          </a:p>
          <a:p>
            <a:pPr marL="0" lvl="0" indent="0" algn="l" rtl="0">
              <a:lnSpc>
                <a:spcPct val="100000"/>
              </a:lnSpc>
              <a:spcBef>
                <a:spcPts val="0"/>
              </a:spcBef>
              <a:spcAft>
                <a:spcPts val="0"/>
              </a:spcAft>
              <a:buSzPts val="1400"/>
              <a:buNone/>
            </a:pPr>
            <a:endParaRPr dirty="0"/>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627"/>
        <p:cNvGrpSpPr/>
        <p:nvPr/>
      </p:nvGrpSpPr>
      <p:grpSpPr>
        <a:xfrm>
          <a:off x="0" y="0"/>
          <a:ext cx="0" cy="0"/>
          <a:chOff x="0" y="0"/>
          <a:chExt cx="0" cy="0"/>
        </a:xfrm>
      </p:grpSpPr>
      <p:sp>
        <p:nvSpPr>
          <p:cNvPr id="628" name="Google Shape;628;p71"/>
          <p:cNvSpPr txBox="1">
            <a:spLocks noGrp="1"/>
          </p:cNvSpPr>
          <p:nvPr>
            <p:ph type="title"/>
          </p:nvPr>
        </p:nvSpPr>
        <p:spPr>
          <a:xfrm>
            <a:off x="609600" y="457200"/>
            <a:ext cx="7467600" cy="553998"/>
          </a:xfrm>
          <a:prstGeom prst="rect">
            <a:avLst/>
          </a:prstGeom>
          <a:noFill/>
          <a:ln>
            <a:noFill/>
          </a:ln>
        </p:spPr>
        <p:txBody>
          <a:bodyPr spcFirstLastPara="1" wrap="square" lIns="0" tIns="0" rIns="0" bIns="0" anchor="t" anchorCtr="0">
            <a:spAutoFit/>
          </a:bodyPr>
          <a:lstStyle/>
          <a:p>
            <a:pPr marL="0" lvl="0" indent="0" algn="ctr" rtl="0">
              <a:lnSpc>
                <a:spcPct val="100000"/>
              </a:lnSpc>
              <a:spcBef>
                <a:spcPts val="0"/>
              </a:spcBef>
              <a:spcAft>
                <a:spcPts val="0"/>
              </a:spcAft>
              <a:buSzPts val="1400"/>
              <a:buNone/>
            </a:pPr>
            <a:r>
              <a:rPr lang="en-US"/>
              <a:t>Advantage of Prototype Model</a:t>
            </a:r>
            <a:endParaRPr/>
          </a:p>
        </p:txBody>
      </p:sp>
      <p:sp>
        <p:nvSpPr>
          <p:cNvPr id="629" name="Google Shape;629;p71"/>
          <p:cNvSpPr txBox="1">
            <a:spLocks noGrp="1"/>
          </p:cNvSpPr>
          <p:nvPr>
            <p:ph type="body" idx="1"/>
          </p:nvPr>
        </p:nvSpPr>
        <p:spPr>
          <a:xfrm>
            <a:off x="707542" y="1322272"/>
            <a:ext cx="7729855" cy="3877985"/>
          </a:xfrm>
          <a:prstGeom prst="rect">
            <a:avLst/>
          </a:prstGeom>
          <a:noFill/>
          <a:ln>
            <a:noFill/>
          </a:ln>
        </p:spPr>
        <p:txBody>
          <a:bodyPr spcFirstLastPara="1" wrap="square" lIns="0" tIns="0" rIns="0" bIns="0" anchor="t" anchorCtr="0">
            <a:spAutoFit/>
          </a:bodyPr>
          <a:lstStyle/>
          <a:p>
            <a:pPr marL="354966" lvl="0" indent="-342900" algn="just">
              <a:lnSpc>
                <a:spcPct val="150000"/>
              </a:lnSpc>
              <a:buClr>
                <a:schemeClr val="tx1"/>
              </a:buClr>
              <a:buSzPts val="3200"/>
              <a:buFont typeface="Arial" panose="020B0604020202020204" pitchFamily="34" charset="0"/>
              <a:buChar char="•"/>
            </a:pPr>
            <a:r>
              <a:rPr lang="en-US" dirty="0">
                <a:solidFill>
                  <a:schemeClr val="tx1"/>
                </a:solidFill>
                <a:latin typeface="Times New Roman" panose="02020603050405020304" pitchFamily="18" charset="0"/>
                <a:cs typeface="Times New Roman" panose="02020603050405020304" pitchFamily="18" charset="0"/>
              </a:rPr>
              <a:t>Reduce the risk of incorrect users requirement.</a:t>
            </a:r>
            <a:endParaRPr dirty="0">
              <a:solidFill>
                <a:schemeClr val="tx1"/>
              </a:solidFill>
              <a:latin typeface="Times New Roman" panose="02020603050405020304" pitchFamily="18" charset="0"/>
              <a:cs typeface="Times New Roman" panose="02020603050405020304" pitchFamily="18" charset="0"/>
            </a:endParaRPr>
          </a:p>
          <a:p>
            <a:pPr marL="354966" lvl="0" indent="-342900" algn="just">
              <a:lnSpc>
                <a:spcPct val="150000"/>
              </a:lnSpc>
              <a:buClr>
                <a:schemeClr val="tx1"/>
              </a:buClr>
              <a:buSzPts val="3200"/>
              <a:buFont typeface="Arial" panose="020B0604020202020204" pitchFamily="34" charset="0"/>
              <a:buChar char="•"/>
            </a:pPr>
            <a:r>
              <a:rPr lang="en-US" dirty="0">
                <a:solidFill>
                  <a:schemeClr val="tx1"/>
                </a:solidFill>
                <a:latin typeface="Times New Roman" panose="02020603050405020304" pitchFamily="18" charset="0"/>
                <a:cs typeface="Times New Roman" panose="02020603050405020304" pitchFamily="18" charset="0"/>
              </a:rPr>
              <a:t>Users are actively involved in the development.</a:t>
            </a:r>
            <a:endParaRPr dirty="0">
              <a:solidFill>
                <a:schemeClr val="tx1"/>
              </a:solidFill>
              <a:latin typeface="Times New Roman" panose="02020603050405020304" pitchFamily="18" charset="0"/>
              <a:cs typeface="Times New Roman" panose="02020603050405020304" pitchFamily="18" charset="0"/>
            </a:endParaRPr>
          </a:p>
          <a:p>
            <a:pPr marL="354966" lvl="0" indent="-342900" algn="just">
              <a:lnSpc>
                <a:spcPct val="150000"/>
              </a:lnSpc>
              <a:buClr>
                <a:schemeClr val="tx1"/>
              </a:buClr>
              <a:buSzPts val="3200"/>
              <a:buFont typeface="Arial" panose="020B0604020202020204" pitchFamily="34" charset="0"/>
              <a:buChar char="•"/>
            </a:pPr>
            <a:r>
              <a:rPr lang="en-US" dirty="0">
                <a:solidFill>
                  <a:schemeClr val="tx1"/>
                </a:solidFill>
                <a:latin typeface="Times New Roman" panose="02020603050405020304" pitchFamily="18" charset="0"/>
                <a:cs typeface="Times New Roman" panose="02020603050405020304" pitchFamily="18" charset="0"/>
              </a:rPr>
              <a:t>Good where requirement are changing.</a:t>
            </a:r>
            <a:endParaRPr dirty="0">
              <a:solidFill>
                <a:schemeClr val="tx1"/>
              </a:solidFill>
              <a:latin typeface="Times New Roman" panose="02020603050405020304" pitchFamily="18" charset="0"/>
              <a:cs typeface="Times New Roman" panose="02020603050405020304" pitchFamily="18" charset="0"/>
            </a:endParaRPr>
          </a:p>
          <a:p>
            <a:pPr marL="354966" lvl="0" indent="-342900" algn="just">
              <a:lnSpc>
                <a:spcPct val="150000"/>
              </a:lnSpc>
              <a:buClr>
                <a:schemeClr val="tx1"/>
              </a:buClr>
              <a:buSzPts val="3200"/>
              <a:buFont typeface="Arial" panose="020B0604020202020204" pitchFamily="34" charset="0"/>
              <a:buChar char="•"/>
            </a:pPr>
            <a:r>
              <a:rPr lang="en-US" dirty="0">
                <a:solidFill>
                  <a:schemeClr val="tx1"/>
                </a:solidFill>
                <a:latin typeface="Times New Roman" panose="02020603050405020304" pitchFamily="18" charset="0"/>
                <a:cs typeface="Times New Roman" panose="02020603050405020304" pitchFamily="18" charset="0"/>
              </a:rPr>
              <a:t>Errors can be detected much earlier.</a:t>
            </a:r>
            <a:endParaRPr dirty="0">
              <a:solidFill>
                <a:schemeClr val="tx1"/>
              </a:solidFill>
              <a:latin typeface="Times New Roman" panose="02020603050405020304" pitchFamily="18" charset="0"/>
              <a:cs typeface="Times New Roman" panose="02020603050405020304" pitchFamily="18" charset="0"/>
            </a:endParaRPr>
          </a:p>
          <a:p>
            <a:pPr marL="354966" lvl="0" indent="-342900" algn="just">
              <a:lnSpc>
                <a:spcPct val="150000"/>
              </a:lnSpc>
              <a:buClr>
                <a:schemeClr val="tx1"/>
              </a:buClr>
              <a:buSzPts val="3200"/>
              <a:buFont typeface="Arial" panose="020B0604020202020204" pitchFamily="34" charset="0"/>
              <a:buChar char="•"/>
            </a:pPr>
            <a:r>
              <a:rPr lang="en-US" dirty="0">
                <a:solidFill>
                  <a:schemeClr val="tx1"/>
                </a:solidFill>
                <a:latin typeface="Times New Roman" panose="02020603050405020304" pitchFamily="18" charset="0"/>
                <a:cs typeface="Times New Roman" panose="02020603050405020304" pitchFamily="18" charset="0"/>
              </a:rPr>
              <a:t>Missing functionality can be identified easily.</a:t>
            </a:r>
            <a:endParaRPr dirty="0">
              <a:solidFill>
                <a:schemeClr val="tx1"/>
              </a:solidFill>
              <a:latin typeface="Times New Roman" panose="02020603050405020304" pitchFamily="18" charset="0"/>
              <a:cs typeface="Times New Roman" panose="02020603050405020304" pitchFamily="18" charset="0"/>
            </a:endParaRPr>
          </a:p>
          <a:p>
            <a:pPr marL="354966" lvl="0" indent="-342900" algn="just">
              <a:lnSpc>
                <a:spcPct val="150000"/>
              </a:lnSpc>
              <a:buClr>
                <a:schemeClr val="tx1"/>
              </a:buClr>
              <a:buSzPts val="3200"/>
              <a:buFont typeface="Arial" panose="020B0604020202020204" pitchFamily="34" charset="0"/>
              <a:buChar char="•"/>
            </a:pPr>
            <a:r>
              <a:rPr lang="en-US" dirty="0">
                <a:solidFill>
                  <a:schemeClr val="tx1"/>
                </a:solidFill>
                <a:latin typeface="Times New Roman" panose="02020603050405020304" pitchFamily="18" charset="0"/>
                <a:cs typeface="Times New Roman" panose="02020603050405020304" pitchFamily="18" charset="0"/>
              </a:rPr>
              <a:t>It helps developers and users both understand the system better.</a:t>
            </a:r>
            <a:endParaRPr dirty="0">
              <a:solidFill>
                <a:schemeClr val="tx1"/>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633"/>
        <p:cNvGrpSpPr/>
        <p:nvPr/>
      </p:nvGrpSpPr>
      <p:grpSpPr>
        <a:xfrm>
          <a:off x="0" y="0"/>
          <a:ext cx="0" cy="0"/>
          <a:chOff x="0" y="0"/>
          <a:chExt cx="0" cy="0"/>
        </a:xfrm>
      </p:grpSpPr>
      <p:sp>
        <p:nvSpPr>
          <p:cNvPr id="634" name="Google Shape;634;p72"/>
          <p:cNvSpPr txBox="1">
            <a:spLocks noGrp="1"/>
          </p:cNvSpPr>
          <p:nvPr>
            <p:ph type="title"/>
          </p:nvPr>
        </p:nvSpPr>
        <p:spPr>
          <a:xfrm>
            <a:off x="781050" y="190500"/>
            <a:ext cx="7543800" cy="553998"/>
          </a:xfrm>
          <a:prstGeom prst="rect">
            <a:avLst/>
          </a:prstGeom>
          <a:noFill/>
          <a:ln>
            <a:noFill/>
          </a:ln>
        </p:spPr>
        <p:txBody>
          <a:bodyPr spcFirstLastPara="1" wrap="square" lIns="0" tIns="0" rIns="0" bIns="0" anchor="t" anchorCtr="0">
            <a:spAutoFit/>
          </a:bodyPr>
          <a:lstStyle/>
          <a:p>
            <a:pPr marL="0" lvl="0" indent="0" algn="ctr" rtl="0">
              <a:lnSpc>
                <a:spcPct val="100000"/>
              </a:lnSpc>
              <a:spcBef>
                <a:spcPts val="0"/>
              </a:spcBef>
              <a:spcAft>
                <a:spcPts val="0"/>
              </a:spcAft>
              <a:buSzPts val="1400"/>
              <a:buNone/>
            </a:pPr>
            <a:r>
              <a:rPr lang="en-US" dirty="0"/>
              <a:t>Spiral Model</a:t>
            </a:r>
            <a:endParaRPr dirty="0"/>
          </a:p>
        </p:txBody>
      </p:sp>
      <p:sp>
        <p:nvSpPr>
          <p:cNvPr id="635" name="Google Shape;635;p72"/>
          <p:cNvSpPr txBox="1">
            <a:spLocks noGrp="1"/>
          </p:cNvSpPr>
          <p:nvPr>
            <p:ph type="body" idx="1"/>
          </p:nvPr>
        </p:nvSpPr>
        <p:spPr>
          <a:xfrm>
            <a:off x="196850" y="948690"/>
            <a:ext cx="8750300" cy="5909310"/>
          </a:xfrm>
          <a:prstGeom prst="rect">
            <a:avLst/>
          </a:prstGeom>
          <a:noFill/>
          <a:ln>
            <a:noFill/>
          </a:ln>
        </p:spPr>
        <p:txBody>
          <a:bodyPr spcFirstLastPara="1" wrap="square" lIns="0" tIns="0" rIns="0" bIns="0" anchor="t" anchorCtr="0">
            <a:spAutoFit/>
          </a:bodyPr>
          <a:lstStyle/>
          <a:p>
            <a:pPr marL="354966" indent="-342900" algn="just">
              <a:lnSpc>
                <a:spcPct val="150000"/>
              </a:lnSpc>
              <a:buClr>
                <a:schemeClr val="tx1"/>
              </a:buClr>
              <a:buSzPts val="3200"/>
              <a:buFont typeface="Arial" panose="020B0604020202020204" pitchFamily="34" charset="0"/>
              <a:buChar char="•"/>
            </a:pPr>
            <a:r>
              <a:rPr lang="en-US" dirty="0">
                <a:solidFill>
                  <a:schemeClr val="tx1"/>
                </a:solidFill>
                <a:latin typeface="Times New Roman" panose="02020603050405020304" pitchFamily="18" charset="0"/>
                <a:cs typeface="Times New Roman" panose="02020603050405020304" pitchFamily="18" charset="0"/>
              </a:rPr>
              <a:t>Spiral model is one of the most important software development life cycle, which provides support for risk handling.</a:t>
            </a:r>
            <a:endParaRPr dirty="0">
              <a:solidFill>
                <a:schemeClr val="tx1"/>
              </a:solidFill>
              <a:latin typeface="Times New Roman" panose="02020603050405020304" pitchFamily="18" charset="0"/>
              <a:cs typeface="Times New Roman" panose="02020603050405020304" pitchFamily="18" charset="0"/>
            </a:endParaRPr>
          </a:p>
          <a:p>
            <a:pPr marL="354966" indent="-342900" algn="just">
              <a:lnSpc>
                <a:spcPct val="150000"/>
              </a:lnSpc>
              <a:buClr>
                <a:schemeClr val="tx1"/>
              </a:buClr>
              <a:buSzPts val="3200"/>
              <a:buFont typeface="Arial" panose="020B0604020202020204" pitchFamily="34" charset="0"/>
              <a:buChar char="•"/>
            </a:pPr>
            <a:r>
              <a:rPr lang="en-US" dirty="0">
                <a:solidFill>
                  <a:schemeClr val="tx1"/>
                </a:solidFill>
                <a:latin typeface="Times New Roman" panose="02020603050405020304" pitchFamily="18" charset="0"/>
                <a:cs typeface="Times New Roman" panose="02020603050405020304" pitchFamily="18" charset="0"/>
              </a:rPr>
              <a:t>Spiral model is combination of waterfall model and prototype model.</a:t>
            </a:r>
            <a:endParaRPr dirty="0">
              <a:solidFill>
                <a:schemeClr val="tx1"/>
              </a:solidFill>
              <a:latin typeface="Times New Roman" panose="02020603050405020304" pitchFamily="18" charset="0"/>
              <a:cs typeface="Times New Roman" panose="02020603050405020304" pitchFamily="18" charset="0"/>
            </a:endParaRPr>
          </a:p>
          <a:p>
            <a:pPr marL="354966" indent="-342900" algn="just">
              <a:lnSpc>
                <a:spcPct val="150000"/>
              </a:lnSpc>
              <a:buClr>
                <a:schemeClr val="tx1"/>
              </a:buClr>
              <a:buSzPts val="3200"/>
              <a:buFont typeface="Arial" panose="020B0604020202020204" pitchFamily="34" charset="0"/>
              <a:buChar char="•"/>
            </a:pPr>
            <a:r>
              <a:rPr lang="en-US" dirty="0">
                <a:solidFill>
                  <a:schemeClr val="tx1"/>
                </a:solidFill>
                <a:latin typeface="Times New Roman" panose="02020603050405020304" pitchFamily="18" charset="0"/>
                <a:cs typeface="Times New Roman" panose="02020603050405020304" pitchFamily="18" charset="0"/>
              </a:rPr>
              <a:t>Each phase of  spiral model begins with a design goal and ends with the client reviewing the progress.</a:t>
            </a:r>
            <a:endParaRPr dirty="0">
              <a:solidFill>
                <a:schemeClr val="tx1"/>
              </a:solidFill>
              <a:latin typeface="Times New Roman" panose="02020603050405020304" pitchFamily="18" charset="0"/>
              <a:cs typeface="Times New Roman" panose="02020603050405020304" pitchFamily="18" charset="0"/>
            </a:endParaRPr>
          </a:p>
          <a:p>
            <a:pPr marL="354966" indent="-342900" algn="just">
              <a:lnSpc>
                <a:spcPct val="150000"/>
              </a:lnSpc>
              <a:buClr>
                <a:schemeClr val="tx1"/>
              </a:buClr>
              <a:buSzPts val="3200"/>
              <a:buFont typeface="Arial" panose="020B0604020202020204" pitchFamily="34" charset="0"/>
              <a:buChar char="•"/>
            </a:pPr>
            <a:r>
              <a:rPr lang="en-US" dirty="0">
                <a:solidFill>
                  <a:schemeClr val="tx1"/>
                </a:solidFill>
                <a:latin typeface="Times New Roman" panose="02020603050405020304" pitchFamily="18" charset="0"/>
                <a:cs typeface="Times New Roman" panose="02020603050405020304" pitchFamily="18" charset="0"/>
              </a:rPr>
              <a:t>The spiral model has four phases: planning, risk analysis, engineering and evaluation.</a:t>
            </a:r>
            <a:endParaRPr dirty="0">
              <a:solidFill>
                <a:schemeClr val="tx1"/>
              </a:solidFill>
              <a:latin typeface="Times New Roman" panose="02020603050405020304" pitchFamily="18" charset="0"/>
              <a:cs typeface="Times New Roman" panose="02020603050405020304" pitchFamily="18" charset="0"/>
            </a:endParaRPr>
          </a:p>
          <a:p>
            <a:pPr marL="354966" indent="-342900" algn="just">
              <a:lnSpc>
                <a:spcPct val="150000"/>
              </a:lnSpc>
              <a:buClr>
                <a:schemeClr val="tx1"/>
              </a:buClr>
              <a:buSzPts val="3200"/>
              <a:buFont typeface="Arial" panose="020B0604020202020204" pitchFamily="34" charset="0"/>
              <a:buChar char="•"/>
            </a:pPr>
            <a:r>
              <a:rPr lang="en-US" dirty="0">
                <a:solidFill>
                  <a:schemeClr val="tx1"/>
                </a:solidFill>
                <a:latin typeface="Times New Roman" panose="02020603050405020304" pitchFamily="18" charset="0"/>
                <a:cs typeface="Times New Roman" panose="02020603050405020304" pitchFamily="18" charset="0"/>
              </a:rPr>
              <a:t>Software project repeatedly passes through these four phases in iterations (called spiral).</a:t>
            </a:r>
            <a:endParaRPr dirty="0">
              <a:solidFill>
                <a:schemeClr val="tx1"/>
              </a:solidFill>
              <a:latin typeface="Times New Roman" panose="02020603050405020304" pitchFamily="18" charset="0"/>
              <a:cs typeface="Times New Roman" panose="02020603050405020304" pitchFamily="18" charset="0"/>
            </a:endParaRPr>
          </a:p>
          <a:p>
            <a:pPr marL="0" lvl="0" indent="0" algn="l" rtl="0">
              <a:lnSpc>
                <a:spcPct val="100000"/>
              </a:lnSpc>
              <a:spcBef>
                <a:spcPts val="0"/>
              </a:spcBef>
              <a:spcAft>
                <a:spcPts val="0"/>
              </a:spcAft>
              <a:buSzPts val="1400"/>
              <a:buNone/>
            </a:pPr>
            <a:endParaRPr dirty="0"/>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639"/>
        <p:cNvGrpSpPr/>
        <p:nvPr/>
      </p:nvGrpSpPr>
      <p:grpSpPr>
        <a:xfrm>
          <a:off x="0" y="0"/>
          <a:ext cx="0" cy="0"/>
          <a:chOff x="0" y="0"/>
          <a:chExt cx="0" cy="0"/>
        </a:xfrm>
      </p:grpSpPr>
      <p:sp>
        <p:nvSpPr>
          <p:cNvPr id="640" name="Google Shape;640;p109"/>
          <p:cNvSpPr txBox="1">
            <a:spLocks noGrp="1"/>
          </p:cNvSpPr>
          <p:nvPr>
            <p:ph type="title"/>
          </p:nvPr>
        </p:nvSpPr>
        <p:spPr>
          <a:xfrm>
            <a:off x="3207765" y="98805"/>
            <a:ext cx="4096801" cy="635000"/>
          </a:xfrm>
          <a:prstGeom prst="rect">
            <a:avLst/>
          </a:prstGeom>
          <a:noFill/>
          <a:ln>
            <a:noFill/>
          </a:ln>
        </p:spPr>
        <p:txBody>
          <a:bodyPr spcFirstLastPara="1" wrap="square" lIns="0" tIns="12050" rIns="0" bIns="0" anchor="t" anchorCtr="0">
            <a:spAutoFit/>
          </a:bodyPr>
          <a:lstStyle/>
          <a:p>
            <a:pPr marL="12700" lvl="0" indent="0" algn="l" rtl="0">
              <a:lnSpc>
                <a:spcPct val="100000"/>
              </a:lnSpc>
              <a:spcBef>
                <a:spcPts val="0"/>
              </a:spcBef>
              <a:spcAft>
                <a:spcPts val="0"/>
              </a:spcAft>
              <a:buSzPts val="1400"/>
              <a:buNone/>
            </a:pPr>
            <a:r>
              <a:rPr lang="en-US" sz="4000"/>
              <a:t>Spiral model</a:t>
            </a:r>
            <a:endParaRPr sz="4000"/>
          </a:p>
        </p:txBody>
      </p:sp>
      <p:sp>
        <p:nvSpPr>
          <p:cNvPr id="641" name="Google Shape;641;p109"/>
          <p:cNvSpPr txBox="1"/>
          <p:nvPr/>
        </p:nvSpPr>
        <p:spPr>
          <a:xfrm>
            <a:off x="152400" y="905002"/>
            <a:ext cx="8686800" cy="6143328"/>
          </a:xfrm>
          <a:prstGeom prst="rect">
            <a:avLst/>
          </a:prstGeom>
          <a:noFill/>
          <a:ln>
            <a:noFill/>
          </a:ln>
        </p:spPr>
        <p:txBody>
          <a:bodyPr spcFirstLastPara="1" wrap="square" lIns="0" tIns="48875" rIns="0" bIns="0" anchor="t" anchorCtr="0">
            <a:spAutoFit/>
          </a:bodyPr>
          <a:lstStyle/>
          <a:p>
            <a:pPr marL="354966" lvl="0" indent="-342900" algn="just">
              <a:lnSpc>
                <a:spcPct val="150000"/>
              </a:lnSpc>
              <a:buClr>
                <a:schemeClr val="tx1"/>
              </a:buClr>
              <a:buSzPts val="3200"/>
              <a:buFont typeface="Arial" panose="020B0604020202020204" pitchFamily="34" charset="0"/>
              <a:buChar char="•"/>
            </a:pPr>
            <a:r>
              <a:rPr lang="en-US" sz="2400" dirty="0">
                <a:solidFill>
                  <a:schemeClr val="tx1"/>
                </a:solidFill>
                <a:latin typeface="Times New Roman" panose="02020603050405020304" pitchFamily="18" charset="0"/>
                <a:cs typeface="Times New Roman" panose="02020603050405020304" pitchFamily="18" charset="0"/>
                <a:sym typeface="Times New Roman"/>
              </a:rPr>
              <a:t>The spiral model is similar to the incremental model, with more  emphasis placed on risk analysis. The spiral model has four  phases: Planning, Risk Analysis, Engineering and Evaluation. A  software project repeatedly passes through these phases in iterations (called spirals in this model)</a:t>
            </a:r>
            <a:endParaRPr sz="2400" dirty="0">
              <a:solidFill>
                <a:schemeClr val="tx1"/>
              </a:solidFill>
              <a:latin typeface="Times New Roman" panose="02020603050405020304" pitchFamily="18" charset="0"/>
              <a:cs typeface="Times New Roman" panose="02020603050405020304" pitchFamily="18" charset="0"/>
            </a:endParaRPr>
          </a:p>
          <a:p>
            <a:pPr marL="354966" lvl="0" indent="-342900" algn="just">
              <a:lnSpc>
                <a:spcPct val="150000"/>
              </a:lnSpc>
              <a:buClr>
                <a:schemeClr val="tx1"/>
              </a:buClr>
              <a:buSzPts val="3200"/>
              <a:buFont typeface="Arial" panose="020B0604020202020204" pitchFamily="34" charset="0"/>
              <a:buChar char="•"/>
            </a:pPr>
            <a:r>
              <a:rPr lang="en-US" sz="2400" dirty="0">
                <a:solidFill>
                  <a:schemeClr val="tx1"/>
                </a:solidFill>
                <a:latin typeface="Times New Roman" panose="02020603050405020304" pitchFamily="18" charset="0"/>
                <a:cs typeface="Times New Roman" panose="02020603050405020304" pitchFamily="18" charset="0"/>
                <a:sym typeface="Times New Roman"/>
              </a:rPr>
              <a:t>Spiral model is one of the most important Software Development Life Cycle models, which provides support for Risk Handling. In its diagrammatic representation, it looks like a spiral with many loops. The exact number of loops of the spiral is unknown and can vary from project to project. Each loop of the spiral is called a Phase of the software development process</a:t>
            </a:r>
            <a:r>
              <a:rPr lang="en-US" sz="2200" b="0" i="0" u="none" strike="noStrike" cap="none" dirty="0">
                <a:solidFill>
                  <a:schemeClr val="dk1"/>
                </a:solidFill>
                <a:latin typeface="Times New Roman"/>
                <a:ea typeface="Times New Roman"/>
                <a:cs typeface="Times New Roman"/>
                <a:sym typeface="Times New Roman"/>
              </a:rPr>
              <a:t>.</a:t>
            </a:r>
            <a:endParaRPr sz="2200" b="0" i="0" u="none" strike="noStrike" cap="none" dirty="0">
              <a:solidFill>
                <a:schemeClr val="dk1"/>
              </a:solidFill>
              <a:latin typeface="Times New Roman"/>
              <a:ea typeface="Times New Roman"/>
              <a:cs typeface="Times New Roman"/>
              <a:sym typeface="Times New Roman"/>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sp>
        <p:nvSpPr>
          <p:cNvPr id="646" name="Google Shape;646;p110"/>
          <p:cNvSpPr txBox="1">
            <a:spLocks noGrp="1"/>
          </p:cNvSpPr>
          <p:nvPr>
            <p:ph type="title"/>
          </p:nvPr>
        </p:nvSpPr>
        <p:spPr>
          <a:xfrm>
            <a:off x="2348229" y="22047"/>
            <a:ext cx="4447540" cy="635000"/>
          </a:xfrm>
          <a:prstGeom prst="rect">
            <a:avLst/>
          </a:prstGeom>
          <a:noFill/>
          <a:ln>
            <a:noFill/>
          </a:ln>
        </p:spPr>
        <p:txBody>
          <a:bodyPr spcFirstLastPara="1" wrap="square" lIns="0" tIns="12050" rIns="0" bIns="0" anchor="t" anchorCtr="0">
            <a:spAutoFit/>
          </a:bodyPr>
          <a:lstStyle/>
          <a:p>
            <a:pPr marL="12700" lvl="0" indent="0" algn="l" rtl="0">
              <a:lnSpc>
                <a:spcPct val="100000"/>
              </a:lnSpc>
              <a:spcBef>
                <a:spcPts val="0"/>
              </a:spcBef>
              <a:spcAft>
                <a:spcPts val="0"/>
              </a:spcAft>
              <a:buSzPts val="1400"/>
              <a:buNone/>
            </a:pPr>
            <a:r>
              <a:rPr lang="en-US" sz="4000"/>
              <a:t>Spiral model Contd..</a:t>
            </a:r>
            <a:endParaRPr sz="4000"/>
          </a:p>
        </p:txBody>
      </p:sp>
      <p:pic>
        <p:nvPicPr>
          <p:cNvPr id="647" name="Google Shape;647;p110"/>
          <p:cNvPicPr preferRelativeResize="0"/>
          <p:nvPr/>
        </p:nvPicPr>
        <p:blipFill rotWithShape="1">
          <a:blip r:embed="rId3">
            <a:alphaModFix/>
          </a:blip>
          <a:srcRect/>
          <a:stretch/>
        </p:blipFill>
        <p:spPr>
          <a:xfrm>
            <a:off x="629412" y="762000"/>
            <a:ext cx="7620000" cy="5594604"/>
          </a:xfrm>
          <a:prstGeom prst="rect">
            <a:avLst/>
          </a:prstGeom>
          <a:noFill/>
          <a:ln>
            <a:noFill/>
          </a:ln>
        </p:spPr>
      </p:pic>
      <p:sp>
        <p:nvSpPr>
          <p:cNvPr id="648" name="Google Shape;648;p110"/>
          <p:cNvSpPr txBox="1"/>
          <p:nvPr/>
        </p:nvSpPr>
        <p:spPr>
          <a:xfrm>
            <a:off x="6857238" y="6003747"/>
            <a:ext cx="568960" cy="177800"/>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Clr>
                <a:srgbClr val="000000"/>
              </a:buClr>
              <a:buSzPts val="1000"/>
              <a:buFont typeface="Arial"/>
              <a:buNone/>
            </a:pPr>
            <a:r>
              <a:rPr lang="en-US" sz="1000" b="0" i="0" u="none" strike="noStrike" cap="none">
                <a:solidFill>
                  <a:schemeClr val="dk1"/>
                </a:solidFill>
                <a:latin typeface="Times New Roman"/>
                <a:ea typeface="Times New Roman"/>
                <a:cs typeface="Times New Roman"/>
                <a:sym typeface="Times New Roman"/>
              </a:rPr>
              <a:t>1/21/2020</a:t>
            </a:r>
            <a:endParaRPr sz="1000" b="0" i="0" u="none" strike="noStrike" cap="none">
              <a:solidFill>
                <a:schemeClr val="dk1"/>
              </a:solidFill>
              <a:latin typeface="Times New Roman"/>
              <a:ea typeface="Times New Roman"/>
              <a:cs typeface="Times New Roman"/>
              <a:sym typeface="Times New Roman"/>
            </a:endParaRPr>
          </a:p>
        </p:txBody>
      </p:sp>
      <p:sp>
        <p:nvSpPr>
          <p:cNvPr id="649" name="Google Shape;649;p110"/>
          <p:cNvSpPr txBox="1"/>
          <p:nvPr/>
        </p:nvSpPr>
        <p:spPr>
          <a:xfrm>
            <a:off x="7752968" y="6003747"/>
            <a:ext cx="144780" cy="177800"/>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Clr>
                <a:srgbClr val="000000"/>
              </a:buClr>
              <a:buSzPts val="1000"/>
              <a:buFont typeface="Arial"/>
              <a:buNone/>
            </a:pPr>
            <a:r>
              <a:rPr lang="en-US" sz="1000" b="0" i="0" u="none" strike="noStrike" cap="none">
                <a:solidFill>
                  <a:schemeClr val="dk1"/>
                </a:solidFill>
                <a:latin typeface="Times New Roman"/>
                <a:ea typeface="Times New Roman"/>
                <a:cs typeface="Times New Roman"/>
                <a:sym typeface="Times New Roman"/>
              </a:rPr>
              <a:t>97</a:t>
            </a:r>
            <a:endParaRPr sz="1000" b="0" i="0" u="none" strike="noStrike" cap="none">
              <a:solidFill>
                <a:schemeClr val="dk1"/>
              </a:solidFill>
              <a:latin typeface="Times New Roman"/>
              <a:ea typeface="Times New Roman"/>
              <a:cs typeface="Times New Roman"/>
              <a:sym typeface="Times New Roman"/>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653"/>
        <p:cNvGrpSpPr/>
        <p:nvPr/>
      </p:nvGrpSpPr>
      <p:grpSpPr>
        <a:xfrm>
          <a:off x="0" y="0"/>
          <a:ext cx="0" cy="0"/>
          <a:chOff x="0" y="0"/>
          <a:chExt cx="0" cy="0"/>
        </a:xfrm>
      </p:grpSpPr>
      <p:sp>
        <p:nvSpPr>
          <p:cNvPr id="654" name="Google Shape;654;p111"/>
          <p:cNvSpPr txBox="1">
            <a:spLocks noGrp="1"/>
          </p:cNvSpPr>
          <p:nvPr>
            <p:ph type="title"/>
          </p:nvPr>
        </p:nvSpPr>
        <p:spPr>
          <a:xfrm>
            <a:off x="1597914" y="381000"/>
            <a:ext cx="6100571" cy="553998"/>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1400"/>
              <a:buNone/>
            </a:pPr>
            <a:r>
              <a:rPr lang="en-US"/>
              <a:t>Phases of Spiral model</a:t>
            </a:r>
            <a:endParaRPr/>
          </a:p>
        </p:txBody>
      </p:sp>
      <p:sp>
        <p:nvSpPr>
          <p:cNvPr id="655" name="Google Shape;655;p111"/>
          <p:cNvSpPr txBox="1">
            <a:spLocks noGrp="1"/>
          </p:cNvSpPr>
          <p:nvPr>
            <p:ph type="body" idx="1"/>
          </p:nvPr>
        </p:nvSpPr>
        <p:spPr>
          <a:xfrm>
            <a:off x="152400" y="948690"/>
            <a:ext cx="8610600" cy="5909310"/>
          </a:xfrm>
          <a:prstGeom prst="rect">
            <a:avLst/>
          </a:prstGeom>
          <a:noFill/>
          <a:ln>
            <a:noFill/>
          </a:ln>
        </p:spPr>
        <p:txBody>
          <a:bodyPr spcFirstLastPara="1" wrap="square" lIns="0" tIns="0" rIns="0" bIns="0" anchor="t" anchorCtr="0">
            <a:spAutoFit/>
          </a:bodyPr>
          <a:lstStyle/>
          <a:p>
            <a:pPr marL="0" lvl="0" indent="0" algn="l" rtl="0">
              <a:lnSpc>
                <a:spcPct val="150000"/>
              </a:lnSpc>
              <a:spcBef>
                <a:spcPts val="0"/>
              </a:spcBef>
              <a:spcAft>
                <a:spcPts val="0"/>
              </a:spcAft>
              <a:buSzPts val="1400"/>
              <a:buNone/>
            </a:pPr>
            <a:r>
              <a:rPr lang="en-US" b="1" dirty="0">
                <a:latin typeface="Times New Roman"/>
                <a:ea typeface="Times New Roman"/>
                <a:cs typeface="Times New Roman"/>
                <a:sym typeface="Times New Roman"/>
              </a:rPr>
              <a:t>1. Identification</a:t>
            </a:r>
            <a:endParaRPr b="1" dirty="0">
              <a:latin typeface="Times New Roman"/>
              <a:ea typeface="Times New Roman"/>
              <a:cs typeface="Times New Roman"/>
              <a:sym typeface="Times New Roman"/>
            </a:endParaRPr>
          </a:p>
          <a:p>
            <a:pPr marL="342900" lvl="0" indent="-342900" algn="just" rtl="0">
              <a:lnSpc>
                <a:spcPct val="150000"/>
              </a:lnSpc>
              <a:spcBef>
                <a:spcPts val="0"/>
              </a:spcBef>
              <a:spcAft>
                <a:spcPts val="0"/>
              </a:spcAft>
              <a:buClr>
                <a:srgbClr val="252525"/>
              </a:buClr>
              <a:buSzPts val="2400"/>
              <a:buFont typeface="Arial"/>
              <a:buChar char="•"/>
            </a:pPr>
            <a:r>
              <a:rPr lang="en-US" dirty="0">
                <a:latin typeface="Times New Roman"/>
                <a:ea typeface="Times New Roman"/>
                <a:cs typeface="Times New Roman"/>
                <a:sym typeface="Times New Roman"/>
              </a:rPr>
              <a:t>This phase starts with gathering the business requirements in the baseline spiral. </a:t>
            </a:r>
            <a:endParaRPr dirty="0">
              <a:latin typeface="Times New Roman"/>
              <a:ea typeface="Times New Roman"/>
              <a:cs typeface="Times New Roman"/>
              <a:sym typeface="Times New Roman"/>
            </a:endParaRPr>
          </a:p>
          <a:p>
            <a:pPr marL="342900" lvl="0" indent="-342900" algn="just" rtl="0">
              <a:lnSpc>
                <a:spcPct val="150000"/>
              </a:lnSpc>
              <a:spcBef>
                <a:spcPts val="0"/>
              </a:spcBef>
              <a:spcAft>
                <a:spcPts val="0"/>
              </a:spcAft>
              <a:buClr>
                <a:srgbClr val="252525"/>
              </a:buClr>
              <a:buSzPts val="2400"/>
              <a:buFont typeface="Arial"/>
              <a:buChar char="•"/>
            </a:pPr>
            <a:r>
              <a:rPr lang="en-US" dirty="0">
                <a:latin typeface="Times New Roman"/>
                <a:ea typeface="Times New Roman"/>
                <a:cs typeface="Times New Roman"/>
                <a:sym typeface="Times New Roman"/>
              </a:rPr>
              <a:t>In the subsequent spirals as the product matures, identification of system requirements, subsystem requirements and unit requirements are all done in this phase.</a:t>
            </a:r>
            <a:endParaRPr dirty="0"/>
          </a:p>
          <a:p>
            <a:pPr marL="342900" lvl="0" indent="-342900" algn="just" rtl="0">
              <a:lnSpc>
                <a:spcPct val="150000"/>
              </a:lnSpc>
              <a:spcBef>
                <a:spcPts val="0"/>
              </a:spcBef>
              <a:spcAft>
                <a:spcPts val="0"/>
              </a:spcAft>
              <a:buClr>
                <a:srgbClr val="252525"/>
              </a:buClr>
              <a:buSzPts val="2400"/>
              <a:buFont typeface="Arial"/>
              <a:buChar char="•"/>
            </a:pPr>
            <a:r>
              <a:rPr lang="en-US" dirty="0">
                <a:latin typeface="Times New Roman"/>
                <a:ea typeface="Times New Roman"/>
                <a:cs typeface="Times New Roman"/>
                <a:sym typeface="Times New Roman"/>
              </a:rPr>
              <a:t>This phase also includes understanding the system requirements by continuous communication between the customer and the system analyst. At the end of the spiral, the product is deployed in the identified market.</a:t>
            </a:r>
            <a:endParaRPr dirty="0"/>
          </a:p>
          <a:p>
            <a:pPr marL="0" lvl="0" indent="0" algn="l" rtl="0">
              <a:lnSpc>
                <a:spcPct val="100000"/>
              </a:lnSpc>
              <a:spcBef>
                <a:spcPts val="0"/>
              </a:spcBef>
              <a:spcAft>
                <a:spcPts val="0"/>
              </a:spcAft>
              <a:buSzPts val="1400"/>
              <a:buNone/>
            </a:pPr>
            <a:endParaRPr dirty="0"/>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659"/>
        <p:cNvGrpSpPr/>
        <p:nvPr/>
      </p:nvGrpSpPr>
      <p:grpSpPr>
        <a:xfrm>
          <a:off x="0" y="0"/>
          <a:ext cx="0" cy="0"/>
          <a:chOff x="0" y="0"/>
          <a:chExt cx="0" cy="0"/>
        </a:xfrm>
      </p:grpSpPr>
      <p:sp>
        <p:nvSpPr>
          <p:cNvPr id="660" name="Google Shape;660;p112"/>
          <p:cNvSpPr txBox="1">
            <a:spLocks noGrp="1"/>
          </p:cNvSpPr>
          <p:nvPr>
            <p:ph type="title"/>
          </p:nvPr>
        </p:nvSpPr>
        <p:spPr>
          <a:xfrm>
            <a:off x="1597914" y="381000"/>
            <a:ext cx="6100571" cy="553998"/>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1400"/>
              <a:buNone/>
            </a:pPr>
            <a:r>
              <a:rPr lang="en-US"/>
              <a:t>Phases of Spiral model</a:t>
            </a:r>
            <a:endParaRPr/>
          </a:p>
        </p:txBody>
      </p:sp>
      <p:sp>
        <p:nvSpPr>
          <p:cNvPr id="661" name="Google Shape;661;p112"/>
          <p:cNvSpPr txBox="1">
            <a:spLocks noGrp="1"/>
          </p:cNvSpPr>
          <p:nvPr>
            <p:ph type="body" idx="1"/>
          </p:nvPr>
        </p:nvSpPr>
        <p:spPr>
          <a:xfrm>
            <a:off x="152400" y="948690"/>
            <a:ext cx="8610600" cy="3139321"/>
          </a:xfrm>
          <a:prstGeom prst="rect">
            <a:avLst/>
          </a:prstGeom>
          <a:noFill/>
          <a:ln>
            <a:noFill/>
          </a:ln>
        </p:spPr>
        <p:txBody>
          <a:bodyPr spcFirstLastPara="1" wrap="square" lIns="0" tIns="0" rIns="0" bIns="0" anchor="t" anchorCtr="0">
            <a:spAutoFit/>
          </a:bodyPr>
          <a:lstStyle/>
          <a:p>
            <a:pPr marL="0" lvl="0" indent="0" algn="l" rtl="0">
              <a:lnSpc>
                <a:spcPct val="150000"/>
              </a:lnSpc>
              <a:spcBef>
                <a:spcPts val="0"/>
              </a:spcBef>
              <a:spcAft>
                <a:spcPts val="0"/>
              </a:spcAft>
              <a:buSzPts val="1400"/>
              <a:buNone/>
            </a:pPr>
            <a:r>
              <a:rPr lang="en-US" b="1">
                <a:latin typeface="Times New Roman"/>
                <a:ea typeface="Times New Roman"/>
                <a:cs typeface="Times New Roman"/>
                <a:sym typeface="Times New Roman"/>
              </a:rPr>
              <a:t>2. </a:t>
            </a:r>
            <a:r>
              <a:rPr lang="en-US" b="1"/>
              <a:t>Design</a:t>
            </a:r>
            <a:endParaRPr b="1"/>
          </a:p>
          <a:p>
            <a:pPr marL="342900" lvl="0" indent="-342900" algn="just" rtl="0">
              <a:lnSpc>
                <a:spcPct val="150000"/>
              </a:lnSpc>
              <a:spcBef>
                <a:spcPts val="0"/>
              </a:spcBef>
              <a:spcAft>
                <a:spcPts val="0"/>
              </a:spcAft>
              <a:buClr>
                <a:srgbClr val="252525"/>
              </a:buClr>
              <a:buSzPts val="2400"/>
              <a:buFont typeface="Arial"/>
              <a:buChar char="•"/>
            </a:pPr>
            <a:r>
              <a:rPr lang="en-US">
                <a:latin typeface="Times New Roman"/>
                <a:ea typeface="Times New Roman"/>
                <a:cs typeface="Times New Roman"/>
                <a:sym typeface="Times New Roman"/>
              </a:rPr>
              <a:t>The Design phase starts with the conceptual design in the baseline spiral and involves architectural design, logical design of modules, physical product design and the final design in the subsequent spirals.</a:t>
            </a:r>
            <a:endParaRPr/>
          </a:p>
          <a:p>
            <a:pPr marL="0" lvl="0" indent="0" algn="l" rtl="0">
              <a:lnSpc>
                <a:spcPct val="100000"/>
              </a:lnSpc>
              <a:spcBef>
                <a:spcPts val="0"/>
              </a:spcBef>
              <a:spcAft>
                <a:spcPts val="0"/>
              </a:spcAft>
              <a:buSzPts val="1400"/>
              <a:buNone/>
            </a:pP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8"/>
          <p:cNvSpPr txBox="1">
            <a:spLocks noGrp="1"/>
          </p:cNvSpPr>
          <p:nvPr>
            <p:ph type="title"/>
          </p:nvPr>
        </p:nvSpPr>
        <p:spPr>
          <a:xfrm>
            <a:off x="1013777" y="159332"/>
            <a:ext cx="7116445" cy="57404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SzPts val="1400"/>
              <a:buNone/>
            </a:pPr>
            <a:r>
              <a:rPr lang="en-US" b="0" dirty="0">
                <a:latin typeface="Arial"/>
                <a:ea typeface="Arial"/>
                <a:cs typeface="Arial"/>
                <a:sym typeface="Arial"/>
              </a:rPr>
              <a:t>Information System(IS) Continue…</a:t>
            </a:r>
            <a:endParaRPr dirty="0"/>
          </a:p>
        </p:txBody>
      </p:sp>
      <p:sp>
        <p:nvSpPr>
          <p:cNvPr id="122" name="Google Shape;122;p8"/>
          <p:cNvSpPr txBox="1"/>
          <p:nvPr/>
        </p:nvSpPr>
        <p:spPr>
          <a:xfrm>
            <a:off x="107576" y="1124960"/>
            <a:ext cx="8861612" cy="5079586"/>
          </a:xfrm>
          <a:prstGeom prst="rect">
            <a:avLst/>
          </a:prstGeom>
          <a:noFill/>
          <a:ln>
            <a:noFill/>
          </a:ln>
        </p:spPr>
        <p:txBody>
          <a:bodyPr spcFirstLastPara="1" wrap="square" lIns="0" tIns="92700" rIns="0" bIns="0" anchor="t" anchorCtr="0">
            <a:spAutoFit/>
          </a:bodyPr>
          <a:lstStyle/>
          <a:p>
            <a:pPr marL="342900" lvl="0" indent="-342900" algn="just">
              <a:lnSpc>
                <a:spcPct val="150000"/>
              </a:lnSpc>
              <a:buClr>
                <a:schemeClr val="dk1"/>
              </a:buClr>
              <a:buSzPts val="2400"/>
              <a:buFont typeface="Arial"/>
              <a:buChar char="•"/>
            </a:pPr>
            <a:r>
              <a:rPr lang="en-US" sz="2200" dirty="0">
                <a:solidFill>
                  <a:srgbClr val="FF0000"/>
                </a:solidFill>
                <a:latin typeface="Times New Roman"/>
                <a:ea typeface="Times New Roman"/>
                <a:cs typeface="Times New Roman"/>
                <a:sym typeface="Helvetica Neue"/>
              </a:rPr>
              <a:t>An information system (IS) </a:t>
            </a:r>
            <a:r>
              <a:rPr lang="en-US" sz="2200" dirty="0">
                <a:solidFill>
                  <a:schemeClr val="dk1"/>
                </a:solidFill>
                <a:latin typeface="Times New Roman"/>
                <a:ea typeface="Times New Roman"/>
                <a:cs typeface="Times New Roman"/>
                <a:sym typeface="Helvetica Neue"/>
              </a:rPr>
              <a:t>is an arrangement of people, data,  processes, communications, and information technology that  interact to support and improve day-to-day operations in a  business, as well as support the problem-solving and decision-  making needs of management and users.</a:t>
            </a:r>
          </a:p>
          <a:p>
            <a:pPr marL="12700" marR="0" lvl="0" indent="0" algn="just" rtl="0">
              <a:lnSpc>
                <a:spcPct val="100000"/>
              </a:lnSpc>
              <a:spcBef>
                <a:spcPts val="600"/>
              </a:spcBef>
              <a:spcAft>
                <a:spcPts val="0"/>
              </a:spcAft>
              <a:buClr>
                <a:srgbClr val="000000"/>
              </a:buClr>
              <a:buSzPts val="2600"/>
              <a:buFont typeface="Arial"/>
              <a:buNone/>
            </a:pPr>
            <a:r>
              <a:rPr lang="en-US" sz="2200" dirty="0">
                <a:solidFill>
                  <a:srgbClr val="FF0000"/>
                </a:solidFill>
                <a:latin typeface="Times New Roman"/>
                <a:ea typeface="Times New Roman"/>
                <a:cs typeface="Times New Roman"/>
                <a:sym typeface="Helvetica Neue"/>
              </a:rPr>
              <a:t>The Components of an Information System:</a:t>
            </a:r>
            <a:endParaRPr sz="2200" dirty="0">
              <a:solidFill>
                <a:srgbClr val="FF0000"/>
              </a:solidFill>
              <a:latin typeface="Times New Roman"/>
              <a:ea typeface="Times New Roman"/>
              <a:cs typeface="Times New Roman"/>
              <a:sym typeface="Helvetica Neue"/>
            </a:endParaRPr>
          </a:p>
          <a:p>
            <a:pPr marL="342900" indent="-342900" algn="just">
              <a:lnSpc>
                <a:spcPct val="150000"/>
              </a:lnSpc>
              <a:buClr>
                <a:schemeClr val="dk1"/>
              </a:buClr>
              <a:buSzPts val="2400"/>
              <a:buFont typeface="Arial"/>
              <a:buChar char="•"/>
            </a:pPr>
            <a:r>
              <a:rPr lang="en-US" sz="2200" b="1" dirty="0">
                <a:solidFill>
                  <a:srgbClr val="00B0F0"/>
                </a:solidFill>
                <a:latin typeface="Times New Roman"/>
                <a:ea typeface="Times New Roman"/>
                <a:cs typeface="Times New Roman"/>
                <a:sym typeface="Helvetica Neue"/>
              </a:rPr>
              <a:t>Input: </a:t>
            </a:r>
            <a:r>
              <a:rPr lang="en-US" sz="2200" dirty="0">
                <a:solidFill>
                  <a:schemeClr val="dk1"/>
                </a:solidFill>
                <a:latin typeface="Times New Roman"/>
                <a:ea typeface="Times New Roman"/>
                <a:cs typeface="Times New Roman"/>
                <a:sym typeface="Helvetica Neue"/>
              </a:rPr>
              <a:t>activity of gathering and capturing raw data</a:t>
            </a:r>
            <a:endParaRPr sz="2200" dirty="0">
              <a:solidFill>
                <a:schemeClr val="dk1"/>
              </a:solidFill>
              <a:latin typeface="Times New Roman"/>
              <a:ea typeface="Times New Roman"/>
              <a:cs typeface="Times New Roman"/>
              <a:sym typeface="Helvetica Neue"/>
            </a:endParaRPr>
          </a:p>
          <a:p>
            <a:pPr marL="342900" indent="-342900" algn="just">
              <a:lnSpc>
                <a:spcPct val="150000"/>
              </a:lnSpc>
              <a:buClr>
                <a:schemeClr val="dk1"/>
              </a:buClr>
              <a:buSzPts val="2400"/>
              <a:buFont typeface="Arial"/>
              <a:buChar char="•"/>
            </a:pPr>
            <a:r>
              <a:rPr lang="en-US" sz="2200" b="1" dirty="0">
                <a:solidFill>
                  <a:srgbClr val="00B0F0"/>
                </a:solidFill>
                <a:latin typeface="Times New Roman"/>
                <a:ea typeface="Times New Roman"/>
                <a:cs typeface="Times New Roman"/>
                <a:sym typeface="Helvetica Neue"/>
              </a:rPr>
              <a:t>Processing</a:t>
            </a:r>
            <a:r>
              <a:rPr lang="en-US" sz="2200" dirty="0">
                <a:solidFill>
                  <a:schemeClr val="dk1"/>
                </a:solidFill>
                <a:latin typeface="Times New Roman"/>
                <a:ea typeface="Times New Roman"/>
                <a:cs typeface="Times New Roman"/>
              </a:rPr>
              <a:t>: </a:t>
            </a:r>
            <a:r>
              <a:rPr lang="en-US" sz="2200" dirty="0">
                <a:solidFill>
                  <a:schemeClr val="dk1"/>
                </a:solidFill>
                <a:latin typeface="Times New Roman"/>
                <a:ea typeface="Times New Roman"/>
                <a:cs typeface="Times New Roman"/>
                <a:sym typeface="Helvetica Neue"/>
              </a:rPr>
              <a:t>converting or transforming data into useful outputs</a:t>
            </a:r>
            <a:endParaRPr sz="2200" dirty="0">
              <a:solidFill>
                <a:schemeClr val="dk1"/>
              </a:solidFill>
              <a:latin typeface="Times New Roman"/>
              <a:ea typeface="Times New Roman"/>
              <a:cs typeface="Times New Roman"/>
              <a:sym typeface="Helvetica Neue"/>
            </a:endParaRPr>
          </a:p>
          <a:p>
            <a:pPr marL="342900" indent="-342900" algn="just">
              <a:lnSpc>
                <a:spcPct val="150000"/>
              </a:lnSpc>
              <a:buClr>
                <a:schemeClr val="dk1"/>
              </a:buClr>
              <a:buSzPts val="2400"/>
              <a:buFont typeface="Arial"/>
              <a:buChar char="•"/>
            </a:pPr>
            <a:r>
              <a:rPr lang="en-US" sz="2200" b="1" dirty="0">
                <a:solidFill>
                  <a:srgbClr val="00B0F0"/>
                </a:solidFill>
                <a:latin typeface="Times New Roman"/>
                <a:ea typeface="Times New Roman"/>
                <a:cs typeface="Times New Roman"/>
                <a:sym typeface="Helvetica Neue"/>
              </a:rPr>
              <a:t>Output</a:t>
            </a:r>
            <a:r>
              <a:rPr lang="en-US" sz="2200" b="1" dirty="0">
                <a:solidFill>
                  <a:srgbClr val="00B0F0"/>
                </a:solidFill>
                <a:latin typeface="Times New Roman"/>
                <a:ea typeface="Times New Roman"/>
                <a:cs typeface="Times New Roman"/>
              </a:rPr>
              <a:t>: </a:t>
            </a:r>
            <a:r>
              <a:rPr lang="en-US" sz="2200" dirty="0">
                <a:solidFill>
                  <a:schemeClr val="dk1"/>
                </a:solidFill>
                <a:latin typeface="Times New Roman"/>
                <a:ea typeface="Times New Roman"/>
                <a:cs typeface="Times New Roman"/>
                <a:sym typeface="Helvetica Neue"/>
              </a:rPr>
              <a:t>production of useful information, usually in form of documents and reports</a:t>
            </a:r>
            <a:endParaRPr sz="2200" dirty="0">
              <a:solidFill>
                <a:schemeClr val="dk1"/>
              </a:solidFill>
              <a:latin typeface="Times New Roman"/>
              <a:ea typeface="Times New Roman"/>
              <a:cs typeface="Times New Roman"/>
              <a:sym typeface="Helvetica Neue"/>
            </a:endParaRPr>
          </a:p>
          <a:p>
            <a:pPr marL="342900" indent="-342900" algn="just">
              <a:lnSpc>
                <a:spcPct val="150000"/>
              </a:lnSpc>
              <a:buClr>
                <a:schemeClr val="dk1"/>
              </a:buClr>
              <a:buSzPts val="2400"/>
              <a:buFont typeface="Arial"/>
              <a:buChar char="•"/>
            </a:pPr>
            <a:r>
              <a:rPr lang="en-US" sz="2200" b="1" dirty="0">
                <a:solidFill>
                  <a:srgbClr val="00B0F0"/>
                </a:solidFill>
                <a:latin typeface="Times New Roman"/>
                <a:ea typeface="Times New Roman"/>
                <a:cs typeface="Times New Roman"/>
                <a:sym typeface="Helvetica Neue"/>
              </a:rPr>
              <a:t>Feedback</a:t>
            </a:r>
            <a:r>
              <a:rPr lang="en-US" sz="2200" b="1" dirty="0">
                <a:solidFill>
                  <a:srgbClr val="00B0F0"/>
                </a:solidFill>
                <a:latin typeface="Times New Roman"/>
                <a:ea typeface="Times New Roman"/>
                <a:cs typeface="Times New Roman"/>
              </a:rPr>
              <a:t>: </a:t>
            </a:r>
            <a:r>
              <a:rPr lang="en-US" sz="2200" dirty="0">
                <a:solidFill>
                  <a:schemeClr val="dk1"/>
                </a:solidFill>
                <a:latin typeface="Times New Roman"/>
                <a:ea typeface="Times New Roman"/>
                <a:cs typeface="Times New Roman"/>
                <a:sym typeface="Helvetica Neue"/>
              </a:rPr>
              <a:t>output used to make changes to input or processing  activities</a:t>
            </a:r>
            <a:endParaRPr sz="2200" dirty="0">
              <a:solidFill>
                <a:schemeClr val="dk1"/>
              </a:solidFill>
              <a:latin typeface="Times New Roman"/>
              <a:ea typeface="Times New Roman"/>
              <a:cs typeface="Times New Roman"/>
              <a:sym typeface="Helvetica Neue"/>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665"/>
        <p:cNvGrpSpPr/>
        <p:nvPr/>
      </p:nvGrpSpPr>
      <p:grpSpPr>
        <a:xfrm>
          <a:off x="0" y="0"/>
          <a:ext cx="0" cy="0"/>
          <a:chOff x="0" y="0"/>
          <a:chExt cx="0" cy="0"/>
        </a:xfrm>
      </p:grpSpPr>
      <p:sp>
        <p:nvSpPr>
          <p:cNvPr id="666" name="Google Shape;666;p113"/>
          <p:cNvSpPr txBox="1">
            <a:spLocks noGrp="1"/>
          </p:cNvSpPr>
          <p:nvPr>
            <p:ph type="title"/>
          </p:nvPr>
        </p:nvSpPr>
        <p:spPr>
          <a:xfrm>
            <a:off x="1597914" y="381000"/>
            <a:ext cx="6100571" cy="553998"/>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1400"/>
              <a:buNone/>
            </a:pPr>
            <a:r>
              <a:rPr lang="en-US"/>
              <a:t>Phases of Spiral model</a:t>
            </a:r>
            <a:endParaRPr/>
          </a:p>
        </p:txBody>
      </p:sp>
      <p:sp>
        <p:nvSpPr>
          <p:cNvPr id="667" name="Google Shape;667;p113"/>
          <p:cNvSpPr txBox="1">
            <a:spLocks noGrp="1"/>
          </p:cNvSpPr>
          <p:nvPr>
            <p:ph type="body" idx="1"/>
          </p:nvPr>
        </p:nvSpPr>
        <p:spPr>
          <a:xfrm>
            <a:off x="152400" y="948690"/>
            <a:ext cx="8610600" cy="5170646"/>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1400"/>
              <a:buNone/>
            </a:pPr>
            <a:r>
              <a:rPr lang="en-US" b="1" dirty="0"/>
              <a:t>3 Construct or Build</a:t>
            </a:r>
            <a:endParaRPr dirty="0"/>
          </a:p>
          <a:p>
            <a:pPr marL="342900" lvl="0" indent="-342900" algn="just" rtl="0">
              <a:lnSpc>
                <a:spcPct val="150000"/>
              </a:lnSpc>
              <a:spcBef>
                <a:spcPts val="0"/>
              </a:spcBef>
              <a:spcAft>
                <a:spcPts val="0"/>
              </a:spcAft>
              <a:buClr>
                <a:srgbClr val="252525"/>
              </a:buClr>
              <a:buSzPts val="2400"/>
              <a:buFont typeface="Arial"/>
              <a:buChar char="•"/>
            </a:pPr>
            <a:r>
              <a:rPr lang="en-US" dirty="0">
                <a:latin typeface="Times New Roman"/>
                <a:ea typeface="Times New Roman"/>
                <a:cs typeface="Times New Roman"/>
                <a:sym typeface="Times New Roman"/>
              </a:rPr>
              <a:t>The Construct phase refers to production of the actual software product at every spiral. In the baseline spiral, when the product is just thought of and the design is being developed a POC (Proof of Concept) is developed in this phase to get customer feedback.</a:t>
            </a:r>
            <a:endParaRPr dirty="0"/>
          </a:p>
          <a:p>
            <a:pPr marL="342900" lvl="0" indent="-342900" algn="just" rtl="0">
              <a:lnSpc>
                <a:spcPct val="150000"/>
              </a:lnSpc>
              <a:spcBef>
                <a:spcPts val="0"/>
              </a:spcBef>
              <a:spcAft>
                <a:spcPts val="0"/>
              </a:spcAft>
              <a:buClr>
                <a:srgbClr val="252525"/>
              </a:buClr>
              <a:buSzPts val="2400"/>
              <a:buFont typeface="Arial"/>
              <a:buChar char="•"/>
            </a:pPr>
            <a:r>
              <a:rPr lang="en-US" dirty="0">
                <a:latin typeface="Times New Roman"/>
                <a:ea typeface="Times New Roman"/>
                <a:cs typeface="Times New Roman"/>
                <a:sym typeface="Times New Roman"/>
              </a:rPr>
              <a:t>Then in the subsequent spirals with higher clarity on requirements and design details a working model of the software called build is produced with a version number. These builds are sent to the customer for feedback.</a:t>
            </a:r>
            <a:endParaRPr dirty="0"/>
          </a:p>
          <a:p>
            <a:pPr marL="0" lvl="0" indent="0" algn="l" rtl="0">
              <a:lnSpc>
                <a:spcPct val="100000"/>
              </a:lnSpc>
              <a:spcBef>
                <a:spcPts val="0"/>
              </a:spcBef>
              <a:spcAft>
                <a:spcPts val="0"/>
              </a:spcAft>
              <a:buSzPts val="1400"/>
              <a:buNone/>
            </a:pPr>
            <a:endParaRPr dirty="0"/>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671"/>
        <p:cNvGrpSpPr/>
        <p:nvPr/>
      </p:nvGrpSpPr>
      <p:grpSpPr>
        <a:xfrm>
          <a:off x="0" y="0"/>
          <a:ext cx="0" cy="0"/>
          <a:chOff x="0" y="0"/>
          <a:chExt cx="0" cy="0"/>
        </a:xfrm>
      </p:grpSpPr>
      <p:sp>
        <p:nvSpPr>
          <p:cNvPr id="672" name="Google Shape;672;p114"/>
          <p:cNvSpPr txBox="1">
            <a:spLocks noGrp="1"/>
          </p:cNvSpPr>
          <p:nvPr>
            <p:ph type="title"/>
          </p:nvPr>
        </p:nvSpPr>
        <p:spPr>
          <a:xfrm>
            <a:off x="1597914" y="381000"/>
            <a:ext cx="6100571" cy="553998"/>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1400"/>
              <a:buNone/>
            </a:pPr>
            <a:r>
              <a:rPr lang="en-US"/>
              <a:t>Phases of Spiral model</a:t>
            </a:r>
            <a:endParaRPr/>
          </a:p>
        </p:txBody>
      </p:sp>
      <p:sp>
        <p:nvSpPr>
          <p:cNvPr id="673" name="Google Shape;673;p114"/>
          <p:cNvSpPr txBox="1">
            <a:spLocks noGrp="1"/>
          </p:cNvSpPr>
          <p:nvPr>
            <p:ph type="body" idx="1"/>
          </p:nvPr>
        </p:nvSpPr>
        <p:spPr>
          <a:xfrm>
            <a:off x="152400" y="948690"/>
            <a:ext cx="8610600" cy="4616648"/>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1400"/>
              <a:buNone/>
            </a:pPr>
            <a:r>
              <a:rPr lang="en-US" b="1"/>
              <a:t>4.Evaluation and Risk Analysis</a:t>
            </a:r>
            <a:endParaRPr/>
          </a:p>
          <a:p>
            <a:pPr marL="342900" lvl="0" indent="-342900" algn="just" rtl="0">
              <a:lnSpc>
                <a:spcPct val="150000"/>
              </a:lnSpc>
              <a:spcBef>
                <a:spcPts val="0"/>
              </a:spcBef>
              <a:spcAft>
                <a:spcPts val="0"/>
              </a:spcAft>
              <a:buClr>
                <a:srgbClr val="252525"/>
              </a:buClr>
              <a:buSzPts val="2400"/>
              <a:buFont typeface="Arial"/>
              <a:buChar char="•"/>
            </a:pPr>
            <a:r>
              <a:rPr lang="en-US">
                <a:latin typeface="Times New Roman"/>
                <a:ea typeface="Times New Roman"/>
                <a:cs typeface="Times New Roman"/>
                <a:sym typeface="Times New Roman"/>
              </a:rPr>
              <a:t>Risk Analysis includes identifying, estimating and monitoring the technical feasibility and management risks, such as schedule slippage and cost overrun. After testing the build, at the end of first iteration, the customer evaluates the software and provides feedback.</a:t>
            </a:r>
            <a:endParaRPr/>
          </a:p>
          <a:p>
            <a:pPr marL="342900" lvl="0" indent="-342900" algn="just" rtl="0">
              <a:lnSpc>
                <a:spcPct val="150000"/>
              </a:lnSpc>
              <a:spcBef>
                <a:spcPts val="0"/>
              </a:spcBef>
              <a:spcAft>
                <a:spcPts val="0"/>
              </a:spcAft>
              <a:buClr>
                <a:srgbClr val="252525"/>
              </a:buClr>
              <a:buSzPts val="2400"/>
              <a:buFont typeface="Arial"/>
              <a:buChar char="•"/>
            </a:pPr>
            <a:r>
              <a:rPr lang="en-US">
                <a:latin typeface="Times New Roman"/>
                <a:ea typeface="Times New Roman"/>
                <a:cs typeface="Times New Roman"/>
                <a:sym typeface="Times New Roman"/>
              </a:rPr>
              <a:t>The following illustration is a representation of the Spiral Model, listing the activities in each phase.</a:t>
            </a:r>
            <a:endParaRPr/>
          </a:p>
          <a:p>
            <a:pPr marL="0" lvl="0" indent="0" algn="l" rtl="0">
              <a:lnSpc>
                <a:spcPct val="100000"/>
              </a:lnSpc>
              <a:spcBef>
                <a:spcPts val="0"/>
              </a:spcBef>
              <a:spcAft>
                <a:spcPts val="0"/>
              </a:spcAft>
              <a:buSzPts val="1400"/>
              <a:buNone/>
            </a:pPr>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677"/>
        <p:cNvGrpSpPr/>
        <p:nvPr/>
      </p:nvGrpSpPr>
      <p:grpSpPr>
        <a:xfrm>
          <a:off x="0" y="0"/>
          <a:ext cx="0" cy="0"/>
          <a:chOff x="0" y="0"/>
          <a:chExt cx="0" cy="0"/>
        </a:xfrm>
      </p:grpSpPr>
      <p:sp>
        <p:nvSpPr>
          <p:cNvPr id="678" name="Google Shape;678;p115"/>
          <p:cNvSpPr txBox="1">
            <a:spLocks noGrp="1"/>
          </p:cNvSpPr>
          <p:nvPr>
            <p:ph type="title"/>
          </p:nvPr>
        </p:nvSpPr>
        <p:spPr>
          <a:xfrm>
            <a:off x="1522183" y="609600"/>
            <a:ext cx="6100571" cy="553998"/>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1400"/>
              <a:buNone/>
            </a:pPr>
            <a:r>
              <a:rPr lang="en-US"/>
              <a:t>Advantages of Spiral Model: </a:t>
            </a:r>
            <a:endParaRPr/>
          </a:p>
        </p:txBody>
      </p:sp>
      <p:sp>
        <p:nvSpPr>
          <p:cNvPr id="679" name="Google Shape;679;p115"/>
          <p:cNvSpPr txBox="1">
            <a:spLocks noGrp="1"/>
          </p:cNvSpPr>
          <p:nvPr>
            <p:ph type="body" idx="1"/>
          </p:nvPr>
        </p:nvSpPr>
        <p:spPr>
          <a:xfrm>
            <a:off x="304800" y="1322272"/>
            <a:ext cx="8534400" cy="5038687"/>
          </a:xfrm>
          <a:prstGeom prst="rect">
            <a:avLst/>
          </a:prstGeom>
          <a:noFill/>
          <a:ln>
            <a:noFill/>
          </a:ln>
        </p:spPr>
        <p:txBody>
          <a:bodyPr spcFirstLastPara="1" wrap="square" lIns="0" tIns="0" rIns="0" bIns="0" anchor="t" anchorCtr="0">
            <a:spAutoFit/>
          </a:bodyPr>
          <a:lstStyle/>
          <a:p>
            <a:pPr marL="342900" lvl="0" indent="-342900" algn="just" rtl="0">
              <a:lnSpc>
                <a:spcPct val="125000"/>
              </a:lnSpc>
              <a:spcBef>
                <a:spcPts val="0"/>
              </a:spcBef>
              <a:spcAft>
                <a:spcPts val="0"/>
              </a:spcAft>
              <a:buClr>
                <a:srgbClr val="252525"/>
              </a:buClr>
              <a:buSzPts val="2200"/>
              <a:buFont typeface="Arial"/>
              <a:buChar char="•"/>
            </a:pPr>
            <a:r>
              <a:rPr lang="en-US" sz="2200" b="1">
                <a:latin typeface="Times New Roman"/>
                <a:ea typeface="Times New Roman"/>
                <a:cs typeface="Times New Roman"/>
                <a:sym typeface="Times New Roman"/>
              </a:rPr>
              <a:t>Risk Handling:</a:t>
            </a:r>
            <a:r>
              <a:rPr lang="en-US" sz="2200">
                <a:latin typeface="Times New Roman"/>
                <a:ea typeface="Times New Roman"/>
                <a:cs typeface="Times New Roman"/>
                <a:sym typeface="Times New Roman"/>
              </a:rPr>
              <a:t> The projects with many unknown risks that occur as the development proceeds, in that case, Spiral Model is the best development model to follow due to the risk analysis and risk handling at every phase. </a:t>
            </a:r>
            <a:endParaRPr/>
          </a:p>
          <a:p>
            <a:pPr marL="342900" lvl="0" indent="-342900" algn="just" rtl="0">
              <a:lnSpc>
                <a:spcPct val="125000"/>
              </a:lnSpc>
              <a:spcBef>
                <a:spcPts val="0"/>
              </a:spcBef>
              <a:spcAft>
                <a:spcPts val="0"/>
              </a:spcAft>
              <a:buClr>
                <a:srgbClr val="252525"/>
              </a:buClr>
              <a:buSzPts val="2200"/>
              <a:buFont typeface="Arial"/>
              <a:buChar char="•"/>
            </a:pPr>
            <a:r>
              <a:rPr lang="en-US" sz="2200" b="1">
                <a:latin typeface="Times New Roman"/>
                <a:ea typeface="Times New Roman"/>
                <a:cs typeface="Times New Roman"/>
                <a:sym typeface="Times New Roman"/>
              </a:rPr>
              <a:t>Good for large projects:</a:t>
            </a:r>
            <a:r>
              <a:rPr lang="en-US" sz="2200">
                <a:latin typeface="Times New Roman"/>
                <a:ea typeface="Times New Roman"/>
                <a:cs typeface="Times New Roman"/>
                <a:sym typeface="Times New Roman"/>
              </a:rPr>
              <a:t> It is recommended to use the Spiral Model in large and complex projects. </a:t>
            </a:r>
            <a:endParaRPr/>
          </a:p>
          <a:p>
            <a:pPr marL="342900" lvl="0" indent="-342900" algn="just" rtl="0">
              <a:lnSpc>
                <a:spcPct val="125000"/>
              </a:lnSpc>
              <a:spcBef>
                <a:spcPts val="0"/>
              </a:spcBef>
              <a:spcAft>
                <a:spcPts val="0"/>
              </a:spcAft>
              <a:buClr>
                <a:srgbClr val="252525"/>
              </a:buClr>
              <a:buSzPts val="2200"/>
              <a:buFont typeface="Arial"/>
              <a:buChar char="•"/>
            </a:pPr>
            <a:r>
              <a:rPr lang="en-US" sz="2200" b="1">
                <a:latin typeface="Times New Roman"/>
                <a:ea typeface="Times New Roman"/>
                <a:cs typeface="Times New Roman"/>
                <a:sym typeface="Times New Roman"/>
              </a:rPr>
              <a:t>Flexibility in Requirements:</a:t>
            </a:r>
            <a:r>
              <a:rPr lang="en-US" sz="2200">
                <a:latin typeface="Times New Roman"/>
                <a:ea typeface="Times New Roman"/>
                <a:cs typeface="Times New Roman"/>
                <a:sym typeface="Times New Roman"/>
              </a:rPr>
              <a:t> Change requests in the Requirements at later phase can be incorporated accurately by using this model. </a:t>
            </a:r>
            <a:endParaRPr/>
          </a:p>
          <a:p>
            <a:pPr marL="342900" lvl="0" indent="-342900" algn="just" rtl="0">
              <a:lnSpc>
                <a:spcPct val="125000"/>
              </a:lnSpc>
              <a:spcBef>
                <a:spcPts val="0"/>
              </a:spcBef>
              <a:spcAft>
                <a:spcPts val="0"/>
              </a:spcAft>
              <a:buClr>
                <a:srgbClr val="252525"/>
              </a:buClr>
              <a:buSzPts val="2200"/>
              <a:buFont typeface="Arial"/>
              <a:buChar char="•"/>
            </a:pPr>
            <a:r>
              <a:rPr lang="en-US" sz="2200" b="1">
                <a:latin typeface="Times New Roman"/>
                <a:ea typeface="Times New Roman"/>
                <a:cs typeface="Times New Roman"/>
                <a:sym typeface="Times New Roman"/>
              </a:rPr>
              <a:t>Customer Satisfaction:</a:t>
            </a:r>
            <a:r>
              <a:rPr lang="en-US" sz="2200">
                <a:latin typeface="Times New Roman"/>
                <a:ea typeface="Times New Roman"/>
                <a:cs typeface="Times New Roman"/>
                <a:sym typeface="Times New Roman"/>
              </a:rPr>
              <a:t> Customer can see the development of the product at the early phase of the software development and thus, they habituated with the system by using it before completion of the total product. </a:t>
            </a:r>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683"/>
        <p:cNvGrpSpPr/>
        <p:nvPr/>
      </p:nvGrpSpPr>
      <p:grpSpPr>
        <a:xfrm>
          <a:off x="0" y="0"/>
          <a:ext cx="0" cy="0"/>
          <a:chOff x="0" y="0"/>
          <a:chExt cx="0" cy="0"/>
        </a:xfrm>
      </p:grpSpPr>
      <p:sp>
        <p:nvSpPr>
          <p:cNvPr id="684" name="Google Shape;684;p116"/>
          <p:cNvSpPr txBox="1">
            <a:spLocks noGrp="1"/>
          </p:cNvSpPr>
          <p:nvPr>
            <p:ph type="title"/>
          </p:nvPr>
        </p:nvSpPr>
        <p:spPr>
          <a:xfrm>
            <a:off x="304800" y="198323"/>
            <a:ext cx="8458199" cy="553998"/>
          </a:xfrm>
          <a:prstGeom prst="rect">
            <a:avLst/>
          </a:prstGeom>
          <a:noFill/>
          <a:ln>
            <a:noFill/>
          </a:ln>
        </p:spPr>
        <p:txBody>
          <a:bodyPr spcFirstLastPara="1" wrap="square" lIns="0" tIns="0" rIns="0" bIns="0" anchor="t" anchorCtr="0">
            <a:spAutoFit/>
          </a:bodyPr>
          <a:lstStyle/>
          <a:p>
            <a:pPr marL="0" lvl="0" indent="0" algn="ctr" rtl="0">
              <a:lnSpc>
                <a:spcPct val="100000"/>
              </a:lnSpc>
              <a:spcBef>
                <a:spcPts val="0"/>
              </a:spcBef>
              <a:spcAft>
                <a:spcPts val="0"/>
              </a:spcAft>
              <a:buSzPts val="1400"/>
              <a:buNone/>
            </a:pPr>
            <a:r>
              <a:rPr lang="en-US"/>
              <a:t>Disadvantages of Spiral Model: </a:t>
            </a:r>
            <a:endParaRPr/>
          </a:p>
        </p:txBody>
      </p:sp>
      <p:sp>
        <p:nvSpPr>
          <p:cNvPr id="685" name="Google Shape;685;p116"/>
          <p:cNvSpPr txBox="1">
            <a:spLocks noGrp="1"/>
          </p:cNvSpPr>
          <p:nvPr>
            <p:ph type="body" idx="1"/>
          </p:nvPr>
        </p:nvSpPr>
        <p:spPr>
          <a:xfrm>
            <a:off x="304800" y="1066800"/>
            <a:ext cx="8610600" cy="5078313"/>
          </a:xfrm>
          <a:prstGeom prst="rect">
            <a:avLst/>
          </a:prstGeom>
          <a:noFill/>
          <a:ln>
            <a:noFill/>
          </a:ln>
        </p:spPr>
        <p:txBody>
          <a:bodyPr spcFirstLastPara="1" wrap="square" lIns="0" tIns="0" rIns="0" bIns="0" anchor="t" anchorCtr="0">
            <a:spAutoFit/>
          </a:bodyPr>
          <a:lstStyle/>
          <a:p>
            <a:pPr marL="342900" lvl="0" indent="-342900" algn="l" rtl="0">
              <a:lnSpc>
                <a:spcPct val="150000"/>
              </a:lnSpc>
              <a:spcBef>
                <a:spcPts val="0"/>
              </a:spcBef>
              <a:spcAft>
                <a:spcPts val="0"/>
              </a:spcAft>
              <a:buClr>
                <a:schemeClr val="dk1"/>
              </a:buClr>
              <a:buSzPts val="2200"/>
              <a:buFont typeface="Arial"/>
              <a:buChar char="•"/>
            </a:pPr>
            <a:r>
              <a:rPr lang="en-US" sz="2200" b="1">
                <a:solidFill>
                  <a:schemeClr val="dk1"/>
                </a:solidFill>
                <a:latin typeface="Times New Roman"/>
                <a:ea typeface="Times New Roman"/>
                <a:cs typeface="Times New Roman"/>
                <a:sym typeface="Times New Roman"/>
              </a:rPr>
              <a:t>Complex:</a:t>
            </a:r>
            <a:r>
              <a:rPr lang="en-US" sz="2200">
                <a:solidFill>
                  <a:schemeClr val="dk1"/>
                </a:solidFill>
                <a:latin typeface="Times New Roman"/>
                <a:ea typeface="Times New Roman"/>
                <a:cs typeface="Times New Roman"/>
                <a:sym typeface="Times New Roman"/>
              </a:rPr>
              <a:t> The Spiral Model is much more complex than other SDLC models. </a:t>
            </a:r>
            <a:endParaRPr sz="2200">
              <a:solidFill>
                <a:schemeClr val="dk1"/>
              </a:solidFill>
              <a:latin typeface="Times New Roman"/>
              <a:ea typeface="Times New Roman"/>
              <a:cs typeface="Times New Roman"/>
              <a:sym typeface="Times New Roman"/>
            </a:endParaRPr>
          </a:p>
          <a:p>
            <a:pPr marL="342900" lvl="0" indent="-342900" algn="l" rtl="0">
              <a:lnSpc>
                <a:spcPct val="150000"/>
              </a:lnSpc>
              <a:spcBef>
                <a:spcPts val="0"/>
              </a:spcBef>
              <a:spcAft>
                <a:spcPts val="0"/>
              </a:spcAft>
              <a:buClr>
                <a:schemeClr val="dk1"/>
              </a:buClr>
              <a:buSzPts val="2200"/>
              <a:buFont typeface="Arial"/>
              <a:buChar char="•"/>
            </a:pPr>
            <a:r>
              <a:rPr lang="en-US" sz="2200">
                <a:solidFill>
                  <a:schemeClr val="dk1"/>
                </a:solidFill>
                <a:latin typeface="Times New Roman"/>
                <a:ea typeface="Times New Roman"/>
                <a:cs typeface="Times New Roman"/>
                <a:sym typeface="Times New Roman"/>
              </a:rPr>
              <a:t> </a:t>
            </a:r>
            <a:r>
              <a:rPr lang="en-US" sz="2200" b="1">
                <a:solidFill>
                  <a:schemeClr val="dk1"/>
                </a:solidFill>
                <a:latin typeface="Times New Roman"/>
                <a:ea typeface="Times New Roman"/>
                <a:cs typeface="Times New Roman"/>
                <a:sym typeface="Times New Roman"/>
              </a:rPr>
              <a:t>Expensive:</a:t>
            </a:r>
            <a:r>
              <a:rPr lang="en-US" sz="2200">
                <a:solidFill>
                  <a:schemeClr val="dk1"/>
                </a:solidFill>
                <a:latin typeface="Times New Roman"/>
                <a:ea typeface="Times New Roman"/>
                <a:cs typeface="Times New Roman"/>
                <a:sym typeface="Times New Roman"/>
              </a:rPr>
              <a:t> Spiral Model is not suitable for small projects as it is expensive. </a:t>
            </a:r>
            <a:endParaRPr sz="2200">
              <a:solidFill>
                <a:schemeClr val="dk1"/>
              </a:solidFill>
              <a:latin typeface="Times New Roman"/>
              <a:ea typeface="Times New Roman"/>
              <a:cs typeface="Times New Roman"/>
              <a:sym typeface="Times New Roman"/>
            </a:endParaRPr>
          </a:p>
          <a:p>
            <a:pPr marL="342900" lvl="0" indent="-342900" algn="l" rtl="0">
              <a:lnSpc>
                <a:spcPct val="150000"/>
              </a:lnSpc>
              <a:spcBef>
                <a:spcPts val="0"/>
              </a:spcBef>
              <a:spcAft>
                <a:spcPts val="0"/>
              </a:spcAft>
              <a:buClr>
                <a:schemeClr val="dk1"/>
              </a:buClr>
              <a:buSzPts val="2200"/>
              <a:buFont typeface="Arial"/>
              <a:buChar char="•"/>
            </a:pPr>
            <a:r>
              <a:rPr lang="en-US" sz="2200">
                <a:solidFill>
                  <a:schemeClr val="dk1"/>
                </a:solidFill>
                <a:latin typeface="Times New Roman"/>
                <a:ea typeface="Times New Roman"/>
                <a:cs typeface="Times New Roman"/>
                <a:sym typeface="Times New Roman"/>
              </a:rPr>
              <a:t> </a:t>
            </a:r>
            <a:r>
              <a:rPr lang="en-US" sz="2200" b="1">
                <a:solidFill>
                  <a:schemeClr val="dk1"/>
                </a:solidFill>
                <a:latin typeface="Times New Roman"/>
                <a:ea typeface="Times New Roman"/>
                <a:cs typeface="Times New Roman"/>
                <a:sym typeface="Times New Roman"/>
              </a:rPr>
              <a:t>Too much dependability on Risk Analysis:</a:t>
            </a:r>
            <a:r>
              <a:rPr lang="en-US" sz="2200">
                <a:solidFill>
                  <a:schemeClr val="dk1"/>
                </a:solidFill>
                <a:latin typeface="Times New Roman"/>
                <a:ea typeface="Times New Roman"/>
                <a:cs typeface="Times New Roman"/>
                <a:sym typeface="Times New Roman"/>
              </a:rPr>
              <a:t> The successful completion of the project is very much dependent on Risk Analysis. Without very highly experienced experts, it is going to be a failure to develop a project using this model. </a:t>
            </a:r>
            <a:endParaRPr sz="2200">
              <a:solidFill>
                <a:schemeClr val="dk1"/>
              </a:solidFill>
              <a:latin typeface="Times New Roman"/>
              <a:ea typeface="Times New Roman"/>
              <a:cs typeface="Times New Roman"/>
              <a:sym typeface="Times New Roman"/>
            </a:endParaRPr>
          </a:p>
          <a:p>
            <a:pPr marL="342900" lvl="0" indent="-342900" algn="l" rtl="0">
              <a:lnSpc>
                <a:spcPct val="150000"/>
              </a:lnSpc>
              <a:spcBef>
                <a:spcPts val="0"/>
              </a:spcBef>
              <a:spcAft>
                <a:spcPts val="0"/>
              </a:spcAft>
              <a:buClr>
                <a:schemeClr val="dk1"/>
              </a:buClr>
              <a:buSzPts val="2200"/>
              <a:buFont typeface="Arial"/>
              <a:buChar char="•"/>
            </a:pPr>
            <a:r>
              <a:rPr lang="en-US" sz="2200" b="1">
                <a:solidFill>
                  <a:schemeClr val="dk1"/>
                </a:solidFill>
                <a:latin typeface="Times New Roman"/>
                <a:ea typeface="Times New Roman"/>
                <a:cs typeface="Times New Roman"/>
                <a:sym typeface="Times New Roman"/>
              </a:rPr>
              <a:t>Difficulty in time management:</a:t>
            </a:r>
            <a:r>
              <a:rPr lang="en-US" sz="2200">
                <a:solidFill>
                  <a:schemeClr val="dk1"/>
                </a:solidFill>
                <a:latin typeface="Times New Roman"/>
                <a:ea typeface="Times New Roman"/>
                <a:cs typeface="Times New Roman"/>
                <a:sym typeface="Times New Roman"/>
              </a:rPr>
              <a:t> As the number of phases is unknown at the start of the project, so time estimation is very difficult. </a:t>
            </a:r>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689"/>
        <p:cNvGrpSpPr/>
        <p:nvPr/>
      </p:nvGrpSpPr>
      <p:grpSpPr>
        <a:xfrm>
          <a:off x="0" y="0"/>
          <a:ext cx="0" cy="0"/>
          <a:chOff x="0" y="0"/>
          <a:chExt cx="0" cy="0"/>
        </a:xfrm>
      </p:grpSpPr>
      <p:sp>
        <p:nvSpPr>
          <p:cNvPr id="690" name="Google Shape;690;p73"/>
          <p:cNvSpPr txBox="1">
            <a:spLocks noGrp="1"/>
          </p:cNvSpPr>
          <p:nvPr>
            <p:ph type="title"/>
          </p:nvPr>
        </p:nvSpPr>
        <p:spPr>
          <a:xfrm>
            <a:off x="533400" y="533400"/>
            <a:ext cx="7696200" cy="553998"/>
          </a:xfrm>
          <a:prstGeom prst="rect">
            <a:avLst/>
          </a:prstGeom>
          <a:noFill/>
          <a:ln>
            <a:noFill/>
          </a:ln>
        </p:spPr>
        <p:txBody>
          <a:bodyPr spcFirstLastPara="1" wrap="square" lIns="0" tIns="0" rIns="0" bIns="0" anchor="t" anchorCtr="0">
            <a:spAutoFit/>
          </a:bodyPr>
          <a:lstStyle/>
          <a:p>
            <a:pPr marL="0" lvl="0" indent="0" algn="ctr" rtl="0">
              <a:lnSpc>
                <a:spcPct val="100000"/>
              </a:lnSpc>
              <a:spcBef>
                <a:spcPts val="0"/>
              </a:spcBef>
              <a:spcAft>
                <a:spcPts val="0"/>
              </a:spcAft>
              <a:buSzPts val="1400"/>
              <a:buNone/>
            </a:pPr>
            <a:r>
              <a:rPr lang="en-US"/>
              <a:t>Spiral Model</a:t>
            </a:r>
            <a:endParaRPr/>
          </a:p>
        </p:txBody>
      </p:sp>
      <p:pic>
        <p:nvPicPr>
          <p:cNvPr id="691" name="Google Shape;691;p73" descr="OIP.jpg"/>
          <p:cNvPicPr preferRelativeResize="0">
            <a:picLocks noGrp="1"/>
          </p:cNvPicPr>
          <p:nvPr>
            <p:ph type="body" idx="1"/>
          </p:nvPr>
        </p:nvPicPr>
        <p:blipFill rotWithShape="1">
          <a:blip r:embed="rId3">
            <a:alphaModFix/>
          </a:blip>
          <a:srcRect/>
          <a:stretch/>
        </p:blipFill>
        <p:spPr>
          <a:xfrm>
            <a:off x="457200" y="1600200"/>
            <a:ext cx="8153400" cy="4648200"/>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695"/>
        <p:cNvGrpSpPr/>
        <p:nvPr/>
      </p:nvGrpSpPr>
      <p:grpSpPr>
        <a:xfrm>
          <a:off x="0" y="0"/>
          <a:ext cx="0" cy="0"/>
          <a:chOff x="0" y="0"/>
          <a:chExt cx="0" cy="0"/>
        </a:xfrm>
      </p:grpSpPr>
      <p:sp>
        <p:nvSpPr>
          <p:cNvPr id="696" name="Google Shape;696;p74"/>
          <p:cNvSpPr txBox="1">
            <a:spLocks noGrp="1"/>
          </p:cNvSpPr>
          <p:nvPr>
            <p:ph type="title"/>
          </p:nvPr>
        </p:nvSpPr>
        <p:spPr>
          <a:xfrm>
            <a:off x="762000" y="457200"/>
            <a:ext cx="7239000" cy="553998"/>
          </a:xfrm>
          <a:prstGeom prst="rect">
            <a:avLst/>
          </a:prstGeom>
          <a:noFill/>
          <a:ln>
            <a:noFill/>
          </a:ln>
        </p:spPr>
        <p:txBody>
          <a:bodyPr spcFirstLastPara="1" wrap="square" lIns="0" tIns="0" rIns="0" bIns="0" anchor="t" anchorCtr="0">
            <a:spAutoFit/>
          </a:bodyPr>
          <a:lstStyle/>
          <a:p>
            <a:pPr marL="0" lvl="0" indent="0" algn="ctr" rtl="0">
              <a:lnSpc>
                <a:spcPct val="100000"/>
              </a:lnSpc>
              <a:spcBef>
                <a:spcPts val="0"/>
              </a:spcBef>
              <a:spcAft>
                <a:spcPts val="0"/>
              </a:spcAft>
              <a:buSzPts val="1400"/>
              <a:buNone/>
            </a:pPr>
            <a:r>
              <a:rPr lang="en-US"/>
              <a:t>Advantage of Spiral Model</a:t>
            </a:r>
            <a:endParaRPr/>
          </a:p>
        </p:txBody>
      </p:sp>
      <p:sp>
        <p:nvSpPr>
          <p:cNvPr id="697" name="Google Shape;697;p74"/>
          <p:cNvSpPr txBox="1">
            <a:spLocks noGrp="1"/>
          </p:cNvSpPr>
          <p:nvPr>
            <p:ph type="body" idx="1"/>
          </p:nvPr>
        </p:nvSpPr>
        <p:spPr>
          <a:xfrm>
            <a:off x="152400" y="1322273"/>
            <a:ext cx="8801100" cy="3877985"/>
          </a:xfrm>
          <a:prstGeom prst="rect">
            <a:avLst/>
          </a:prstGeom>
          <a:noFill/>
          <a:ln>
            <a:noFill/>
          </a:ln>
        </p:spPr>
        <p:txBody>
          <a:bodyPr spcFirstLastPara="1" wrap="square" lIns="0" tIns="0" rIns="0" bIns="0" anchor="t" anchorCtr="0">
            <a:spAutoFit/>
          </a:bodyPr>
          <a:lstStyle/>
          <a:p>
            <a:pPr marL="354966" indent="-342900" algn="just">
              <a:lnSpc>
                <a:spcPct val="150000"/>
              </a:lnSpc>
              <a:buClr>
                <a:schemeClr val="tx1"/>
              </a:buClr>
              <a:buSzPts val="3200"/>
              <a:buFont typeface="Arial" panose="020B0604020202020204" pitchFamily="34" charset="0"/>
              <a:buChar char="•"/>
            </a:pPr>
            <a:r>
              <a:rPr lang="en-US" dirty="0">
                <a:solidFill>
                  <a:schemeClr val="tx1"/>
                </a:solidFill>
                <a:latin typeface="Times New Roman" panose="02020603050405020304" pitchFamily="18" charset="0"/>
                <a:cs typeface="Times New Roman" panose="02020603050405020304" pitchFamily="18" charset="0"/>
                <a:sym typeface="Arial"/>
              </a:rPr>
              <a:t>Additional functionality or changed can be done at a later stage.</a:t>
            </a:r>
            <a:endParaRPr dirty="0">
              <a:solidFill>
                <a:schemeClr val="tx1"/>
              </a:solidFill>
              <a:latin typeface="Times New Roman" panose="02020603050405020304" pitchFamily="18" charset="0"/>
              <a:cs typeface="Times New Roman" panose="02020603050405020304" pitchFamily="18" charset="0"/>
              <a:sym typeface="Arial"/>
            </a:endParaRPr>
          </a:p>
          <a:p>
            <a:pPr marL="354966" indent="-342900" algn="just">
              <a:lnSpc>
                <a:spcPct val="150000"/>
              </a:lnSpc>
              <a:buClr>
                <a:schemeClr val="tx1"/>
              </a:buClr>
              <a:buSzPts val="3200"/>
              <a:buFont typeface="Arial" panose="020B0604020202020204" pitchFamily="34" charset="0"/>
              <a:buChar char="•"/>
            </a:pPr>
            <a:r>
              <a:rPr lang="en-US" dirty="0">
                <a:solidFill>
                  <a:schemeClr val="tx1"/>
                </a:solidFill>
                <a:latin typeface="Times New Roman" panose="02020603050405020304" pitchFamily="18" charset="0"/>
                <a:cs typeface="Times New Roman" panose="02020603050405020304" pitchFamily="18" charset="0"/>
                <a:sym typeface="Arial"/>
              </a:rPr>
              <a:t>Cost estimation becomes easy as the prototype building is done in small fragments.</a:t>
            </a:r>
            <a:endParaRPr dirty="0">
              <a:solidFill>
                <a:schemeClr val="tx1"/>
              </a:solidFill>
              <a:latin typeface="Times New Roman" panose="02020603050405020304" pitchFamily="18" charset="0"/>
              <a:cs typeface="Times New Roman" panose="02020603050405020304" pitchFamily="18" charset="0"/>
              <a:sym typeface="Arial"/>
            </a:endParaRPr>
          </a:p>
          <a:p>
            <a:pPr marL="354966" indent="-342900" algn="just">
              <a:lnSpc>
                <a:spcPct val="150000"/>
              </a:lnSpc>
              <a:buClr>
                <a:schemeClr val="tx1"/>
              </a:buClr>
              <a:buSzPts val="3200"/>
              <a:buFont typeface="Arial" panose="020B0604020202020204" pitchFamily="34" charset="0"/>
              <a:buChar char="•"/>
            </a:pPr>
            <a:r>
              <a:rPr lang="en-US" dirty="0">
                <a:solidFill>
                  <a:schemeClr val="tx1"/>
                </a:solidFill>
                <a:latin typeface="Times New Roman" panose="02020603050405020304" pitchFamily="18" charset="0"/>
                <a:cs typeface="Times New Roman" panose="02020603050405020304" pitchFamily="18" charset="0"/>
                <a:sym typeface="Arial"/>
              </a:rPr>
              <a:t>Continuous or repeated development helps in risk management.</a:t>
            </a:r>
            <a:endParaRPr dirty="0">
              <a:solidFill>
                <a:schemeClr val="tx1"/>
              </a:solidFill>
              <a:latin typeface="Times New Roman" panose="02020603050405020304" pitchFamily="18" charset="0"/>
              <a:cs typeface="Times New Roman" panose="02020603050405020304" pitchFamily="18" charset="0"/>
              <a:sym typeface="Arial"/>
            </a:endParaRPr>
          </a:p>
          <a:p>
            <a:pPr marL="354966" indent="-342900" algn="just">
              <a:lnSpc>
                <a:spcPct val="150000"/>
              </a:lnSpc>
              <a:buClr>
                <a:schemeClr val="tx1"/>
              </a:buClr>
              <a:buSzPts val="3200"/>
              <a:buFont typeface="Arial" panose="020B0604020202020204" pitchFamily="34" charset="0"/>
              <a:buChar char="•"/>
            </a:pPr>
            <a:r>
              <a:rPr lang="en-US" dirty="0">
                <a:solidFill>
                  <a:schemeClr val="tx1"/>
                </a:solidFill>
                <a:latin typeface="Times New Roman" panose="02020603050405020304" pitchFamily="18" charset="0"/>
                <a:cs typeface="Times New Roman" panose="02020603050405020304" pitchFamily="18" charset="0"/>
                <a:sym typeface="Arial"/>
              </a:rPr>
              <a:t>Development is fast and features are added in a systematic way.</a:t>
            </a:r>
            <a:endParaRPr dirty="0">
              <a:solidFill>
                <a:schemeClr val="tx1"/>
              </a:solidFill>
              <a:latin typeface="Times New Roman" panose="02020603050405020304" pitchFamily="18" charset="0"/>
              <a:cs typeface="Times New Roman" panose="02020603050405020304" pitchFamily="18" charset="0"/>
              <a:sym typeface="Arial"/>
            </a:endParaRPr>
          </a:p>
          <a:p>
            <a:pPr marL="354966" indent="-342900" algn="just">
              <a:lnSpc>
                <a:spcPct val="150000"/>
              </a:lnSpc>
              <a:buClr>
                <a:schemeClr val="tx1"/>
              </a:buClr>
              <a:buSzPts val="3200"/>
              <a:buFont typeface="Arial" panose="020B0604020202020204" pitchFamily="34" charset="0"/>
              <a:buChar char="•"/>
            </a:pPr>
            <a:r>
              <a:rPr lang="en-US" dirty="0">
                <a:solidFill>
                  <a:schemeClr val="tx1"/>
                </a:solidFill>
                <a:latin typeface="Times New Roman" panose="02020603050405020304" pitchFamily="18" charset="0"/>
                <a:cs typeface="Times New Roman" panose="02020603050405020304" pitchFamily="18" charset="0"/>
                <a:sym typeface="Arial"/>
              </a:rPr>
              <a:t>There is always a space for customer feedback and the changes are implemented faster.</a:t>
            </a:r>
            <a:endParaRPr dirty="0">
              <a:solidFill>
                <a:schemeClr val="tx1"/>
              </a:solidFill>
              <a:latin typeface="Times New Roman" panose="02020603050405020304" pitchFamily="18" charset="0"/>
              <a:cs typeface="Times New Roman" panose="02020603050405020304" pitchFamily="18" charset="0"/>
              <a:sym typeface="Arial"/>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701"/>
        <p:cNvGrpSpPr/>
        <p:nvPr/>
      </p:nvGrpSpPr>
      <p:grpSpPr>
        <a:xfrm>
          <a:off x="0" y="0"/>
          <a:ext cx="0" cy="0"/>
          <a:chOff x="0" y="0"/>
          <a:chExt cx="0" cy="0"/>
        </a:xfrm>
      </p:grpSpPr>
      <p:sp>
        <p:nvSpPr>
          <p:cNvPr id="702" name="Google Shape;702;p75"/>
          <p:cNvSpPr txBox="1">
            <a:spLocks noGrp="1"/>
          </p:cNvSpPr>
          <p:nvPr>
            <p:ph type="title"/>
          </p:nvPr>
        </p:nvSpPr>
        <p:spPr>
          <a:xfrm>
            <a:off x="838200" y="304800"/>
            <a:ext cx="7696200" cy="553998"/>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1400"/>
              <a:buNone/>
            </a:pPr>
            <a:r>
              <a:rPr lang="en-US"/>
              <a:t>Disadvantage of Spiral Method</a:t>
            </a:r>
            <a:endParaRPr/>
          </a:p>
        </p:txBody>
      </p:sp>
      <p:sp>
        <p:nvSpPr>
          <p:cNvPr id="703" name="Google Shape;703;p75"/>
          <p:cNvSpPr txBox="1">
            <a:spLocks noGrp="1"/>
          </p:cNvSpPr>
          <p:nvPr>
            <p:ph type="body" idx="1"/>
          </p:nvPr>
        </p:nvSpPr>
        <p:spPr>
          <a:xfrm>
            <a:off x="279400" y="1322273"/>
            <a:ext cx="8382000" cy="4985980"/>
          </a:xfrm>
          <a:prstGeom prst="rect">
            <a:avLst/>
          </a:prstGeom>
          <a:noFill/>
          <a:ln>
            <a:noFill/>
          </a:ln>
        </p:spPr>
        <p:txBody>
          <a:bodyPr spcFirstLastPara="1" wrap="square" lIns="0" tIns="0" rIns="0" bIns="0" anchor="t" anchorCtr="0">
            <a:spAutoFit/>
          </a:bodyPr>
          <a:lstStyle/>
          <a:p>
            <a:pPr marL="354966" lvl="0" indent="-342900">
              <a:lnSpc>
                <a:spcPct val="150000"/>
              </a:lnSpc>
              <a:buClr>
                <a:schemeClr val="tx1"/>
              </a:buClr>
              <a:buSzPts val="3200"/>
              <a:buFont typeface="Arial" panose="020B0604020202020204" pitchFamily="34" charset="0"/>
              <a:buChar char="•"/>
            </a:pPr>
            <a:r>
              <a:rPr lang="en-US" dirty="0">
                <a:solidFill>
                  <a:schemeClr val="tx1"/>
                </a:solidFill>
                <a:latin typeface="Times New Roman" panose="02020603050405020304" pitchFamily="18" charset="0"/>
                <a:cs typeface="Times New Roman" panose="02020603050405020304" pitchFamily="18" charset="0"/>
              </a:rPr>
              <a:t>Risk of not meeting the schedule or budget.</a:t>
            </a:r>
            <a:endParaRPr dirty="0">
              <a:solidFill>
                <a:schemeClr val="tx1"/>
              </a:solidFill>
              <a:latin typeface="Times New Roman" panose="02020603050405020304" pitchFamily="18" charset="0"/>
              <a:cs typeface="Times New Roman" panose="02020603050405020304" pitchFamily="18" charset="0"/>
            </a:endParaRPr>
          </a:p>
          <a:p>
            <a:pPr marL="354966" lvl="0" indent="-342900">
              <a:lnSpc>
                <a:spcPct val="150000"/>
              </a:lnSpc>
              <a:buClr>
                <a:schemeClr val="tx1"/>
              </a:buClr>
              <a:buSzPts val="3200"/>
              <a:buFont typeface="Arial" panose="020B0604020202020204" pitchFamily="34" charset="0"/>
              <a:buChar char="•"/>
            </a:pPr>
            <a:r>
              <a:rPr lang="en-US" dirty="0">
                <a:solidFill>
                  <a:schemeClr val="tx1"/>
                </a:solidFill>
                <a:latin typeface="Times New Roman" panose="02020603050405020304" pitchFamily="18" charset="0"/>
                <a:cs typeface="Times New Roman" panose="02020603050405020304" pitchFamily="18" charset="0"/>
              </a:rPr>
              <a:t>Spiral Model is not suitable for small projects as it is expensive.  </a:t>
            </a:r>
            <a:endParaRPr dirty="0">
              <a:solidFill>
                <a:schemeClr val="tx1"/>
              </a:solidFill>
              <a:latin typeface="Times New Roman" panose="02020603050405020304" pitchFamily="18" charset="0"/>
              <a:cs typeface="Times New Roman" panose="02020603050405020304" pitchFamily="18" charset="0"/>
            </a:endParaRPr>
          </a:p>
          <a:p>
            <a:pPr marL="354966" lvl="0" indent="-342900">
              <a:lnSpc>
                <a:spcPct val="150000"/>
              </a:lnSpc>
              <a:buClr>
                <a:schemeClr val="tx1"/>
              </a:buClr>
              <a:buSzPts val="3200"/>
              <a:buFont typeface="Arial" panose="020B0604020202020204" pitchFamily="34" charset="0"/>
              <a:buChar char="•"/>
            </a:pPr>
            <a:r>
              <a:rPr lang="en-US" dirty="0">
                <a:solidFill>
                  <a:schemeClr val="tx1"/>
                </a:solidFill>
                <a:latin typeface="Times New Roman" panose="02020603050405020304" pitchFamily="18" charset="0"/>
                <a:cs typeface="Times New Roman" panose="02020603050405020304" pitchFamily="18" charset="0"/>
              </a:rPr>
              <a:t>The successful completion of the project is very much dependent on Risk Analysis. Without very highly experienced experts, it is going to be a failure to develop a project using this model. </a:t>
            </a:r>
            <a:endParaRPr dirty="0">
              <a:solidFill>
                <a:schemeClr val="tx1"/>
              </a:solidFill>
              <a:latin typeface="Times New Roman" panose="02020603050405020304" pitchFamily="18" charset="0"/>
              <a:cs typeface="Times New Roman" panose="02020603050405020304" pitchFamily="18" charset="0"/>
            </a:endParaRPr>
          </a:p>
          <a:p>
            <a:pPr marL="354966" lvl="0" indent="-342900">
              <a:lnSpc>
                <a:spcPct val="150000"/>
              </a:lnSpc>
              <a:buClr>
                <a:schemeClr val="tx1"/>
              </a:buClr>
              <a:buSzPts val="3200"/>
              <a:buFont typeface="Arial" panose="020B0604020202020204" pitchFamily="34" charset="0"/>
              <a:buChar char="•"/>
            </a:pPr>
            <a:r>
              <a:rPr lang="en-US" dirty="0">
                <a:solidFill>
                  <a:schemeClr val="tx1"/>
                </a:solidFill>
                <a:latin typeface="Times New Roman" panose="02020603050405020304" pitchFamily="18" charset="0"/>
                <a:cs typeface="Times New Roman" panose="02020603050405020304" pitchFamily="18" charset="0"/>
              </a:rPr>
              <a:t>Documentation is more as it has intermediate phases </a:t>
            </a:r>
            <a:endParaRPr dirty="0">
              <a:solidFill>
                <a:schemeClr val="tx1"/>
              </a:solidFill>
              <a:latin typeface="Times New Roman" panose="02020603050405020304" pitchFamily="18" charset="0"/>
              <a:cs typeface="Times New Roman" panose="02020603050405020304" pitchFamily="18" charset="0"/>
            </a:endParaRPr>
          </a:p>
          <a:p>
            <a:pPr marL="354966" lvl="0" indent="-342900">
              <a:lnSpc>
                <a:spcPct val="150000"/>
              </a:lnSpc>
              <a:buClr>
                <a:schemeClr val="tx1"/>
              </a:buClr>
              <a:buSzPts val="3200"/>
              <a:buFont typeface="Arial" panose="020B0604020202020204" pitchFamily="34" charset="0"/>
              <a:buChar char="•"/>
            </a:pPr>
            <a:r>
              <a:rPr lang="en-US" dirty="0">
                <a:solidFill>
                  <a:schemeClr val="tx1"/>
                </a:solidFill>
                <a:latin typeface="Times New Roman" panose="02020603050405020304" pitchFamily="18" charset="0"/>
                <a:cs typeface="Times New Roman" panose="02020603050405020304" pitchFamily="18" charset="0"/>
              </a:rPr>
              <a:t>For its smooth operation spiral model protocol needs To be followed strictly </a:t>
            </a:r>
            <a:br>
              <a:rPr lang="en-US" dirty="0"/>
            </a:br>
            <a:r>
              <a:rPr lang="en-US" dirty="0"/>
              <a:t> </a:t>
            </a:r>
            <a:endParaRPr dirty="0"/>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707"/>
        <p:cNvGrpSpPr/>
        <p:nvPr/>
      </p:nvGrpSpPr>
      <p:grpSpPr>
        <a:xfrm>
          <a:off x="0" y="0"/>
          <a:ext cx="0" cy="0"/>
          <a:chOff x="0" y="0"/>
          <a:chExt cx="0" cy="0"/>
        </a:xfrm>
      </p:grpSpPr>
      <p:sp>
        <p:nvSpPr>
          <p:cNvPr id="708" name="Google Shape;708;p76"/>
          <p:cNvSpPr txBox="1">
            <a:spLocks noGrp="1"/>
          </p:cNvSpPr>
          <p:nvPr>
            <p:ph type="title"/>
          </p:nvPr>
        </p:nvSpPr>
        <p:spPr>
          <a:xfrm>
            <a:off x="203200" y="217678"/>
            <a:ext cx="8773262" cy="1120820"/>
          </a:xfrm>
          <a:prstGeom prst="rect">
            <a:avLst/>
          </a:prstGeom>
          <a:noFill/>
          <a:ln>
            <a:noFill/>
          </a:ln>
        </p:spPr>
        <p:txBody>
          <a:bodyPr spcFirstLastPara="1" wrap="square" lIns="0" tIns="12700" rIns="0" bIns="0" anchor="t" anchorCtr="0">
            <a:spAutoFit/>
          </a:bodyPr>
          <a:lstStyle/>
          <a:p>
            <a:pPr marL="2459990" marR="5080" lvl="0" indent="-2447925" algn="l" rtl="0">
              <a:lnSpc>
                <a:spcPct val="100000"/>
              </a:lnSpc>
              <a:spcBef>
                <a:spcPts val="0"/>
              </a:spcBef>
              <a:spcAft>
                <a:spcPts val="0"/>
              </a:spcAft>
              <a:buSzPts val="1400"/>
              <a:buNone/>
            </a:pPr>
            <a:r>
              <a:rPr lang="en-US" dirty="0"/>
              <a:t>Computer-Aided Software Engineering  (CASE) Tools</a:t>
            </a:r>
            <a:endParaRPr dirty="0"/>
          </a:p>
        </p:txBody>
      </p:sp>
      <p:sp>
        <p:nvSpPr>
          <p:cNvPr id="709" name="Google Shape;709;p76"/>
          <p:cNvSpPr txBox="1"/>
          <p:nvPr/>
        </p:nvSpPr>
        <p:spPr>
          <a:xfrm>
            <a:off x="609600" y="1338498"/>
            <a:ext cx="8293100" cy="5035989"/>
          </a:xfrm>
          <a:prstGeom prst="rect">
            <a:avLst/>
          </a:prstGeom>
          <a:noFill/>
          <a:ln>
            <a:noFill/>
          </a:ln>
        </p:spPr>
        <p:txBody>
          <a:bodyPr spcFirstLastPara="1" wrap="square" lIns="0" tIns="49525" rIns="0" bIns="0" anchor="t" anchorCtr="0">
            <a:spAutoFit/>
          </a:bodyPr>
          <a:lstStyle/>
          <a:p>
            <a:pPr marL="354966" lvl="0" indent="-342900" algn="just">
              <a:lnSpc>
                <a:spcPct val="150000"/>
              </a:lnSpc>
              <a:buClr>
                <a:schemeClr val="tx1"/>
              </a:buClr>
              <a:buSzPts val="3200"/>
              <a:buFont typeface="Arial" panose="020B0604020202020204" pitchFamily="34" charset="0"/>
              <a:buChar char="•"/>
            </a:pPr>
            <a:r>
              <a:rPr lang="en-US" sz="2400" dirty="0">
                <a:solidFill>
                  <a:schemeClr val="tx1"/>
                </a:solidFill>
                <a:latin typeface="Times New Roman" panose="02020603050405020304" pitchFamily="18" charset="0"/>
                <a:cs typeface="Times New Roman" panose="02020603050405020304" pitchFamily="18" charset="0"/>
                <a:sym typeface="Helvetica Neue"/>
              </a:rPr>
              <a:t>Computer-aided software engineering (CASE) refers to automated  software tools used by systems analysts to develop information systems.</a:t>
            </a:r>
            <a:endParaRPr sz="2400" dirty="0">
              <a:solidFill>
                <a:schemeClr val="tx1"/>
              </a:solidFill>
              <a:latin typeface="Times New Roman" panose="02020603050405020304" pitchFamily="18" charset="0"/>
              <a:cs typeface="Times New Roman" panose="02020603050405020304" pitchFamily="18" charset="0"/>
              <a:sym typeface="Helvetica Neue"/>
            </a:endParaRPr>
          </a:p>
          <a:p>
            <a:pPr marL="354966" lvl="0" indent="-342900" algn="just">
              <a:lnSpc>
                <a:spcPct val="150000"/>
              </a:lnSpc>
              <a:buClr>
                <a:schemeClr val="tx1"/>
              </a:buClr>
              <a:buSzPts val="3200"/>
              <a:buFont typeface="Arial" panose="020B0604020202020204" pitchFamily="34" charset="0"/>
              <a:buChar char="•"/>
            </a:pPr>
            <a:r>
              <a:rPr lang="en-US" sz="2400" dirty="0">
                <a:solidFill>
                  <a:schemeClr val="tx1"/>
                </a:solidFill>
                <a:latin typeface="Times New Roman" panose="02020603050405020304" pitchFamily="18" charset="0"/>
                <a:cs typeface="Times New Roman" panose="02020603050405020304" pitchFamily="18" charset="0"/>
                <a:sym typeface="Helvetica Neue"/>
              </a:rPr>
              <a:t>These tools can be used to automate or support activities throughout the  systems development process with the objective of increasing  productivity and improving the overall quality of systems</a:t>
            </a:r>
            <a:endParaRPr sz="2400" dirty="0">
              <a:solidFill>
                <a:schemeClr val="tx1"/>
              </a:solidFill>
              <a:latin typeface="Times New Roman" panose="02020603050405020304" pitchFamily="18" charset="0"/>
              <a:cs typeface="Times New Roman" panose="02020603050405020304" pitchFamily="18" charset="0"/>
              <a:sym typeface="Helvetica Neue"/>
            </a:endParaRPr>
          </a:p>
          <a:p>
            <a:pPr marL="354966" lvl="0" indent="-342900" algn="just">
              <a:lnSpc>
                <a:spcPct val="150000"/>
              </a:lnSpc>
              <a:buClr>
                <a:schemeClr val="tx1"/>
              </a:buClr>
              <a:buSzPts val="3200"/>
              <a:buFont typeface="Arial" panose="020B0604020202020204" pitchFamily="34" charset="0"/>
              <a:buChar char="•"/>
            </a:pPr>
            <a:r>
              <a:rPr lang="en-US" sz="2400" dirty="0">
                <a:solidFill>
                  <a:schemeClr val="tx1"/>
                </a:solidFill>
                <a:latin typeface="Times New Roman" panose="02020603050405020304" pitchFamily="18" charset="0"/>
                <a:cs typeface="Times New Roman" panose="02020603050405020304" pitchFamily="18" charset="0"/>
              </a:rPr>
              <a:t>Computer-Aided	Software	Engineering	</a:t>
            </a:r>
            <a:r>
              <a:rPr lang="en-US" sz="2400" dirty="0">
                <a:solidFill>
                  <a:schemeClr val="tx1"/>
                </a:solidFill>
                <a:latin typeface="Times New Roman" panose="02020603050405020304" pitchFamily="18" charset="0"/>
                <a:cs typeface="Times New Roman" panose="02020603050405020304" pitchFamily="18" charset="0"/>
                <a:sym typeface="Helvetica Neue"/>
              </a:rPr>
              <a:t>(CASE)tools are	automated</a:t>
            </a:r>
            <a:endParaRPr sz="2400" dirty="0">
              <a:solidFill>
                <a:schemeClr val="tx1"/>
              </a:solidFill>
              <a:latin typeface="Times New Roman" panose="02020603050405020304" pitchFamily="18" charset="0"/>
              <a:cs typeface="Times New Roman" panose="02020603050405020304" pitchFamily="18" charset="0"/>
              <a:sym typeface="Helvetica Neue"/>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707"/>
        <p:cNvGrpSpPr/>
        <p:nvPr/>
      </p:nvGrpSpPr>
      <p:grpSpPr>
        <a:xfrm>
          <a:off x="0" y="0"/>
          <a:ext cx="0" cy="0"/>
          <a:chOff x="0" y="0"/>
          <a:chExt cx="0" cy="0"/>
        </a:xfrm>
      </p:grpSpPr>
      <p:sp>
        <p:nvSpPr>
          <p:cNvPr id="708" name="Google Shape;708;p76"/>
          <p:cNvSpPr txBox="1">
            <a:spLocks noGrp="1"/>
          </p:cNvSpPr>
          <p:nvPr>
            <p:ph type="title"/>
          </p:nvPr>
        </p:nvSpPr>
        <p:spPr>
          <a:xfrm>
            <a:off x="203200" y="217678"/>
            <a:ext cx="8773262" cy="1120820"/>
          </a:xfrm>
          <a:prstGeom prst="rect">
            <a:avLst/>
          </a:prstGeom>
          <a:noFill/>
          <a:ln>
            <a:noFill/>
          </a:ln>
        </p:spPr>
        <p:txBody>
          <a:bodyPr spcFirstLastPara="1" wrap="square" lIns="0" tIns="12700" rIns="0" bIns="0" anchor="t" anchorCtr="0">
            <a:spAutoFit/>
          </a:bodyPr>
          <a:lstStyle/>
          <a:p>
            <a:pPr marL="2459990" marR="5080" lvl="0" indent="-2447925" algn="l" rtl="0">
              <a:lnSpc>
                <a:spcPct val="100000"/>
              </a:lnSpc>
              <a:spcBef>
                <a:spcPts val="0"/>
              </a:spcBef>
              <a:spcAft>
                <a:spcPts val="0"/>
              </a:spcAft>
              <a:buSzPts val="1400"/>
              <a:buNone/>
            </a:pPr>
            <a:r>
              <a:rPr lang="en-US" dirty="0"/>
              <a:t>Computer-Aided Software Engineering  (CASE) Tools</a:t>
            </a:r>
            <a:endParaRPr dirty="0"/>
          </a:p>
        </p:txBody>
      </p:sp>
      <p:sp>
        <p:nvSpPr>
          <p:cNvPr id="709" name="Google Shape;709;p76"/>
          <p:cNvSpPr txBox="1"/>
          <p:nvPr/>
        </p:nvSpPr>
        <p:spPr>
          <a:xfrm>
            <a:off x="609600" y="1338498"/>
            <a:ext cx="8293100" cy="5035989"/>
          </a:xfrm>
          <a:prstGeom prst="rect">
            <a:avLst/>
          </a:prstGeom>
          <a:noFill/>
          <a:ln>
            <a:noFill/>
          </a:ln>
        </p:spPr>
        <p:txBody>
          <a:bodyPr spcFirstLastPara="1" wrap="square" lIns="0" tIns="49525" rIns="0" bIns="0" anchor="t" anchorCtr="0">
            <a:spAutoFit/>
          </a:bodyPr>
          <a:lstStyle/>
          <a:p>
            <a:pPr marL="354966" lvl="0" indent="-342900" algn="just">
              <a:lnSpc>
                <a:spcPct val="150000"/>
              </a:lnSpc>
              <a:buClr>
                <a:schemeClr val="tx1"/>
              </a:buClr>
              <a:buSzPts val="3200"/>
              <a:buFont typeface="Arial" panose="020B0604020202020204" pitchFamily="34" charset="0"/>
              <a:buChar char="•"/>
            </a:pPr>
            <a:r>
              <a:rPr lang="en-US" sz="2400" dirty="0">
                <a:solidFill>
                  <a:schemeClr val="tx1"/>
                </a:solidFill>
                <a:latin typeface="Times New Roman" panose="02020603050405020304" pitchFamily="18" charset="0"/>
                <a:cs typeface="Times New Roman" panose="02020603050405020304" pitchFamily="18" charset="0"/>
                <a:sym typeface="Helvetica Neue"/>
              </a:rPr>
              <a:t>software packages that help to automate activities in the SDLC.</a:t>
            </a:r>
            <a:endParaRPr sz="2400" dirty="0">
              <a:solidFill>
                <a:schemeClr val="tx1"/>
              </a:solidFill>
              <a:latin typeface="Times New Roman" panose="02020603050405020304" pitchFamily="18" charset="0"/>
              <a:cs typeface="Times New Roman" panose="02020603050405020304" pitchFamily="18" charset="0"/>
              <a:sym typeface="Helvetica Neue"/>
            </a:endParaRPr>
          </a:p>
          <a:p>
            <a:pPr marL="354966" lvl="0" indent="-342900" algn="just">
              <a:lnSpc>
                <a:spcPct val="150000"/>
              </a:lnSpc>
              <a:buClr>
                <a:schemeClr val="tx1"/>
              </a:buClr>
              <a:buSzPts val="3200"/>
              <a:buFont typeface="Arial" panose="020B0604020202020204" pitchFamily="34" charset="0"/>
              <a:buChar char="•"/>
            </a:pPr>
            <a:r>
              <a:rPr lang="en-US" sz="2400" dirty="0">
                <a:solidFill>
                  <a:schemeClr val="tx1"/>
                </a:solidFill>
                <a:latin typeface="Times New Roman" panose="02020603050405020304" pitchFamily="18" charset="0"/>
                <a:cs typeface="Times New Roman" panose="02020603050405020304" pitchFamily="18" charset="0"/>
                <a:sym typeface="Helvetica Neue"/>
              </a:rPr>
              <a:t>CASE	tools	aim	to	enforce	an	engineering-type	approach	to	the  development of software systems.</a:t>
            </a:r>
            <a:endParaRPr sz="2400" dirty="0">
              <a:solidFill>
                <a:schemeClr val="tx1"/>
              </a:solidFill>
              <a:latin typeface="Times New Roman" panose="02020603050405020304" pitchFamily="18" charset="0"/>
              <a:cs typeface="Times New Roman" panose="02020603050405020304" pitchFamily="18" charset="0"/>
              <a:sym typeface="Helvetica Neue"/>
            </a:endParaRPr>
          </a:p>
          <a:p>
            <a:pPr marL="354966" lvl="0" indent="-342900" algn="just">
              <a:lnSpc>
                <a:spcPct val="150000"/>
              </a:lnSpc>
              <a:buClr>
                <a:schemeClr val="tx1"/>
              </a:buClr>
              <a:buSzPts val="3200"/>
              <a:buFont typeface="Arial" panose="020B0604020202020204" pitchFamily="34" charset="0"/>
              <a:buChar char="•"/>
            </a:pPr>
            <a:r>
              <a:rPr lang="en-US" sz="2400" dirty="0">
                <a:solidFill>
                  <a:schemeClr val="tx1"/>
                </a:solidFill>
                <a:latin typeface="Times New Roman" panose="02020603050405020304" pitchFamily="18" charset="0"/>
                <a:cs typeface="Times New Roman" panose="02020603050405020304" pitchFamily="18" charset="0"/>
                <a:sym typeface="Helvetica Neue"/>
              </a:rPr>
              <a:t>CASE tools range  from simple diagramming tools to very sophisticated</a:t>
            </a:r>
            <a:endParaRPr sz="2400" dirty="0">
              <a:solidFill>
                <a:schemeClr val="tx1"/>
              </a:solidFill>
              <a:latin typeface="Times New Roman" panose="02020603050405020304" pitchFamily="18" charset="0"/>
              <a:cs typeface="Times New Roman" panose="02020603050405020304" pitchFamily="18" charset="0"/>
              <a:sym typeface="Helvetica Neue"/>
            </a:endParaRPr>
          </a:p>
          <a:p>
            <a:pPr marL="354966" lvl="0" indent="-342900" algn="just">
              <a:lnSpc>
                <a:spcPct val="150000"/>
              </a:lnSpc>
              <a:buClr>
                <a:schemeClr val="tx1"/>
              </a:buClr>
              <a:buSzPts val="3200"/>
              <a:buFont typeface="Arial" panose="020B0604020202020204" pitchFamily="34" charset="0"/>
              <a:buChar char="•"/>
            </a:pPr>
            <a:r>
              <a:rPr lang="en-US" sz="2400" dirty="0">
                <a:solidFill>
                  <a:schemeClr val="tx1"/>
                </a:solidFill>
                <a:latin typeface="Times New Roman" panose="02020603050405020304" pitchFamily="18" charset="0"/>
                <a:cs typeface="Times New Roman" panose="02020603050405020304" pitchFamily="18" charset="0"/>
                <a:sym typeface="Helvetica Neue"/>
              </a:rPr>
              <a:t>programs to document and automate most of the stages in the SDLC.</a:t>
            </a:r>
            <a:endParaRPr sz="2400" dirty="0">
              <a:solidFill>
                <a:schemeClr val="tx1"/>
              </a:solidFill>
              <a:latin typeface="Times New Roman" panose="02020603050405020304" pitchFamily="18" charset="0"/>
              <a:cs typeface="Times New Roman" panose="02020603050405020304" pitchFamily="18" charset="0"/>
              <a:sym typeface="Helvetica Neue"/>
            </a:endParaRPr>
          </a:p>
          <a:p>
            <a:pPr marL="354966" lvl="0" indent="-342900" algn="just">
              <a:lnSpc>
                <a:spcPct val="150000"/>
              </a:lnSpc>
              <a:buClr>
                <a:schemeClr val="tx1"/>
              </a:buClr>
              <a:buSzPts val="3200"/>
              <a:buFont typeface="Arial" panose="020B0604020202020204" pitchFamily="34" charset="0"/>
              <a:buChar char="•"/>
            </a:pPr>
            <a:r>
              <a:rPr lang="en-US" sz="2400" dirty="0">
                <a:solidFill>
                  <a:schemeClr val="tx1"/>
                </a:solidFill>
                <a:latin typeface="Times New Roman" panose="02020603050405020304" pitchFamily="18" charset="0"/>
                <a:cs typeface="Times New Roman" panose="02020603050405020304" pitchFamily="18" charset="0"/>
                <a:sym typeface="Helvetica Neue"/>
              </a:rPr>
              <a:t>CASE tools used since the early 1990s</a:t>
            </a:r>
            <a:endParaRPr sz="2400" dirty="0">
              <a:solidFill>
                <a:schemeClr val="tx1"/>
              </a:solidFill>
              <a:latin typeface="Times New Roman" panose="02020603050405020304" pitchFamily="18" charset="0"/>
              <a:cs typeface="Times New Roman" panose="02020603050405020304" pitchFamily="18" charset="0"/>
              <a:sym typeface="Helvetica Neue"/>
            </a:endParaRPr>
          </a:p>
        </p:txBody>
      </p:sp>
    </p:spTree>
    <p:extLst>
      <p:ext uri="{BB962C8B-B14F-4D97-AF65-F5344CB8AC3E}">
        <p14:creationId xmlns:p14="http://schemas.microsoft.com/office/powerpoint/2010/main" val="144002845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713"/>
        <p:cNvGrpSpPr/>
        <p:nvPr/>
      </p:nvGrpSpPr>
      <p:grpSpPr>
        <a:xfrm>
          <a:off x="0" y="0"/>
          <a:ext cx="0" cy="0"/>
          <a:chOff x="0" y="0"/>
          <a:chExt cx="0" cy="0"/>
        </a:xfrm>
      </p:grpSpPr>
      <p:sp>
        <p:nvSpPr>
          <p:cNvPr id="714" name="Google Shape;714;p77"/>
          <p:cNvSpPr txBox="1">
            <a:spLocks noGrp="1"/>
          </p:cNvSpPr>
          <p:nvPr>
            <p:ph type="title"/>
          </p:nvPr>
        </p:nvSpPr>
        <p:spPr>
          <a:xfrm>
            <a:off x="177801" y="136905"/>
            <a:ext cx="8826500" cy="1244600"/>
          </a:xfrm>
          <a:prstGeom prst="rect">
            <a:avLst/>
          </a:prstGeom>
          <a:noFill/>
          <a:ln>
            <a:noFill/>
          </a:ln>
        </p:spPr>
        <p:txBody>
          <a:bodyPr spcFirstLastPara="1" wrap="square" lIns="0" tIns="12050" rIns="0" bIns="0" anchor="t" anchorCtr="0">
            <a:spAutoFit/>
          </a:bodyPr>
          <a:lstStyle/>
          <a:p>
            <a:pPr marL="12700" marR="5080" lvl="0" indent="95885" algn="l" rtl="0">
              <a:lnSpc>
                <a:spcPct val="100000"/>
              </a:lnSpc>
              <a:spcBef>
                <a:spcPts val="0"/>
              </a:spcBef>
              <a:spcAft>
                <a:spcPts val="0"/>
              </a:spcAft>
              <a:buSzPts val="1400"/>
              <a:buNone/>
            </a:pPr>
            <a:r>
              <a:rPr lang="en-US" sz="4000" dirty="0"/>
              <a:t>Computer-Aided Software  Engineering (CASE) Tools</a:t>
            </a:r>
            <a:endParaRPr sz="4000" dirty="0"/>
          </a:p>
        </p:txBody>
      </p:sp>
      <p:sp>
        <p:nvSpPr>
          <p:cNvPr id="715" name="Google Shape;715;p77"/>
          <p:cNvSpPr txBox="1"/>
          <p:nvPr/>
        </p:nvSpPr>
        <p:spPr>
          <a:xfrm>
            <a:off x="533400" y="1596832"/>
            <a:ext cx="8002269" cy="4058162"/>
          </a:xfrm>
          <a:prstGeom prst="rect">
            <a:avLst/>
          </a:prstGeom>
          <a:noFill/>
          <a:ln>
            <a:noFill/>
          </a:ln>
        </p:spPr>
        <p:txBody>
          <a:bodyPr spcFirstLastPara="1" wrap="square" lIns="0" tIns="117475" rIns="0" bIns="0" anchor="t" anchorCtr="0">
            <a:spAutoFit/>
          </a:bodyPr>
          <a:lstStyle/>
          <a:p>
            <a:pPr marL="299085" marR="0" lvl="0" indent="-287019" algn="l" rtl="0">
              <a:lnSpc>
                <a:spcPct val="100000"/>
              </a:lnSpc>
              <a:spcBef>
                <a:spcPts val="0"/>
              </a:spcBef>
              <a:spcAft>
                <a:spcPts val="0"/>
              </a:spcAft>
              <a:buClr>
                <a:srgbClr val="D9B146"/>
              </a:buClr>
              <a:buSzPts val="3200"/>
              <a:buFont typeface="Noto Sans Symbols"/>
              <a:buChar char="▪"/>
            </a:pPr>
            <a:r>
              <a:rPr lang="en-US" sz="2800" b="0" i="0" u="none" strike="noStrike" cap="none" dirty="0">
                <a:solidFill>
                  <a:srgbClr val="FF0000"/>
                </a:solidFill>
                <a:latin typeface="Times New Roman" panose="02020603050405020304" pitchFamily="18" charset="0"/>
                <a:ea typeface="Helvetica Neue"/>
                <a:cs typeface="Times New Roman" panose="02020603050405020304" pitchFamily="18" charset="0"/>
                <a:sym typeface="Helvetica Neue"/>
              </a:rPr>
              <a:t>The case for using CASE tools:</a:t>
            </a:r>
            <a:endParaRPr sz="2800" b="0" i="0" u="none" strike="noStrike" cap="none" dirty="0">
              <a:solidFill>
                <a:schemeClr val="dk1"/>
              </a:solidFill>
              <a:latin typeface="Times New Roman" panose="02020603050405020304" pitchFamily="18" charset="0"/>
              <a:ea typeface="Helvetica Neue"/>
              <a:cs typeface="Times New Roman" panose="02020603050405020304" pitchFamily="18" charset="0"/>
              <a:sym typeface="Helvetica Neue"/>
            </a:endParaRPr>
          </a:p>
          <a:p>
            <a:pPr marL="756285" marR="0" lvl="1" indent="-287019" algn="l" rtl="0">
              <a:lnSpc>
                <a:spcPct val="100000"/>
              </a:lnSpc>
              <a:spcBef>
                <a:spcPts val="1180"/>
              </a:spcBef>
              <a:spcAft>
                <a:spcPts val="0"/>
              </a:spcAft>
              <a:buClr>
                <a:srgbClr val="D9B146"/>
              </a:buClr>
              <a:buSzPts val="2750"/>
              <a:buFont typeface="Arial"/>
              <a:buChar char="•"/>
            </a:pPr>
            <a:r>
              <a:rPr lang="en-US" sz="2400" b="0" i="0" u="none" strike="noStrike" cap="none" dirty="0">
                <a:solidFill>
                  <a:srgbClr val="252525"/>
                </a:solidFill>
                <a:latin typeface="Times New Roman" panose="02020603050405020304" pitchFamily="18" charset="0"/>
                <a:ea typeface="Helvetica Neue"/>
                <a:cs typeface="Times New Roman" panose="02020603050405020304" pitchFamily="18" charset="0"/>
                <a:sym typeface="Helvetica Neue"/>
              </a:rPr>
              <a:t>Improve </a:t>
            </a:r>
            <a:r>
              <a:rPr lang="en-US" sz="2400" b="0" i="0" u="none" strike="noStrike" cap="none" dirty="0">
                <a:solidFill>
                  <a:srgbClr val="3942F7"/>
                </a:solidFill>
                <a:latin typeface="Times New Roman" panose="02020603050405020304" pitchFamily="18" charset="0"/>
                <a:ea typeface="Helvetica Neue"/>
                <a:cs typeface="Times New Roman" panose="02020603050405020304" pitchFamily="18" charset="0"/>
                <a:sym typeface="Helvetica Neue"/>
              </a:rPr>
              <a:t>quality </a:t>
            </a:r>
            <a:r>
              <a:rPr lang="en-US" sz="2400" b="0" i="0" u="none" strike="noStrike" cap="none" dirty="0">
                <a:solidFill>
                  <a:srgbClr val="252525"/>
                </a:solidFill>
                <a:latin typeface="Times New Roman" panose="02020603050405020304" pitchFamily="18" charset="0"/>
                <a:ea typeface="Helvetica Neue"/>
                <a:cs typeface="Times New Roman" panose="02020603050405020304" pitchFamily="18" charset="0"/>
                <a:sym typeface="Helvetica Neue"/>
              </a:rPr>
              <a:t>of systems developed.</a:t>
            </a:r>
            <a:endParaRPr sz="2400" b="0" i="0" u="none" strike="noStrike" cap="none" dirty="0">
              <a:solidFill>
                <a:schemeClr val="dk1"/>
              </a:solidFill>
              <a:latin typeface="Times New Roman" panose="02020603050405020304" pitchFamily="18" charset="0"/>
              <a:ea typeface="Helvetica Neue"/>
              <a:cs typeface="Times New Roman" panose="02020603050405020304" pitchFamily="18" charset="0"/>
              <a:sym typeface="Helvetica Neue"/>
            </a:endParaRPr>
          </a:p>
          <a:p>
            <a:pPr marL="756285" marR="0" lvl="1" indent="-287019" algn="l" rtl="0">
              <a:lnSpc>
                <a:spcPct val="100000"/>
              </a:lnSpc>
              <a:spcBef>
                <a:spcPts val="1180"/>
              </a:spcBef>
              <a:spcAft>
                <a:spcPts val="0"/>
              </a:spcAft>
              <a:buClr>
                <a:srgbClr val="D9B146"/>
              </a:buClr>
              <a:buSzPts val="2750"/>
              <a:buFont typeface="Arial"/>
              <a:buChar char="•"/>
            </a:pPr>
            <a:r>
              <a:rPr lang="en-US" sz="2400" b="0" i="0" u="none" strike="noStrike" cap="none" dirty="0">
                <a:solidFill>
                  <a:srgbClr val="252525"/>
                </a:solidFill>
                <a:latin typeface="Times New Roman" panose="02020603050405020304" pitchFamily="18" charset="0"/>
                <a:ea typeface="Helvetica Neue"/>
                <a:cs typeface="Times New Roman" panose="02020603050405020304" pitchFamily="18" charset="0"/>
                <a:sym typeface="Helvetica Neue"/>
              </a:rPr>
              <a:t>Help to increase the </a:t>
            </a:r>
            <a:r>
              <a:rPr lang="en-US" sz="2400" b="0" i="0" u="none" strike="noStrike" cap="none" dirty="0">
                <a:solidFill>
                  <a:srgbClr val="3942F7"/>
                </a:solidFill>
                <a:latin typeface="Times New Roman" panose="02020603050405020304" pitchFamily="18" charset="0"/>
                <a:ea typeface="Helvetica Neue"/>
                <a:cs typeface="Times New Roman" panose="02020603050405020304" pitchFamily="18" charset="0"/>
                <a:sym typeface="Helvetica Neue"/>
              </a:rPr>
              <a:t>productivity </a:t>
            </a:r>
            <a:r>
              <a:rPr lang="en-US" sz="2400" b="0" i="0" u="none" strike="noStrike" cap="none" dirty="0">
                <a:solidFill>
                  <a:srgbClr val="252525"/>
                </a:solidFill>
                <a:latin typeface="Times New Roman" panose="02020603050405020304" pitchFamily="18" charset="0"/>
                <a:ea typeface="Helvetica Neue"/>
                <a:cs typeface="Times New Roman" panose="02020603050405020304" pitchFamily="18" charset="0"/>
                <a:sym typeface="Helvetica Neue"/>
              </a:rPr>
              <a:t>of systems analysts.</a:t>
            </a:r>
            <a:endParaRPr sz="2400" b="0" i="0" u="none" strike="noStrike" cap="none" dirty="0">
              <a:solidFill>
                <a:schemeClr val="dk1"/>
              </a:solidFill>
              <a:latin typeface="Times New Roman" panose="02020603050405020304" pitchFamily="18" charset="0"/>
              <a:ea typeface="Helvetica Neue"/>
              <a:cs typeface="Times New Roman" panose="02020603050405020304" pitchFamily="18" charset="0"/>
              <a:sym typeface="Helvetica Neue"/>
            </a:endParaRPr>
          </a:p>
          <a:p>
            <a:pPr marL="756285" marR="5080" lvl="1" indent="-287019" algn="l" rtl="0">
              <a:lnSpc>
                <a:spcPct val="100000"/>
              </a:lnSpc>
              <a:spcBef>
                <a:spcPts val="1175"/>
              </a:spcBef>
              <a:spcAft>
                <a:spcPts val="0"/>
              </a:spcAft>
              <a:buClr>
                <a:srgbClr val="D9B146"/>
              </a:buClr>
              <a:buSzPts val="2750"/>
              <a:buFont typeface="Arial"/>
              <a:buChar char="•"/>
            </a:pPr>
            <a:r>
              <a:rPr lang="en-US" sz="2400" b="0" i="0" u="none" strike="noStrike" cap="none" dirty="0">
                <a:solidFill>
                  <a:srgbClr val="252525"/>
                </a:solidFill>
                <a:latin typeface="Times New Roman" panose="02020603050405020304" pitchFamily="18" charset="0"/>
                <a:ea typeface="Helvetica Neue"/>
                <a:cs typeface="Times New Roman" panose="02020603050405020304" pitchFamily="18" charset="0"/>
                <a:sym typeface="Helvetica Neue"/>
              </a:rPr>
              <a:t>Improve </a:t>
            </a:r>
            <a:r>
              <a:rPr lang="en-US" sz="2400" b="0" i="0" u="none" strike="noStrike" cap="none" dirty="0">
                <a:solidFill>
                  <a:srgbClr val="3942F7"/>
                </a:solidFill>
                <a:latin typeface="Times New Roman" panose="02020603050405020304" pitchFamily="18" charset="0"/>
                <a:ea typeface="Helvetica Neue"/>
                <a:cs typeface="Times New Roman" panose="02020603050405020304" pitchFamily="18" charset="0"/>
                <a:sym typeface="Helvetica Neue"/>
              </a:rPr>
              <a:t>communication </a:t>
            </a:r>
            <a:r>
              <a:rPr lang="en-US" sz="2400" b="0" i="0" u="none" strike="noStrike" cap="none" dirty="0">
                <a:solidFill>
                  <a:srgbClr val="252525"/>
                </a:solidFill>
                <a:latin typeface="Times New Roman" panose="02020603050405020304" pitchFamily="18" charset="0"/>
                <a:ea typeface="Helvetica Neue"/>
                <a:cs typeface="Times New Roman" panose="02020603050405020304" pitchFamily="18" charset="0"/>
                <a:sym typeface="Helvetica Neue"/>
              </a:rPr>
              <a:t>within the development team and with  users.</a:t>
            </a:r>
            <a:endParaRPr sz="2400" b="0" i="0" u="none" strike="noStrike" cap="none" dirty="0">
              <a:solidFill>
                <a:schemeClr val="dk1"/>
              </a:solidFill>
              <a:latin typeface="Times New Roman" panose="02020603050405020304" pitchFamily="18" charset="0"/>
              <a:ea typeface="Helvetica Neue"/>
              <a:cs typeface="Times New Roman" panose="02020603050405020304" pitchFamily="18" charset="0"/>
              <a:sym typeface="Helvetica Neue"/>
            </a:endParaRPr>
          </a:p>
          <a:p>
            <a:pPr marL="756285" marR="0" lvl="1" indent="-287019" algn="l" rtl="0">
              <a:lnSpc>
                <a:spcPct val="100000"/>
              </a:lnSpc>
              <a:spcBef>
                <a:spcPts val="1180"/>
              </a:spcBef>
              <a:spcAft>
                <a:spcPts val="0"/>
              </a:spcAft>
              <a:buClr>
                <a:srgbClr val="D9B146"/>
              </a:buClr>
              <a:buSzPts val="2750"/>
              <a:buFont typeface="Arial"/>
              <a:buChar char="•"/>
            </a:pPr>
            <a:r>
              <a:rPr lang="en-US" sz="2400" b="0" i="0" u="none" strike="noStrike" cap="none" dirty="0">
                <a:solidFill>
                  <a:srgbClr val="252525"/>
                </a:solidFill>
                <a:latin typeface="Times New Roman" panose="02020603050405020304" pitchFamily="18" charset="0"/>
                <a:ea typeface="Helvetica Neue"/>
                <a:cs typeface="Times New Roman" panose="02020603050405020304" pitchFamily="18" charset="0"/>
                <a:sym typeface="Helvetica Neue"/>
              </a:rPr>
              <a:t>Encourage </a:t>
            </a:r>
            <a:r>
              <a:rPr lang="en-US" sz="2400" b="0" i="0" u="none" strike="noStrike" cap="none" dirty="0">
                <a:solidFill>
                  <a:srgbClr val="3942F7"/>
                </a:solidFill>
                <a:latin typeface="Times New Roman" panose="02020603050405020304" pitchFamily="18" charset="0"/>
                <a:ea typeface="Helvetica Neue"/>
                <a:cs typeface="Times New Roman" panose="02020603050405020304" pitchFamily="18" charset="0"/>
                <a:sym typeface="Helvetica Neue"/>
              </a:rPr>
              <a:t>an integrated approach </a:t>
            </a:r>
            <a:r>
              <a:rPr lang="en-US" sz="2400" b="0" i="0" u="none" strike="noStrike" cap="none" dirty="0">
                <a:solidFill>
                  <a:srgbClr val="252525"/>
                </a:solidFill>
                <a:latin typeface="Times New Roman" panose="02020603050405020304" pitchFamily="18" charset="0"/>
                <a:ea typeface="Helvetica Neue"/>
                <a:cs typeface="Times New Roman" panose="02020603050405020304" pitchFamily="18" charset="0"/>
                <a:sym typeface="Helvetica Neue"/>
              </a:rPr>
              <a:t>to the SDLC.</a:t>
            </a:r>
            <a:endParaRPr sz="2400" b="0" i="0" u="none" strike="noStrike" cap="none" dirty="0">
              <a:solidFill>
                <a:schemeClr val="dk1"/>
              </a:solidFill>
              <a:latin typeface="Times New Roman" panose="02020603050405020304" pitchFamily="18" charset="0"/>
              <a:ea typeface="Helvetica Neue"/>
              <a:cs typeface="Times New Roman" panose="02020603050405020304" pitchFamily="18" charset="0"/>
              <a:sym typeface="Helvetica Neue"/>
            </a:endParaRPr>
          </a:p>
          <a:p>
            <a:pPr marL="756285" marR="0" lvl="1" indent="-287019" algn="l" rtl="0">
              <a:lnSpc>
                <a:spcPct val="100000"/>
              </a:lnSpc>
              <a:spcBef>
                <a:spcPts val="1175"/>
              </a:spcBef>
              <a:spcAft>
                <a:spcPts val="0"/>
              </a:spcAft>
              <a:buClr>
                <a:srgbClr val="D9B146"/>
              </a:buClr>
              <a:buSzPts val="2750"/>
              <a:buFont typeface="Arial"/>
              <a:buChar char="•"/>
            </a:pPr>
            <a:r>
              <a:rPr lang="en-US" sz="2400" b="0" i="0" u="none" strike="noStrike" cap="none" dirty="0">
                <a:solidFill>
                  <a:srgbClr val="252525"/>
                </a:solidFill>
                <a:latin typeface="Times New Roman" panose="02020603050405020304" pitchFamily="18" charset="0"/>
                <a:ea typeface="Helvetica Neue"/>
                <a:cs typeface="Times New Roman" panose="02020603050405020304" pitchFamily="18" charset="0"/>
                <a:sym typeface="Helvetica Neue"/>
              </a:rPr>
              <a:t>Improve the </a:t>
            </a:r>
            <a:r>
              <a:rPr lang="en-US" sz="2400" b="0" i="0" u="none" strike="noStrike" cap="none" dirty="0">
                <a:solidFill>
                  <a:srgbClr val="3942F7"/>
                </a:solidFill>
                <a:latin typeface="Times New Roman" panose="02020603050405020304" pitchFamily="18" charset="0"/>
                <a:ea typeface="Helvetica Neue"/>
                <a:cs typeface="Times New Roman" panose="02020603050405020304" pitchFamily="18" charset="0"/>
                <a:sym typeface="Helvetica Neue"/>
              </a:rPr>
              <a:t>management </a:t>
            </a:r>
            <a:r>
              <a:rPr lang="en-US" sz="2400" b="0" i="0" u="none" strike="noStrike" cap="none" dirty="0">
                <a:solidFill>
                  <a:srgbClr val="252525"/>
                </a:solidFill>
                <a:latin typeface="Times New Roman" panose="02020603050405020304" pitchFamily="18" charset="0"/>
                <a:ea typeface="Helvetica Neue"/>
                <a:cs typeface="Times New Roman" panose="02020603050405020304" pitchFamily="18" charset="0"/>
                <a:sym typeface="Helvetica Neue"/>
              </a:rPr>
              <a:t>of the project.</a:t>
            </a:r>
            <a:endParaRPr sz="2400" b="0" i="0" u="none" strike="noStrike" cap="none" dirty="0">
              <a:solidFill>
                <a:schemeClr val="dk1"/>
              </a:solidFill>
              <a:latin typeface="Times New Roman" panose="02020603050405020304" pitchFamily="18" charset="0"/>
              <a:ea typeface="Helvetica Neue"/>
              <a:cs typeface="Times New Roman" panose="02020603050405020304" pitchFamily="18" charset="0"/>
              <a:sym typeface="Helvetica Neue"/>
            </a:endParaRPr>
          </a:p>
          <a:p>
            <a:pPr marL="756285" marR="0" lvl="1" indent="-287019" algn="l" rtl="0">
              <a:lnSpc>
                <a:spcPct val="100000"/>
              </a:lnSpc>
              <a:spcBef>
                <a:spcPts val="1180"/>
              </a:spcBef>
              <a:spcAft>
                <a:spcPts val="0"/>
              </a:spcAft>
              <a:buClr>
                <a:srgbClr val="D9B146"/>
              </a:buClr>
              <a:buSzPts val="2750"/>
              <a:buFont typeface="Arial"/>
              <a:buChar char="•"/>
            </a:pPr>
            <a:r>
              <a:rPr lang="en-US" sz="2400" b="0" i="0" u="none" strike="noStrike" cap="none" dirty="0">
                <a:solidFill>
                  <a:srgbClr val="252525"/>
                </a:solidFill>
                <a:latin typeface="Times New Roman" panose="02020603050405020304" pitchFamily="18" charset="0"/>
                <a:ea typeface="Helvetica Neue"/>
                <a:cs typeface="Times New Roman" panose="02020603050405020304" pitchFamily="18" charset="0"/>
                <a:sym typeface="Helvetica Neue"/>
              </a:rPr>
              <a:t>Particularly helpful for </a:t>
            </a:r>
            <a:r>
              <a:rPr lang="en-US" sz="2400" b="0" i="0" u="none" strike="noStrike" cap="none" dirty="0">
                <a:solidFill>
                  <a:srgbClr val="3942F7"/>
                </a:solidFill>
                <a:latin typeface="Times New Roman" panose="02020603050405020304" pitchFamily="18" charset="0"/>
                <a:ea typeface="Helvetica Neue"/>
                <a:cs typeface="Times New Roman" panose="02020603050405020304" pitchFamily="18" charset="0"/>
                <a:sym typeface="Helvetica Neue"/>
              </a:rPr>
              <a:t>systems maintenance</a:t>
            </a:r>
            <a:endParaRPr sz="2400" b="0" i="0" u="none" strike="noStrike" cap="none" dirty="0">
              <a:solidFill>
                <a:schemeClr val="dk1"/>
              </a:solidFill>
              <a:latin typeface="Times New Roman" panose="02020603050405020304" pitchFamily="18" charset="0"/>
              <a:ea typeface="Helvetica Neue"/>
              <a:cs typeface="Times New Roman" panose="02020603050405020304" pitchFamily="18" charset="0"/>
              <a:sym typeface="Helvetica Neue"/>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9"/>
          <p:cNvSpPr txBox="1">
            <a:spLocks noGrp="1"/>
          </p:cNvSpPr>
          <p:nvPr>
            <p:ph type="title"/>
          </p:nvPr>
        </p:nvSpPr>
        <p:spPr>
          <a:xfrm>
            <a:off x="1358153" y="202858"/>
            <a:ext cx="7157958" cy="574675"/>
          </a:xfrm>
          <a:prstGeom prst="rect">
            <a:avLst/>
          </a:prstGeom>
          <a:noFill/>
          <a:ln>
            <a:noFill/>
          </a:ln>
        </p:spPr>
        <p:txBody>
          <a:bodyPr spcFirstLastPara="1" wrap="square" lIns="0" tIns="12700" rIns="0" bIns="0" anchor="t" anchorCtr="0">
            <a:spAutoFit/>
          </a:bodyPr>
          <a:lstStyle/>
          <a:p>
            <a:pPr marL="12700" lvl="0" indent="0" algn="ctr" rtl="0">
              <a:lnSpc>
                <a:spcPct val="100000"/>
              </a:lnSpc>
              <a:spcBef>
                <a:spcPts val="0"/>
              </a:spcBef>
              <a:spcAft>
                <a:spcPts val="0"/>
              </a:spcAft>
              <a:buSzPts val="1400"/>
              <a:buNone/>
            </a:pPr>
            <a:r>
              <a:rPr lang="en-US" dirty="0"/>
              <a:t>Information System(IS)</a:t>
            </a:r>
            <a:endParaRPr dirty="0"/>
          </a:p>
        </p:txBody>
      </p:sp>
      <p:sp>
        <p:nvSpPr>
          <p:cNvPr id="128" name="Google Shape;128;p9"/>
          <p:cNvSpPr txBox="1"/>
          <p:nvPr/>
        </p:nvSpPr>
        <p:spPr>
          <a:xfrm>
            <a:off x="3454653" y="1594543"/>
            <a:ext cx="2243455" cy="514350"/>
          </a:xfrm>
          <a:prstGeom prst="rect">
            <a:avLst/>
          </a:prstGeom>
          <a:noFill/>
          <a:ln>
            <a:noFill/>
          </a:ln>
        </p:spPr>
        <p:txBody>
          <a:bodyPr spcFirstLastPara="1" wrap="square" lIns="0" tIns="0" rIns="0" bIns="0" anchor="t" anchorCtr="0">
            <a:spAutoFit/>
          </a:bodyPr>
          <a:lstStyle/>
          <a:p>
            <a:pPr marL="0" marR="0" lvl="0" indent="0" algn="l" rtl="0">
              <a:lnSpc>
                <a:spcPct val="106250"/>
              </a:lnSpc>
              <a:spcBef>
                <a:spcPts val="0"/>
              </a:spcBef>
              <a:spcAft>
                <a:spcPts val="0"/>
              </a:spcAft>
              <a:buClr>
                <a:srgbClr val="000000"/>
              </a:buClr>
              <a:buSzPts val="3600"/>
              <a:buFont typeface="Arial"/>
              <a:buNone/>
            </a:pPr>
            <a:r>
              <a:rPr lang="en-US" sz="3600" b="1" i="0" u="none" strike="noStrike" cap="none">
                <a:solidFill>
                  <a:srgbClr val="0929C6"/>
                </a:solidFill>
                <a:latin typeface="Times New Roman"/>
                <a:ea typeface="Times New Roman"/>
                <a:cs typeface="Times New Roman"/>
                <a:sym typeface="Times New Roman"/>
              </a:rPr>
              <a:t>Continue…</a:t>
            </a:r>
            <a:endParaRPr sz="3600" b="0" i="0" u="none" strike="noStrike" cap="none">
              <a:solidFill>
                <a:schemeClr val="dk1"/>
              </a:solidFill>
              <a:latin typeface="Times New Roman"/>
              <a:ea typeface="Times New Roman"/>
              <a:cs typeface="Times New Roman"/>
              <a:sym typeface="Times New Roman"/>
            </a:endParaRPr>
          </a:p>
        </p:txBody>
      </p:sp>
      <p:pic>
        <p:nvPicPr>
          <p:cNvPr id="129" name="Google Shape;129;p9"/>
          <p:cNvPicPr preferRelativeResize="0"/>
          <p:nvPr/>
        </p:nvPicPr>
        <p:blipFill rotWithShape="1">
          <a:blip r:embed="rId3">
            <a:alphaModFix/>
          </a:blip>
          <a:srcRect/>
          <a:stretch/>
        </p:blipFill>
        <p:spPr>
          <a:xfrm>
            <a:off x="228600" y="1481327"/>
            <a:ext cx="8287511" cy="4875276"/>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719"/>
        <p:cNvGrpSpPr/>
        <p:nvPr/>
      </p:nvGrpSpPr>
      <p:grpSpPr>
        <a:xfrm>
          <a:off x="0" y="0"/>
          <a:ext cx="0" cy="0"/>
          <a:chOff x="0" y="0"/>
          <a:chExt cx="0" cy="0"/>
        </a:xfrm>
      </p:grpSpPr>
      <p:sp>
        <p:nvSpPr>
          <p:cNvPr id="720" name="Google Shape;720;p78"/>
          <p:cNvSpPr txBox="1">
            <a:spLocks noGrp="1"/>
          </p:cNvSpPr>
          <p:nvPr>
            <p:ph type="title"/>
          </p:nvPr>
        </p:nvSpPr>
        <p:spPr>
          <a:xfrm>
            <a:off x="2273301" y="556005"/>
            <a:ext cx="6108700" cy="635000"/>
          </a:xfrm>
          <a:prstGeom prst="rect">
            <a:avLst/>
          </a:prstGeom>
          <a:noFill/>
          <a:ln>
            <a:noFill/>
          </a:ln>
        </p:spPr>
        <p:txBody>
          <a:bodyPr spcFirstLastPara="1" wrap="square" lIns="0" tIns="12050" rIns="0" bIns="0" anchor="t" anchorCtr="0">
            <a:spAutoFit/>
          </a:bodyPr>
          <a:lstStyle/>
          <a:p>
            <a:pPr marL="12700" lvl="0" indent="0" algn="l" rtl="0">
              <a:lnSpc>
                <a:spcPct val="100000"/>
              </a:lnSpc>
              <a:spcBef>
                <a:spcPts val="0"/>
              </a:spcBef>
              <a:spcAft>
                <a:spcPts val="0"/>
              </a:spcAft>
              <a:buSzPts val="1400"/>
              <a:buNone/>
            </a:pPr>
            <a:r>
              <a:rPr lang="en-US" sz="4000" dirty="0"/>
              <a:t>Types of CASE tools</a:t>
            </a:r>
            <a:endParaRPr sz="4000" dirty="0"/>
          </a:p>
        </p:txBody>
      </p:sp>
      <p:sp>
        <p:nvSpPr>
          <p:cNvPr id="721" name="Google Shape;721;p78"/>
          <p:cNvSpPr txBox="1"/>
          <p:nvPr/>
        </p:nvSpPr>
        <p:spPr>
          <a:xfrm>
            <a:off x="707542" y="1596833"/>
            <a:ext cx="7674459" cy="3688830"/>
          </a:xfrm>
          <a:prstGeom prst="rect">
            <a:avLst/>
          </a:prstGeom>
          <a:noFill/>
          <a:ln>
            <a:noFill/>
          </a:ln>
        </p:spPr>
        <p:txBody>
          <a:bodyPr spcFirstLastPara="1" wrap="square" lIns="0" tIns="117475" rIns="0" bIns="0" anchor="t" anchorCtr="0">
            <a:spAutoFit/>
          </a:bodyPr>
          <a:lstStyle/>
          <a:p>
            <a:pPr marL="12700" marR="0" lvl="0" indent="0" algn="l" rtl="0">
              <a:lnSpc>
                <a:spcPct val="100000"/>
              </a:lnSpc>
              <a:spcBef>
                <a:spcPts val="0"/>
              </a:spcBef>
              <a:spcAft>
                <a:spcPts val="0"/>
              </a:spcAft>
              <a:buClr>
                <a:srgbClr val="000000"/>
              </a:buClr>
              <a:buSzPts val="2800"/>
              <a:buFont typeface="Arial"/>
              <a:buNone/>
            </a:pPr>
            <a:r>
              <a:rPr lang="en-US" sz="2800" b="0" i="0" u="none" strike="noStrike" cap="none" dirty="0">
                <a:solidFill>
                  <a:srgbClr val="FF0000"/>
                </a:solidFill>
                <a:latin typeface="Times New Roman" panose="02020603050405020304" pitchFamily="18" charset="0"/>
                <a:ea typeface="Helvetica Neue"/>
                <a:cs typeface="Times New Roman" panose="02020603050405020304" pitchFamily="18" charset="0"/>
                <a:sym typeface="Helvetica Neue"/>
              </a:rPr>
              <a:t>There are three types of CASE tools:</a:t>
            </a:r>
            <a:endParaRPr sz="2800" b="0" i="0" u="none" strike="noStrike" cap="none" dirty="0">
              <a:solidFill>
                <a:schemeClr val="dk1"/>
              </a:solidFill>
              <a:latin typeface="Times New Roman" panose="02020603050405020304" pitchFamily="18" charset="0"/>
              <a:ea typeface="Helvetica Neue"/>
              <a:cs typeface="Times New Roman" panose="02020603050405020304" pitchFamily="18" charset="0"/>
              <a:sym typeface="Helvetica Neue"/>
            </a:endParaRPr>
          </a:p>
          <a:p>
            <a:pPr marL="299085" marR="0" lvl="0" indent="-287019" algn="l" rtl="0">
              <a:lnSpc>
                <a:spcPct val="100000"/>
              </a:lnSpc>
              <a:spcBef>
                <a:spcPts val="1180"/>
              </a:spcBef>
              <a:spcAft>
                <a:spcPts val="0"/>
              </a:spcAft>
              <a:buClr>
                <a:srgbClr val="D9B146"/>
              </a:buClr>
              <a:buSzPts val="2750"/>
              <a:buFont typeface="Arial"/>
              <a:buChar char="•"/>
            </a:pPr>
            <a:r>
              <a:rPr lang="en-US" sz="2400" b="0" i="0" u="none" strike="noStrike" cap="none" dirty="0">
                <a:solidFill>
                  <a:srgbClr val="3942F7"/>
                </a:solidFill>
                <a:latin typeface="Times New Roman" panose="02020603050405020304" pitchFamily="18" charset="0"/>
                <a:ea typeface="Helvetica Neue"/>
                <a:cs typeface="Times New Roman" panose="02020603050405020304" pitchFamily="18" charset="0"/>
                <a:sym typeface="Helvetica Neue"/>
              </a:rPr>
              <a:t>Upper CASE</a:t>
            </a:r>
            <a:endParaRPr sz="2400" b="0" i="0" u="none" strike="noStrike" cap="none" dirty="0">
              <a:solidFill>
                <a:schemeClr val="dk1"/>
              </a:solidFill>
              <a:latin typeface="Times New Roman" panose="02020603050405020304" pitchFamily="18" charset="0"/>
              <a:ea typeface="Helvetica Neue"/>
              <a:cs typeface="Times New Roman" panose="02020603050405020304" pitchFamily="18" charset="0"/>
              <a:sym typeface="Helvetica Neue"/>
            </a:endParaRPr>
          </a:p>
          <a:p>
            <a:pPr marL="756285" marR="0" lvl="1" indent="-287019" algn="l" rtl="0">
              <a:lnSpc>
                <a:spcPct val="100000"/>
              </a:lnSpc>
              <a:spcBef>
                <a:spcPts val="1180"/>
              </a:spcBef>
              <a:spcAft>
                <a:spcPts val="0"/>
              </a:spcAft>
              <a:buClr>
                <a:srgbClr val="D9B146"/>
              </a:buClr>
              <a:buSzPts val="2750"/>
              <a:buFont typeface="Arial"/>
              <a:buChar char="•"/>
            </a:pPr>
            <a:r>
              <a:rPr lang="en-US" sz="2400" b="0" i="0" u="none" strike="noStrike" cap="none" dirty="0">
                <a:solidFill>
                  <a:srgbClr val="252525"/>
                </a:solidFill>
                <a:latin typeface="Times New Roman" panose="02020603050405020304" pitchFamily="18" charset="0"/>
                <a:ea typeface="Helvetica Neue"/>
                <a:cs typeface="Times New Roman" panose="02020603050405020304" pitchFamily="18" charset="0"/>
                <a:sym typeface="Helvetica Neue"/>
              </a:rPr>
              <a:t>Support analysis and design</a:t>
            </a:r>
            <a:endParaRPr sz="2400" b="0" i="0" u="none" strike="noStrike" cap="none" dirty="0">
              <a:solidFill>
                <a:schemeClr val="dk1"/>
              </a:solidFill>
              <a:latin typeface="Times New Roman" panose="02020603050405020304" pitchFamily="18" charset="0"/>
              <a:ea typeface="Helvetica Neue"/>
              <a:cs typeface="Times New Roman" panose="02020603050405020304" pitchFamily="18" charset="0"/>
              <a:sym typeface="Helvetica Neue"/>
            </a:endParaRPr>
          </a:p>
          <a:p>
            <a:pPr marL="299085" marR="0" lvl="0" indent="-287019" algn="l" rtl="0">
              <a:lnSpc>
                <a:spcPct val="100000"/>
              </a:lnSpc>
              <a:spcBef>
                <a:spcPts val="1175"/>
              </a:spcBef>
              <a:spcAft>
                <a:spcPts val="0"/>
              </a:spcAft>
              <a:buClr>
                <a:srgbClr val="D9B146"/>
              </a:buClr>
              <a:buSzPts val="2750"/>
              <a:buFont typeface="Arial"/>
              <a:buChar char="•"/>
            </a:pPr>
            <a:r>
              <a:rPr lang="en-US" sz="2400" b="0" i="0" u="none" strike="noStrike" cap="none" dirty="0">
                <a:solidFill>
                  <a:srgbClr val="3942F7"/>
                </a:solidFill>
                <a:latin typeface="Times New Roman" panose="02020603050405020304" pitchFamily="18" charset="0"/>
                <a:ea typeface="Helvetica Neue"/>
                <a:cs typeface="Times New Roman" panose="02020603050405020304" pitchFamily="18" charset="0"/>
                <a:sym typeface="Helvetica Neue"/>
              </a:rPr>
              <a:t>Lower CASE</a:t>
            </a:r>
            <a:endParaRPr sz="2400" b="0" i="0" u="none" strike="noStrike" cap="none" dirty="0">
              <a:solidFill>
                <a:schemeClr val="dk1"/>
              </a:solidFill>
              <a:latin typeface="Times New Roman" panose="02020603050405020304" pitchFamily="18" charset="0"/>
              <a:ea typeface="Helvetica Neue"/>
              <a:cs typeface="Times New Roman" panose="02020603050405020304" pitchFamily="18" charset="0"/>
              <a:sym typeface="Helvetica Neue"/>
            </a:endParaRPr>
          </a:p>
          <a:p>
            <a:pPr marL="756285" marR="0" lvl="1" indent="-287019" algn="l" rtl="0">
              <a:lnSpc>
                <a:spcPct val="100000"/>
              </a:lnSpc>
              <a:spcBef>
                <a:spcPts val="1175"/>
              </a:spcBef>
              <a:spcAft>
                <a:spcPts val="0"/>
              </a:spcAft>
              <a:buClr>
                <a:srgbClr val="D9B146"/>
              </a:buClr>
              <a:buSzPts val="2750"/>
              <a:buFont typeface="Arial"/>
              <a:buChar char="•"/>
            </a:pPr>
            <a:r>
              <a:rPr lang="en-US" sz="2400" b="0" i="0" u="none" strike="noStrike" cap="none" dirty="0">
                <a:solidFill>
                  <a:srgbClr val="252525"/>
                </a:solidFill>
                <a:latin typeface="Times New Roman" panose="02020603050405020304" pitchFamily="18" charset="0"/>
                <a:ea typeface="Helvetica Neue"/>
                <a:cs typeface="Times New Roman" panose="02020603050405020304" pitchFamily="18" charset="0"/>
                <a:sym typeface="Helvetica Neue"/>
              </a:rPr>
              <a:t>Support programming and implementation</a:t>
            </a:r>
            <a:endParaRPr sz="2400" b="0" i="0" u="none" strike="noStrike" cap="none" dirty="0">
              <a:solidFill>
                <a:schemeClr val="dk1"/>
              </a:solidFill>
              <a:latin typeface="Times New Roman" panose="02020603050405020304" pitchFamily="18" charset="0"/>
              <a:ea typeface="Helvetica Neue"/>
              <a:cs typeface="Times New Roman" panose="02020603050405020304" pitchFamily="18" charset="0"/>
              <a:sym typeface="Helvetica Neue"/>
            </a:endParaRPr>
          </a:p>
          <a:p>
            <a:pPr marL="299085" marR="0" lvl="0" indent="-287019" algn="l" rtl="0">
              <a:lnSpc>
                <a:spcPct val="100000"/>
              </a:lnSpc>
              <a:spcBef>
                <a:spcPts val="1180"/>
              </a:spcBef>
              <a:spcAft>
                <a:spcPts val="0"/>
              </a:spcAft>
              <a:buClr>
                <a:srgbClr val="D9B146"/>
              </a:buClr>
              <a:buSzPts val="2750"/>
              <a:buFont typeface="Arial"/>
              <a:buChar char="•"/>
            </a:pPr>
            <a:r>
              <a:rPr lang="en-US" sz="2400" b="0" i="0" u="none" strike="noStrike" cap="none" dirty="0">
                <a:solidFill>
                  <a:srgbClr val="3942F7"/>
                </a:solidFill>
                <a:latin typeface="Times New Roman" panose="02020603050405020304" pitchFamily="18" charset="0"/>
                <a:ea typeface="Helvetica Neue"/>
                <a:cs typeface="Times New Roman" panose="02020603050405020304" pitchFamily="18" charset="0"/>
                <a:sym typeface="Helvetica Neue"/>
              </a:rPr>
              <a:t>Integrated CASE</a:t>
            </a:r>
            <a:endParaRPr sz="2400" b="0" i="0" u="none" strike="noStrike" cap="none" dirty="0">
              <a:solidFill>
                <a:schemeClr val="dk1"/>
              </a:solidFill>
              <a:latin typeface="Times New Roman" panose="02020603050405020304" pitchFamily="18" charset="0"/>
              <a:ea typeface="Helvetica Neue"/>
              <a:cs typeface="Times New Roman" panose="02020603050405020304" pitchFamily="18" charset="0"/>
              <a:sym typeface="Helvetica Neue"/>
            </a:endParaRPr>
          </a:p>
          <a:p>
            <a:pPr marL="756285" marR="0" lvl="1" indent="-287019" algn="l" rtl="0">
              <a:lnSpc>
                <a:spcPct val="100000"/>
              </a:lnSpc>
              <a:spcBef>
                <a:spcPts val="1175"/>
              </a:spcBef>
              <a:spcAft>
                <a:spcPts val="0"/>
              </a:spcAft>
              <a:buClr>
                <a:srgbClr val="D9B146"/>
              </a:buClr>
              <a:buSzPts val="2750"/>
              <a:buFont typeface="Arial"/>
              <a:buChar char="•"/>
            </a:pPr>
            <a:r>
              <a:rPr lang="en-US" sz="2400" b="0" i="0" u="none" strike="noStrike" cap="none" dirty="0">
                <a:solidFill>
                  <a:srgbClr val="252525"/>
                </a:solidFill>
                <a:latin typeface="Times New Roman" panose="02020603050405020304" pitchFamily="18" charset="0"/>
                <a:ea typeface="Helvetica Neue"/>
                <a:cs typeface="Times New Roman" panose="02020603050405020304" pitchFamily="18" charset="0"/>
                <a:sym typeface="Helvetica Neue"/>
              </a:rPr>
              <a:t>Combines both upper and lower CASE</a:t>
            </a:r>
            <a:endParaRPr sz="2400" b="0" i="0" u="none" strike="noStrike" cap="none" dirty="0">
              <a:solidFill>
                <a:schemeClr val="dk1"/>
              </a:solidFill>
              <a:latin typeface="Times New Roman" panose="02020603050405020304" pitchFamily="18" charset="0"/>
              <a:ea typeface="Helvetica Neue"/>
              <a:cs typeface="Times New Roman" panose="02020603050405020304" pitchFamily="18" charset="0"/>
              <a:sym typeface="Helvetica Neue"/>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725"/>
        <p:cNvGrpSpPr/>
        <p:nvPr/>
      </p:nvGrpSpPr>
      <p:grpSpPr>
        <a:xfrm>
          <a:off x="0" y="0"/>
          <a:ext cx="0" cy="0"/>
          <a:chOff x="0" y="0"/>
          <a:chExt cx="0" cy="0"/>
        </a:xfrm>
      </p:grpSpPr>
      <p:sp>
        <p:nvSpPr>
          <p:cNvPr id="726" name="Google Shape;726;p79"/>
          <p:cNvSpPr txBox="1">
            <a:spLocks noGrp="1"/>
          </p:cNvSpPr>
          <p:nvPr>
            <p:ph type="title"/>
          </p:nvPr>
        </p:nvSpPr>
        <p:spPr>
          <a:xfrm>
            <a:off x="1459483" y="248158"/>
            <a:ext cx="6224905" cy="57404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SzPts val="1400"/>
              <a:buNone/>
            </a:pPr>
            <a:r>
              <a:rPr lang="en-US" dirty="0"/>
              <a:t>Types of	CASE tools Continue..</a:t>
            </a:r>
            <a:endParaRPr dirty="0"/>
          </a:p>
        </p:txBody>
      </p:sp>
      <p:sp>
        <p:nvSpPr>
          <p:cNvPr id="727" name="Google Shape;727;p79"/>
          <p:cNvSpPr txBox="1"/>
          <p:nvPr/>
        </p:nvSpPr>
        <p:spPr>
          <a:xfrm>
            <a:off x="177800" y="925806"/>
            <a:ext cx="8801100" cy="5221666"/>
          </a:xfrm>
          <a:prstGeom prst="rect">
            <a:avLst/>
          </a:prstGeom>
          <a:noFill/>
          <a:ln>
            <a:noFill/>
          </a:ln>
        </p:spPr>
        <p:txBody>
          <a:bodyPr spcFirstLastPara="1" wrap="square" lIns="0" tIns="102850" rIns="0" bIns="0" anchor="t" anchorCtr="0">
            <a:spAutoFit/>
          </a:bodyPr>
          <a:lstStyle/>
          <a:p>
            <a:pPr marL="299085" marR="0" lvl="0" indent="-287019" algn="l" rtl="0">
              <a:lnSpc>
                <a:spcPct val="100000"/>
              </a:lnSpc>
              <a:spcBef>
                <a:spcPts val="0"/>
              </a:spcBef>
              <a:spcAft>
                <a:spcPts val="0"/>
              </a:spcAft>
              <a:buClr>
                <a:srgbClr val="D9B146"/>
              </a:buClr>
              <a:buSzPts val="2750"/>
              <a:buFont typeface="Noto Sans Symbols"/>
              <a:buChar char="▪"/>
            </a:pPr>
            <a:r>
              <a:rPr lang="en-US" sz="2400" b="0" i="0" u="none" strike="noStrike" cap="none" dirty="0">
                <a:solidFill>
                  <a:srgbClr val="FF0000"/>
                </a:solidFill>
                <a:latin typeface="Times New Roman" panose="02020603050405020304" pitchFamily="18" charset="0"/>
                <a:ea typeface="Helvetica Neue"/>
                <a:cs typeface="Times New Roman" panose="02020603050405020304" pitchFamily="18" charset="0"/>
                <a:sym typeface="Helvetica Neue"/>
              </a:rPr>
              <a:t>Upper CASE tools</a:t>
            </a:r>
            <a:endParaRPr sz="2400" b="0" i="0" u="none" strike="noStrike" cap="none" dirty="0">
              <a:solidFill>
                <a:schemeClr val="dk1"/>
              </a:solidFill>
              <a:latin typeface="Times New Roman" panose="02020603050405020304" pitchFamily="18" charset="0"/>
              <a:ea typeface="Helvetica Neue"/>
              <a:cs typeface="Times New Roman" panose="02020603050405020304" pitchFamily="18" charset="0"/>
              <a:sym typeface="Helvetica Neue"/>
            </a:endParaRPr>
          </a:p>
          <a:p>
            <a:pPr marL="756285" marR="0" lvl="1" indent="-287019" algn="l" rtl="0">
              <a:lnSpc>
                <a:spcPct val="100000"/>
              </a:lnSpc>
              <a:spcBef>
                <a:spcPts val="1180"/>
              </a:spcBef>
              <a:spcAft>
                <a:spcPts val="0"/>
              </a:spcAft>
              <a:buClr>
                <a:srgbClr val="D9B146"/>
              </a:buClr>
              <a:buSzPts val="2750"/>
              <a:buFont typeface="Arial"/>
              <a:buChar char="•"/>
            </a:pPr>
            <a:r>
              <a:rPr lang="en-US" sz="2000" b="0" i="0" u="none" strike="noStrike" cap="none" dirty="0">
                <a:solidFill>
                  <a:srgbClr val="252525"/>
                </a:solidFill>
                <a:latin typeface="Times New Roman" panose="02020603050405020304" pitchFamily="18" charset="0"/>
                <a:ea typeface="Helvetica Neue"/>
                <a:cs typeface="Times New Roman" panose="02020603050405020304" pitchFamily="18" charset="0"/>
                <a:sym typeface="Helvetica Neue"/>
              </a:rPr>
              <a:t>Create and modify the system design.</a:t>
            </a:r>
            <a:endParaRPr sz="2000" b="0" i="0" u="none" strike="noStrike" cap="none" dirty="0">
              <a:solidFill>
                <a:schemeClr val="dk1"/>
              </a:solidFill>
              <a:latin typeface="Times New Roman" panose="02020603050405020304" pitchFamily="18" charset="0"/>
              <a:ea typeface="Helvetica Neue"/>
              <a:cs typeface="Times New Roman" panose="02020603050405020304" pitchFamily="18" charset="0"/>
              <a:sym typeface="Helvetica Neue"/>
            </a:endParaRPr>
          </a:p>
          <a:p>
            <a:pPr marL="756285" marR="8255" lvl="1" indent="-287019" algn="l" rtl="0">
              <a:lnSpc>
                <a:spcPct val="100000"/>
              </a:lnSpc>
              <a:spcBef>
                <a:spcPts val="1175"/>
              </a:spcBef>
              <a:spcAft>
                <a:spcPts val="0"/>
              </a:spcAft>
              <a:buClr>
                <a:srgbClr val="D9B146"/>
              </a:buClr>
              <a:buSzPts val="2750"/>
              <a:buFont typeface="Arial"/>
              <a:buChar char="•"/>
            </a:pPr>
            <a:r>
              <a:rPr lang="en-US" sz="2000" b="0" i="0" u="none" strike="noStrike" cap="none" dirty="0">
                <a:solidFill>
                  <a:srgbClr val="252525"/>
                </a:solidFill>
                <a:latin typeface="Times New Roman" panose="02020603050405020304" pitchFamily="18" charset="0"/>
                <a:ea typeface="Helvetica Neue"/>
                <a:cs typeface="Times New Roman" panose="02020603050405020304" pitchFamily="18" charset="0"/>
                <a:sym typeface="Helvetica Neue"/>
              </a:rPr>
              <a:t>Information about the project stored in the CASE repository  (reports, diagrams, files)</a:t>
            </a:r>
            <a:endParaRPr sz="2000" b="0" i="0" u="none" strike="noStrike" cap="none" dirty="0">
              <a:solidFill>
                <a:schemeClr val="dk1"/>
              </a:solidFill>
              <a:latin typeface="Times New Roman" panose="02020603050405020304" pitchFamily="18" charset="0"/>
              <a:ea typeface="Helvetica Neue"/>
              <a:cs typeface="Times New Roman" panose="02020603050405020304" pitchFamily="18" charset="0"/>
              <a:sym typeface="Helvetica Neue"/>
            </a:endParaRPr>
          </a:p>
          <a:p>
            <a:pPr marL="756285" marR="0" lvl="1" indent="-287019" algn="l" rtl="0">
              <a:lnSpc>
                <a:spcPct val="100000"/>
              </a:lnSpc>
              <a:spcBef>
                <a:spcPts val="1180"/>
              </a:spcBef>
              <a:spcAft>
                <a:spcPts val="0"/>
              </a:spcAft>
              <a:buClr>
                <a:srgbClr val="D9B146"/>
              </a:buClr>
              <a:buSzPts val="2750"/>
              <a:buFont typeface="Arial"/>
              <a:buChar char="•"/>
            </a:pPr>
            <a:r>
              <a:rPr lang="en-US" sz="2000" b="0" i="0" u="none" strike="noStrike" cap="none" dirty="0">
                <a:solidFill>
                  <a:srgbClr val="252525"/>
                </a:solidFill>
                <a:latin typeface="Times New Roman" panose="02020603050405020304" pitchFamily="18" charset="0"/>
                <a:ea typeface="Helvetica Neue"/>
                <a:cs typeface="Times New Roman" panose="02020603050405020304" pitchFamily="18" charset="0"/>
                <a:sym typeface="Helvetica Neue"/>
              </a:rPr>
              <a:t>Support modelling of how the system fits into the organization.</a:t>
            </a:r>
            <a:endParaRPr sz="2000" b="0" i="0" u="none" strike="noStrike" cap="none" dirty="0">
              <a:solidFill>
                <a:schemeClr val="dk1"/>
              </a:solidFill>
              <a:latin typeface="Times New Roman" panose="02020603050405020304" pitchFamily="18" charset="0"/>
              <a:ea typeface="Helvetica Neue"/>
              <a:cs typeface="Times New Roman" panose="02020603050405020304" pitchFamily="18" charset="0"/>
              <a:sym typeface="Helvetica Neue"/>
            </a:endParaRPr>
          </a:p>
          <a:p>
            <a:pPr marL="756285" marR="5080" lvl="1" indent="-287019" algn="just" rtl="0">
              <a:lnSpc>
                <a:spcPct val="100000"/>
              </a:lnSpc>
              <a:spcBef>
                <a:spcPts val="1175"/>
              </a:spcBef>
              <a:spcAft>
                <a:spcPts val="0"/>
              </a:spcAft>
              <a:buClr>
                <a:srgbClr val="D9B146"/>
              </a:buClr>
              <a:buSzPts val="2750"/>
              <a:buFont typeface="Arial"/>
              <a:buChar char="•"/>
            </a:pPr>
            <a:r>
              <a:rPr lang="en-US" sz="2000" b="0" i="0" u="none" strike="noStrike" cap="none" dirty="0">
                <a:solidFill>
                  <a:srgbClr val="252525"/>
                </a:solidFill>
                <a:latin typeface="Times New Roman" panose="02020603050405020304" pitchFamily="18" charset="0"/>
                <a:ea typeface="Helvetica Neue"/>
                <a:cs typeface="Times New Roman" panose="02020603050405020304" pitchFamily="18" charset="0"/>
                <a:sym typeface="Helvetica Neue"/>
              </a:rPr>
              <a:t>Analysis reports show incomplete parts and errors in the  system design e.g. balance between process and data  models.</a:t>
            </a:r>
            <a:endParaRPr sz="2000" b="0" i="0" u="none" strike="noStrike" cap="none" dirty="0">
              <a:solidFill>
                <a:schemeClr val="dk1"/>
              </a:solidFill>
              <a:latin typeface="Times New Roman" panose="02020603050405020304" pitchFamily="18" charset="0"/>
              <a:ea typeface="Helvetica Neue"/>
              <a:cs typeface="Times New Roman" panose="02020603050405020304" pitchFamily="18" charset="0"/>
              <a:sym typeface="Helvetica Neue"/>
            </a:endParaRPr>
          </a:p>
          <a:p>
            <a:pPr marL="299085" marR="0" lvl="0" indent="-287019" algn="l" rtl="0">
              <a:lnSpc>
                <a:spcPct val="100000"/>
              </a:lnSpc>
              <a:spcBef>
                <a:spcPts val="1180"/>
              </a:spcBef>
              <a:spcAft>
                <a:spcPts val="0"/>
              </a:spcAft>
              <a:buClr>
                <a:srgbClr val="D9B146"/>
              </a:buClr>
              <a:buSzPts val="2750"/>
              <a:buFont typeface="Noto Sans Symbols"/>
              <a:buChar char="▪"/>
            </a:pPr>
            <a:r>
              <a:rPr lang="en-US" sz="2400" b="0" i="0" u="none" strike="noStrike" cap="none" dirty="0">
                <a:solidFill>
                  <a:srgbClr val="FF0000"/>
                </a:solidFill>
                <a:latin typeface="Times New Roman" panose="02020603050405020304" pitchFamily="18" charset="0"/>
                <a:ea typeface="Helvetica Neue"/>
                <a:cs typeface="Times New Roman" panose="02020603050405020304" pitchFamily="18" charset="0"/>
                <a:sym typeface="Helvetica Neue"/>
              </a:rPr>
              <a:t>Lower CASE Tools</a:t>
            </a:r>
            <a:endParaRPr sz="2400" b="0" i="0" u="none" strike="noStrike" cap="none" dirty="0">
              <a:solidFill>
                <a:schemeClr val="dk1"/>
              </a:solidFill>
              <a:latin typeface="Times New Roman" panose="02020603050405020304" pitchFamily="18" charset="0"/>
              <a:ea typeface="Helvetica Neue"/>
              <a:cs typeface="Times New Roman" panose="02020603050405020304" pitchFamily="18" charset="0"/>
              <a:sym typeface="Helvetica Neue"/>
            </a:endParaRPr>
          </a:p>
          <a:p>
            <a:pPr marL="756285" marR="0" lvl="1" indent="-287019" algn="l" rtl="0">
              <a:lnSpc>
                <a:spcPct val="100000"/>
              </a:lnSpc>
              <a:spcBef>
                <a:spcPts val="1175"/>
              </a:spcBef>
              <a:spcAft>
                <a:spcPts val="0"/>
              </a:spcAft>
              <a:buClr>
                <a:srgbClr val="D9B146"/>
              </a:buClr>
              <a:buSzPts val="2750"/>
              <a:buFont typeface="Arial"/>
              <a:buChar char="•"/>
            </a:pPr>
            <a:r>
              <a:rPr lang="en-US" sz="2000" b="0" i="0" u="none" strike="noStrike" cap="none" dirty="0">
                <a:solidFill>
                  <a:srgbClr val="252525"/>
                </a:solidFill>
                <a:latin typeface="Times New Roman" panose="02020603050405020304" pitchFamily="18" charset="0"/>
                <a:ea typeface="Helvetica Neue"/>
                <a:cs typeface="Times New Roman" panose="02020603050405020304" pitchFamily="18" charset="0"/>
                <a:sym typeface="Helvetica Neue"/>
              </a:rPr>
              <a:t>Generate	source	code	and	reduce	need	for	systems</a:t>
            </a:r>
            <a:endParaRPr sz="2000" b="0" i="0" u="none" strike="noStrike" cap="none" dirty="0">
              <a:solidFill>
                <a:schemeClr val="dk1"/>
              </a:solidFill>
              <a:latin typeface="Times New Roman" panose="02020603050405020304" pitchFamily="18" charset="0"/>
              <a:ea typeface="Helvetica Neue"/>
              <a:cs typeface="Times New Roman" panose="02020603050405020304" pitchFamily="18" charset="0"/>
              <a:sym typeface="Helvetica Neue"/>
            </a:endParaRPr>
          </a:p>
          <a:p>
            <a:pPr marL="756285" marR="0" lvl="0" indent="0" algn="l" rtl="0">
              <a:lnSpc>
                <a:spcPct val="100000"/>
              </a:lnSpc>
              <a:spcBef>
                <a:spcPts val="0"/>
              </a:spcBef>
              <a:spcAft>
                <a:spcPts val="0"/>
              </a:spcAft>
              <a:buClr>
                <a:srgbClr val="000000"/>
              </a:buClr>
              <a:buSzPts val="2400"/>
              <a:buFont typeface="Arial"/>
              <a:buNone/>
            </a:pPr>
            <a:r>
              <a:rPr lang="en-US" sz="2000" b="0" i="0" u="none" strike="noStrike" cap="none" dirty="0">
                <a:solidFill>
                  <a:srgbClr val="252525"/>
                </a:solidFill>
                <a:latin typeface="Times New Roman" panose="02020603050405020304" pitchFamily="18" charset="0"/>
                <a:ea typeface="Helvetica Neue"/>
                <a:cs typeface="Times New Roman" panose="02020603050405020304" pitchFamily="18" charset="0"/>
                <a:sym typeface="Helvetica Neue"/>
              </a:rPr>
              <a:t>programming.</a:t>
            </a:r>
            <a:endParaRPr sz="2000" b="0" i="0" u="none" strike="noStrike" cap="none" dirty="0">
              <a:solidFill>
                <a:schemeClr val="dk1"/>
              </a:solidFill>
              <a:latin typeface="Times New Roman" panose="02020603050405020304" pitchFamily="18" charset="0"/>
              <a:ea typeface="Helvetica Neue"/>
              <a:cs typeface="Times New Roman" panose="02020603050405020304" pitchFamily="18" charset="0"/>
              <a:sym typeface="Helvetica Neue"/>
            </a:endParaRPr>
          </a:p>
          <a:p>
            <a:pPr marL="560705" marR="0" lvl="0" indent="0" algn="l" rtl="0">
              <a:lnSpc>
                <a:spcPct val="92500"/>
              </a:lnSpc>
              <a:spcBef>
                <a:spcPts val="525"/>
              </a:spcBef>
              <a:spcAft>
                <a:spcPts val="0"/>
              </a:spcAft>
              <a:buClr>
                <a:srgbClr val="000000"/>
              </a:buClr>
              <a:buSzPts val="1000"/>
              <a:buFont typeface="Arial"/>
              <a:buNone/>
            </a:pPr>
            <a:r>
              <a:rPr lang="en-US" sz="2000" b="0" i="0" u="none" strike="noStrike" cap="none" dirty="0">
                <a:solidFill>
                  <a:schemeClr val="dk1"/>
                </a:solidFill>
                <a:latin typeface="Times New Roman" panose="02020603050405020304" pitchFamily="18" charset="0"/>
                <a:ea typeface="Times New Roman"/>
                <a:cs typeface="Times New Roman" panose="02020603050405020304" pitchFamily="18" charset="0"/>
                <a:sym typeface="Times New Roman"/>
              </a:rPr>
              <a:t>	1/21/2020	81</a:t>
            </a:r>
            <a:endParaRPr sz="2000" b="0" i="0" u="none" strike="noStrike" cap="none" dirty="0">
              <a:solidFill>
                <a:schemeClr val="dk1"/>
              </a:solidFill>
              <a:latin typeface="Times New Roman" panose="02020603050405020304" pitchFamily="18" charset="0"/>
              <a:ea typeface="Times New Roman"/>
              <a:cs typeface="Times New Roman" panose="02020603050405020304" pitchFamily="18" charset="0"/>
              <a:sym typeface="Times New Roman"/>
            </a:endParaRPr>
          </a:p>
          <a:p>
            <a:pPr marL="756285" marR="0" lvl="1" indent="-287019" algn="l" rtl="0">
              <a:lnSpc>
                <a:spcPct val="108541"/>
              </a:lnSpc>
              <a:spcBef>
                <a:spcPts val="0"/>
              </a:spcBef>
              <a:spcAft>
                <a:spcPts val="0"/>
              </a:spcAft>
              <a:buClr>
                <a:srgbClr val="D9B146"/>
              </a:buClr>
              <a:buSzPts val="2750"/>
              <a:buFont typeface="Arial"/>
              <a:buChar char="•"/>
            </a:pPr>
            <a:r>
              <a:rPr lang="en-US" sz="2000" b="0" i="0" u="none" strike="noStrike" cap="none" dirty="0">
                <a:solidFill>
                  <a:srgbClr val="252525"/>
                </a:solidFill>
                <a:latin typeface="Times New Roman" panose="02020603050405020304" pitchFamily="18" charset="0"/>
                <a:ea typeface="Helvetica Neue"/>
                <a:cs typeface="Times New Roman" panose="02020603050405020304" pitchFamily="18" charset="0"/>
                <a:sym typeface="Helvetica Neue"/>
              </a:rPr>
              <a:t>Time for maintenance is reduced because test and debug are</a:t>
            </a:r>
            <a:endParaRPr sz="2000" b="0" i="0" u="none" strike="noStrike" cap="none" dirty="0">
              <a:solidFill>
                <a:schemeClr val="dk1"/>
              </a:solidFill>
              <a:latin typeface="Times New Roman" panose="02020603050405020304" pitchFamily="18" charset="0"/>
              <a:ea typeface="Helvetica Neue"/>
              <a:cs typeface="Times New Roman" panose="02020603050405020304" pitchFamily="18" charset="0"/>
              <a:sym typeface="Helvetica Neue"/>
            </a:endParaRPr>
          </a:p>
          <a:p>
            <a:pPr marL="756285" marR="0" lvl="0" indent="0" algn="l" rtl="0">
              <a:lnSpc>
                <a:spcPct val="100000"/>
              </a:lnSpc>
              <a:spcBef>
                <a:spcPts val="0"/>
              </a:spcBef>
              <a:spcAft>
                <a:spcPts val="0"/>
              </a:spcAft>
              <a:buClr>
                <a:srgbClr val="000000"/>
              </a:buClr>
              <a:buSzPts val="2400"/>
              <a:buFont typeface="Arial"/>
              <a:buNone/>
            </a:pPr>
            <a:r>
              <a:rPr lang="en-US" sz="2000" b="0" i="0" u="none" strike="noStrike" cap="none" dirty="0">
                <a:solidFill>
                  <a:srgbClr val="252525"/>
                </a:solidFill>
                <a:latin typeface="Times New Roman" panose="02020603050405020304" pitchFamily="18" charset="0"/>
                <a:ea typeface="Helvetica Neue"/>
                <a:cs typeface="Times New Roman" panose="02020603050405020304" pitchFamily="18" charset="0"/>
                <a:sym typeface="Helvetica Neue"/>
              </a:rPr>
              <a:t>eliminated.</a:t>
            </a:r>
            <a:endParaRPr sz="2000" b="0" i="0" u="none" strike="noStrike" cap="none" dirty="0">
              <a:solidFill>
                <a:schemeClr val="dk1"/>
              </a:solidFill>
              <a:latin typeface="Times New Roman" panose="02020603050405020304" pitchFamily="18" charset="0"/>
              <a:ea typeface="Helvetica Neue"/>
              <a:cs typeface="Times New Roman" panose="02020603050405020304" pitchFamily="18" charset="0"/>
              <a:sym typeface="Helvetica Neue"/>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731"/>
        <p:cNvGrpSpPr/>
        <p:nvPr/>
      </p:nvGrpSpPr>
      <p:grpSpPr>
        <a:xfrm>
          <a:off x="0" y="0"/>
          <a:ext cx="0" cy="0"/>
          <a:chOff x="0" y="0"/>
          <a:chExt cx="0" cy="0"/>
        </a:xfrm>
      </p:grpSpPr>
      <p:sp>
        <p:nvSpPr>
          <p:cNvPr id="732" name="Google Shape;732;p80"/>
          <p:cNvSpPr txBox="1">
            <a:spLocks noGrp="1"/>
          </p:cNvSpPr>
          <p:nvPr>
            <p:ph type="title"/>
          </p:nvPr>
        </p:nvSpPr>
        <p:spPr>
          <a:xfrm>
            <a:off x="3084322" y="0"/>
            <a:ext cx="2974340" cy="574675"/>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SzPts val="1400"/>
              <a:buNone/>
            </a:pPr>
            <a:r>
              <a:rPr lang="en-US" b="0">
                <a:solidFill>
                  <a:srgbClr val="C00000"/>
                </a:solidFill>
                <a:latin typeface="Calibri"/>
                <a:ea typeface="Calibri"/>
                <a:cs typeface="Calibri"/>
                <a:sym typeface="Calibri"/>
              </a:rPr>
              <a:t>CASE repository</a:t>
            </a:r>
            <a:endParaRPr/>
          </a:p>
        </p:txBody>
      </p:sp>
      <p:sp>
        <p:nvSpPr>
          <p:cNvPr id="733" name="Google Shape;733;p80"/>
          <p:cNvSpPr txBox="1"/>
          <p:nvPr/>
        </p:nvSpPr>
        <p:spPr>
          <a:xfrm>
            <a:off x="6857238" y="6003747"/>
            <a:ext cx="568960" cy="177800"/>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Clr>
                <a:srgbClr val="000000"/>
              </a:buClr>
              <a:buSzPts val="1000"/>
              <a:buFont typeface="Arial"/>
              <a:buNone/>
            </a:pPr>
            <a:r>
              <a:rPr lang="en-US" sz="1000" b="0" i="0" u="none" strike="noStrike" cap="none">
                <a:solidFill>
                  <a:schemeClr val="dk1"/>
                </a:solidFill>
                <a:latin typeface="Times New Roman"/>
                <a:ea typeface="Times New Roman"/>
                <a:cs typeface="Times New Roman"/>
                <a:sym typeface="Times New Roman"/>
              </a:rPr>
              <a:t>1/21/2020</a:t>
            </a:r>
            <a:endParaRPr sz="1000" b="0" i="0" u="none" strike="noStrike" cap="none">
              <a:solidFill>
                <a:schemeClr val="dk1"/>
              </a:solidFill>
              <a:latin typeface="Times New Roman"/>
              <a:ea typeface="Times New Roman"/>
              <a:cs typeface="Times New Roman"/>
              <a:sym typeface="Times New Roman"/>
            </a:endParaRPr>
          </a:p>
        </p:txBody>
      </p:sp>
      <p:sp>
        <p:nvSpPr>
          <p:cNvPr id="734" name="Google Shape;734;p80"/>
          <p:cNvSpPr txBox="1"/>
          <p:nvPr/>
        </p:nvSpPr>
        <p:spPr>
          <a:xfrm>
            <a:off x="1255877" y="6003747"/>
            <a:ext cx="398780" cy="177800"/>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Clr>
                <a:srgbClr val="000000"/>
              </a:buClr>
              <a:buSzPts val="1000"/>
              <a:buFont typeface="Arial"/>
              <a:buNone/>
            </a:pPr>
            <a:r>
              <a:rPr lang="en-US" sz="1000" b="0" i="0" u="none" strike="noStrike" cap="none">
                <a:solidFill>
                  <a:schemeClr val="dk1"/>
                </a:solidFill>
                <a:latin typeface="Times New Roman"/>
                <a:ea typeface="Times New Roman"/>
                <a:cs typeface="Times New Roman"/>
                <a:sym typeface="Times New Roman"/>
              </a:rPr>
              <a:t>G.RAY</a:t>
            </a:r>
            <a:endParaRPr sz="1000" b="0" i="0" u="none" strike="noStrike" cap="none">
              <a:solidFill>
                <a:schemeClr val="dk1"/>
              </a:solidFill>
              <a:latin typeface="Times New Roman"/>
              <a:ea typeface="Times New Roman"/>
              <a:cs typeface="Times New Roman"/>
              <a:sym typeface="Times New Roman"/>
            </a:endParaRPr>
          </a:p>
        </p:txBody>
      </p:sp>
      <p:sp>
        <p:nvSpPr>
          <p:cNvPr id="735" name="Google Shape;735;p80"/>
          <p:cNvSpPr txBox="1"/>
          <p:nvPr/>
        </p:nvSpPr>
        <p:spPr>
          <a:xfrm>
            <a:off x="7752968" y="6003747"/>
            <a:ext cx="144780" cy="177800"/>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Clr>
                <a:srgbClr val="000000"/>
              </a:buClr>
              <a:buSzPts val="1000"/>
              <a:buFont typeface="Arial"/>
              <a:buNone/>
            </a:pPr>
            <a:r>
              <a:rPr lang="en-US" sz="1000" b="0" i="0" u="none" strike="noStrike" cap="none">
                <a:solidFill>
                  <a:schemeClr val="dk1"/>
                </a:solidFill>
                <a:latin typeface="Times New Roman"/>
                <a:ea typeface="Times New Roman"/>
                <a:cs typeface="Times New Roman"/>
                <a:sym typeface="Times New Roman"/>
              </a:rPr>
              <a:t>82</a:t>
            </a:r>
            <a:endParaRPr sz="1000" b="0" i="0" u="none" strike="noStrike" cap="none">
              <a:solidFill>
                <a:schemeClr val="dk1"/>
              </a:solidFill>
              <a:latin typeface="Times New Roman"/>
              <a:ea typeface="Times New Roman"/>
              <a:cs typeface="Times New Roman"/>
              <a:sym typeface="Times New Roman"/>
            </a:endParaRPr>
          </a:p>
        </p:txBody>
      </p:sp>
      <p:pic>
        <p:nvPicPr>
          <p:cNvPr id="736" name="Google Shape;736;p80"/>
          <p:cNvPicPr preferRelativeResize="0"/>
          <p:nvPr/>
        </p:nvPicPr>
        <p:blipFill rotWithShape="1">
          <a:blip r:embed="rId3">
            <a:alphaModFix/>
          </a:blip>
          <a:srcRect/>
          <a:stretch/>
        </p:blipFill>
        <p:spPr>
          <a:xfrm>
            <a:off x="457200" y="609600"/>
            <a:ext cx="7886700" cy="5967984"/>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740"/>
        <p:cNvGrpSpPr/>
        <p:nvPr/>
      </p:nvGrpSpPr>
      <p:grpSpPr>
        <a:xfrm>
          <a:off x="0" y="0"/>
          <a:ext cx="0" cy="0"/>
          <a:chOff x="0" y="0"/>
          <a:chExt cx="0" cy="0"/>
        </a:xfrm>
      </p:grpSpPr>
      <p:sp>
        <p:nvSpPr>
          <p:cNvPr id="741" name="Google Shape;741;p81"/>
          <p:cNvSpPr txBox="1">
            <a:spLocks noGrp="1"/>
          </p:cNvSpPr>
          <p:nvPr>
            <p:ph type="title"/>
          </p:nvPr>
        </p:nvSpPr>
        <p:spPr>
          <a:xfrm>
            <a:off x="2044700" y="318008"/>
            <a:ext cx="5537200" cy="574040"/>
          </a:xfrm>
          <a:prstGeom prst="rect">
            <a:avLst/>
          </a:prstGeom>
          <a:noFill/>
          <a:ln>
            <a:noFill/>
          </a:ln>
        </p:spPr>
        <p:txBody>
          <a:bodyPr spcFirstLastPara="1" wrap="square" lIns="0" tIns="12700" rIns="0" bIns="0" anchor="t" anchorCtr="0">
            <a:spAutoFit/>
          </a:bodyPr>
          <a:lstStyle/>
          <a:p>
            <a:pPr marL="12700" lvl="0" indent="0" algn="ctr" rtl="0">
              <a:lnSpc>
                <a:spcPct val="100000"/>
              </a:lnSpc>
              <a:spcBef>
                <a:spcPts val="0"/>
              </a:spcBef>
              <a:spcAft>
                <a:spcPts val="0"/>
              </a:spcAft>
              <a:buSzPts val="1400"/>
              <a:buNone/>
            </a:pPr>
            <a:r>
              <a:rPr lang="en-US" b="0" dirty="0">
                <a:latin typeface="Calibri"/>
                <a:ea typeface="Calibri"/>
                <a:cs typeface="Calibri"/>
                <a:sym typeface="Calibri"/>
              </a:rPr>
              <a:t>CASE Tools</a:t>
            </a:r>
            <a:endParaRPr dirty="0"/>
          </a:p>
        </p:txBody>
      </p:sp>
      <p:sp>
        <p:nvSpPr>
          <p:cNvPr id="743" name="Google Shape;743;p81"/>
          <p:cNvSpPr txBox="1"/>
          <p:nvPr/>
        </p:nvSpPr>
        <p:spPr>
          <a:xfrm>
            <a:off x="254000" y="1004352"/>
            <a:ext cx="8636000" cy="5921493"/>
          </a:xfrm>
          <a:prstGeom prst="rect">
            <a:avLst/>
          </a:prstGeom>
          <a:noFill/>
          <a:ln>
            <a:noFill/>
          </a:ln>
        </p:spPr>
        <p:txBody>
          <a:bodyPr spcFirstLastPara="1" wrap="square" lIns="0" tIns="98425" rIns="0" bIns="0" anchor="t" anchorCtr="0">
            <a:spAutoFit/>
          </a:bodyPr>
          <a:lstStyle/>
          <a:p>
            <a:pPr marL="299085" marR="0" lvl="0" indent="-287019" algn="l" rtl="0">
              <a:lnSpc>
                <a:spcPct val="150000"/>
              </a:lnSpc>
              <a:spcBef>
                <a:spcPts val="0"/>
              </a:spcBef>
              <a:spcAft>
                <a:spcPts val="0"/>
              </a:spcAft>
              <a:buClr>
                <a:srgbClr val="D9B146"/>
              </a:buClr>
              <a:buSzPts val="2300"/>
              <a:buFont typeface="Noto Sans Symbols"/>
              <a:buChar char="▪"/>
            </a:pPr>
            <a:r>
              <a:rPr lang="en-US" sz="2400" b="0" i="0" u="none" strike="noStrike" cap="none" dirty="0">
                <a:solidFill>
                  <a:srgbClr val="FF0000"/>
                </a:solidFill>
                <a:latin typeface="Times New Roman" panose="02020603050405020304" pitchFamily="18" charset="0"/>
                <a:ea typeface="Helvetica Neue"/>
                <a:cs typeface="Times New Roman" panose="02020603050405020304" pitchFamily="18" charset="0"/>
                <a:sym typeface="Helvetica Neue"/>
              </a:rPr>
              <a:t>Examples of CASE Tools:</a:t>
            </a:r>
            <a:endParaRPr lang="en-US" sz="2400" dirty="0">
              <a:solidFill>
                <a:schemeClr val="dk1"/>
              </a:solidFill>
              <a:latin typeface="Times New Roman" panose="02020603050405020304" pitchFamily="18" charset="0"/>
              <a:ea typeface="Helvetica Neue"/>
              <a:cs typeface="Times New Roman" panose="02020603050405020304" pitchFamily="18" charset="0"/>
              <a:sym typeface="Helvetica Neue"/>
            </a:endParaRPr>
          </a:p>
          <a:p>
            <a:pPr marL="299085" marR="0" lvl="0" indent="-287019" algn="l" rtl="0">
              <a:lnSpc>
                <a:spcPct val="150000"/>
              </a:lnSpc>
              <a:spcBef>
                <a:spcPts val="0"/>
              </a:spcBef>
              <a:spcAft>
                <a:spcPts val="0"/>
              </a:spcAft>
              <a:buClr>
                <a:srgbClr val="D9B146"/>
              </a:buClr>
              <a:buSzPts val="2300"/>
              <a:buFont typeface="Noto Sans Symbols"/>
              <a:buChar char="▪"/>
            </a:pPr>
            <a:r>
              <a:rPr lang="en-US" sz="2400" b="0" i="0" u="none" strike="noStrike" cap="none" dirty="0">
                <a:solidFill>
                  <a:srgbClr val="3942F7"/>
                </a:solidFill>
                <a:latin typeface="Times New Roman" panose="02020603050405020304" pitchFamily="18" charset="0"/>
                <a:ea typeface="Helvetica Neue"/>
                <a:cs typeface="Times New Roman" panose="02020603050405020304" pitchFamily="18" charset="0"/>
                <a:sym typeface="Helvetica Neue"/>
              </a:rPr>
              <a:t>Diagramming	</a:t>
            </a:r>
            <a:r>
              <a:rPr lang="en-US" sz="2400" b="0" i="0" u="none" strike="noStrike" cap="none" dirty="0">
                <a:solidFill>
                  <a:srgbClr val="252525"/>
                </a:solidFill>
                <a:latin typeface="Times New Roman" panose="02020603050405020304" pitchFamily="18" charset="0"/>
                <a:ea typeface="Helvetica Neue"/>
                <a:cs typeface="Times New Roman" panose="02020603050405020304" pitchFamily="18" charset="0"/>
                <a:sym typeface="Helvetica Neue"/>
              </a:rPr>
              <a:t>–f</a:t>
            </a:r>
            <a:r>
              <a:rPr lang="en-US" sz="2400" dirty="0">
                <a:effectLst/>
                <a:latin typeface="Times New Roman" panose="02020603050405020304" pitchFamily="18" charset="0"/>
                <a:cs typeface="Times New Roman" panose="02020603050405020304" pitchFamily="18" charset="0"/>
              </a:rPr>
              <a:t>or representing processes, data and control structures graphically.(analysis)</a:t>
            </a:r>
          </a:p>
          <a:p>
            <a:pPr marL="387985" marR="0" lvl="0" indent="-287019" algn="l" rtl="0">
              <a:lnSpc>
                <a:spcPct val="150000"/>
              </a:lnSpc>
              <a:spcBef>
                <a:spcPts val="0"/>
              </a:spcBef>
              <a:spcAft>
                <a:spcPts val="0"/>
              </a:spcAft>
              <a:buClr>
                <a:srgbClr val="D9B146"/>
              </a:buClr>
              <a:buSzPts val="2300"/>
              <a:buFont typeface="Arial"/>
              <a:buChar char="•"/>
            </a:pPr>
            <a:r>
              <a:rPr lang="en-US" sz="2400" b="0" i="0" u="none" strike="noStrike" cap="none" dirty="0">
                <a:solidFill>
                  <a:srgbClr val="3942F7"/>
                </a:solidFill>
                <a:latin typeface="Times New Roman" panose="02020603050405020304" pitchFamily="18" charset="0"/>
                <a:ea typeface="Helvetica Neue"/>
                <a:cs typeface="Times New Roman" panose="02020603050405020304" pitchFamily="18" charset="0"/>
                <a:sym typeface="Helvetica Neue"/>
              </a:rPr>
              <a:t>CASE repository </a:t>
            </a:r>
            <a:r>
              <a:rPr lang="en-US" sz="2400" b="0" i="0" u="none" strike="noStrike" cap="none" dirty="0">
                <a:solidFill>
                  <a:srgbClr val="252525"/>
                </a:solidFill>
                <a:latin typeface="Times New Roman" panose="02020603050405020304" pitchFamily="18" charset="0"/>
                <a:ea typeface="Helvetica Neue"/>
                <a:cs typeface="Times New Roman" panose="02020603050405020304" pitchFamily="18" charset="0"/>
                <a:sym typeface="Helvetica Neue"/>
              </a:rPr>
              <a:t>– holds information required to create, modify and evolve the</a:t>
            </a:r>
            <a:endParaRPr lang="en-US" sz="2400" b="0" i="0" u="none" strike="noStrike" cap="none" dirty="0">
              <a:solidFill>
                <a:schemeClr val="dk1"/>
              </a:solidFill>
              <a:latin typeface="Times New Roman" panose="02020603050405020304" pitchFamily="18" charset="0"/>
              <a:ea typeface="Helvetica Neue"/>
              <a:cs typeface="Times New Roman" panose="02020603050405020304" pitchFamily="18" charset="0"/>
              <a:sym typeface="Helvetica Neue"/>
            </a:endParaRPr>
          </a:p>
          <a:p>
            <a:pPr marL="387985" marR="0" lvl="0" indent="0" algn="l" rtl="0">
              <a:lnSpc>
                <a:spcPct val="150000"/>
              </a:lnSpc>
              <a:spcBef>
                <a:spcPts val="0"/>
              </a:spcBef>
              <a:spcAft>
                <a:spcPts val="0"/>
              </a:spcAft>
              <a:buClr>
                <a:srgbClr val="000000"/>
              </a:buClr>
              <a:buSzPts val="2000"/>
              <a:buFont typeface="Arial"/>
              <a:buNone/>
            </a:pPr>
            <a:r>
              <a:rPr lang="en-US" sz="2400" b="0" i="0" u="none" strike="noStrike" cap="none" dirty="0">
                <a:solidFill>
                  <a:srgbClr val="252525"/>
                </a:solidFill>
                <a:latin typeface="Times New Roman" panose="02020603050405020304" pitchFamily="18" charset="0"/>
                <a:ea typeface="Helvetica Neue"/>
                <a:cs typeface="Times New Roman" panose="02020603050405020304" pitchFamily="18" charset="0"/>
                <a:sym typeface="Helvetica Neue"/>
              </a:rPr>
              <a:t>system. (analysis, design, implementation)</a:t>
            </a:r>
            <a:endParaRPr lang="en-US" sz="2400" b="0" i="0" u="none" strike="noStrike" cap="none" dirty="0">
              <a:solidFill>
                <a:schemeClr val="dk1"/>
              </a:solidFill>
              <a:latin typeface="Times New Roman" panose="02020603050405020304" pitchFamily="18" charset="0"/>
              <a:ea typeface="Helvetica Neue"/>
              <a:cs typeface="Times New Roman" panose="02020603050405020304" pitchFamily="18" charset="0"/>
              <a:sym typeface="Helvetica Neue"/>
            </a:endParaRPr>
          </a:p>
          <a:p>
            <a:pPr marL="387985" marR="107950" lvl="0" indent="-287019" algn="l" rtl="0">
              <a:lnSpc>
                <a:spcPct val="150000"/>
              </a:lnSpc>
              <a:spcBef>
                <a:spcPts val="1080"/>
              </a:spcBef>
              <a:spcAft>
                <a:spcPts val="0"/>
              </a:spcAft>
              <a:buClr>
                <a:srgbClr val="D9B146"/>
              </a:buClr>
              <a:buSzPts val="2300"/>
              <a:buFont typeface="Arial"/>
              <a:buChar char="•"/>
            </a:pPr>
            <a:r>
              <a:rPr lang="en-US" sz="2400" b="0" i="0" u="none" strike="noStrike" cap="none" dirty="0">
                <a:solidFill>
                  <a:srgbClr val="3942F7"/>
                </a:solidFill>
                <a:latin typeface="Times New Roman" panose="02020603050405020304" pitchFamily="18" charset="0"/>
                <a:ea typeface="Helvetica Neue"/>
                <a:cs typeface="Times New Roman" panose="02020603050405020304" pitchFamily="18" charset="0"/>
                <a:sym typeface="Helvetica Neue"/>
              </a:rPr>
              <a:t>Form and report generators </a:t>
            </a:r>
            <a:r>
              <a:rPr lang="en-US" sz="2400" b="0" i="0" u="none" strike="noStrike" cap="none" dirty="0">
                <a:solidFill>
                  <a:srgbClr val="252525"/>
                </a:solidFill>
                <a:latin typeface="Times New Roman" panose="02020603050405020304" pitchFamily="18" charset="0"/>
                <a:ea typeface="Helvetica Neue"/>
                <a:cs typeface="Times New Roman" panose="02020603050405020304" pitchFamily="18" charset="0"/>
                <a:sym typeface="Helvetica Neue"/>
              </a:rPr>
              <a:t>– automate generation of forms and reports to aid  prototyping. (design, implementation, RAD, XP)</a:t>
            </a:r>
            <a:endParaRPr lang="en-US" sz="2400" b="0" i="0" u="none" strike="noStrike" cap="none" dirty="0">
              <a:solidFill>
                <a:schemeClr val="dk1"/>
              </a:solidFill>
              <a:latin typeface="Times New Roman" panose="02020603050405020304" pitchFamily="18" charset="0"/>
              <a:ea typeface="Helvetica Neue"/>
              <a:cs typeface="Times New Roman" panose="02020603050405020304" pitchFamily="18" charset="0"/>
              <a:sym typeface="Helvetica Neue"/>
            </a:endParaRPr>
          </a:p>
          <a:p>
            <a:pPr marL="387985" marR="106679" lvl="0" indent="-287019" algn="l" rtl="0">
              <a:lnSpc>
                <a:spcPct val="150000"/>
              </a:lnSpc>
              <a:spcBef>
                <a:spcPts val="1080"/>
              </a:spcBef>
              <a:spcAft>
                <a:spcPts val="0"/>
              </a:spcAft>
              <a:buClr>
                <a:srgbClr val="D9B146"/>
              </a:buClr>
              <a:buSzPts val="2300"/>
              <a:buFont typeface="Arial"/>
              <a:buChar char="•"/>
            </a:pPr>
            <a:r>
              <a:rPr lang="en-US" sz="2400" b="0" i="0" u="none" strike="noStrike" cap="none" dirty="0">
                <a:solidFill>
                  <a:srgbClr val="3942F7"/>
                </a:solidFill>
                <a:latin typeface="Times New Roman" panose="02020603050405020304" pitchFamily="18" charset="0"/>
                <a:ea typeface="Helvetica Neue"/>
                <a:cs typeface="Times New Roman" panose="02020603050405020304" pitchFamily="18" charset="0"/>
                <a:sym typeface="Helvetica Neue"/>
              </a:rPr>
              <a:t>Code generators </a:t>
            </a:r>
            <a:r>
              <a:rPr lang="en-US" sz="2400" b="0" i="0" u="none" strike="noStrike" cap="none" dirty="0">
                <a:solidFill>
                  <a:srgbClr val="252525"/>
                </a:solidFill>
                <a:latin typeface="Times New Roman" panose="02020603050405020304" pitchFamily="18" charset="0"/>
                <a:ea typeface="Helvetica Neue"/>
                <a:cs typeface="Times New Roman" panose="02020603050405020304" pitchFamily="18" charset="0"/>
                <a:sym typeface="Helvetica Neue"/>
              </a:rPr>
              <a:t>– automate generation of source code from diagrams and  forms. (design, implementation)</a:t>
            </a:r>
            <a:endParaRPr lang="en-US" sz="2400" b="0" i="0" u="none" strike="noStrike" cap="none" dirty="0">
              <a:solidFill>
                <a:schemeClr val="dk1"/>
              </a:solidFill>
              <a:latin typeface="Times New Roman" panose="02020603050405020304" pitchFamily="18" charset="0"/>
              <a:ea typeface="Helvetica Neue"/>
              <a:cs typeface="Times New Roman" panose="02020603050405020304" pitchFamily="18" charset="0"/>
              <a:sym typeface="Helvetica Neue"/>
            </a:endParaRPr>
          </a:p>
        </p:txBody>
      </p:sp>
    </p:spTree>
    <p:extLst>
      <p:ext uri="{BB962C8B-B14F-4D97-AF65-F5344CB8AC3E}">
        <p14:creationId xmlns:p14="http://schemas.microsoft.com/office/powerpoint/2010/main" val="313739075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740"/>
        <p:cNvGrpSpPr/>
        <p:nvPr/>
      </p:nvGrpSpPr>
      <p:grpSpPr>
        <a:xfrm>
          <a:off x="0" y="0"/>
          <a:ext cx="0" cy="0"/>
          <a:chOff x="0" y="0"/>
          <a:chExt cx="0" cy="0"/>
        </a:xfrm>
      </p:grpSpPr>
      <p:sp>
        <p:nvSpPr>
          <p:cNvPr id="741" name="Google Shape;741;p81"/>
          <p:cNvSpPr txBox="1">
            <a:spLocks noGrp="1"/>
          </p:cNvSpPr>
          <p:nvPr>
            <p:ph type="title"/>
          </p:nvPr>
        </p:nvSpPr>
        <p:spPr>
          <a:xfrm>
            <a:off x="2044700" y="318008"/>
            <a:ext cx="5537200" cy="574040"/>
          </a:xfrm>
          <a:prstGeom prst="rect">
            <a:avLst/>
          </a:prstGeom>
          <a:noFill/>
          <a:ln>
            <a:noFill/>
          </a:ln>
        </p:spPr>
        <p:txBody>
          <a:bodyPr spcFirstLastPara="1" wrap="square" lIns="0" tIns="12700" rIns="0" bIns="0" anchor="t" anchorCtr="0">
            <a:spAutoFit/>
          </a:bodyPr>
          <a:lstStyle/>
          <a:p>
            <a:pPr marL="12700" lvl="0" indent="0" algn="ctr" rtl="0">
              <a:lnSpc>
                <a:spcPct val="100000"/>
              </a:lnSpc>
              <a:spcBef>
                <a:spcPts val="0"/>
              </a:spcBef>
              <a:spcAft>
                <a:spcPts val="0"/>
              </a:spcAft>
              <a:buSzPts val="1400"/>
              <a:buNone/>
            </a:pPr>
            <a:r>
              <a:rPr lang="en-US" b="0" dirty="0">
                <a:latin typeface="Calibri"/>
                <a:ea typeface="Calibri"/>
                <a:cs typeface="Calibri"/>
                <a:sym typeface="Calibri"/>
              </a:rPr>
              <a:t>CASE Tools</a:t>
            </a:r>
            <a:endParaRPr dirty="0"/>
          </a:p>
        </p:txBody>
      </p:sp>
      <p:sp>
        <p:nvSpPr>
          <p:cNvPr id="743" name="Google Shape;743;p81"/>
          <p:cNvSpPr txBox="1"/>
          <p:nvPr/>
        </p:nvSpPr>
        <p:spPr>
          <a:xfrm>
            <a:off x="254000" y="1004352"/>
            <a:ext cx="8636000" cy="5464958"/>
          </a:xfrm>
          <a:prstGeom prst="rect">
            <a:avLst/>
          </a:prstGeom>
          <a:noFill/>
          <a:ln>
            <a:noFill/>
          </a:ln>
        </p:spPr>
        <p:txBody>
          <a:bodyPr spcFirstLastPara="1" wrap="square" lIns="0" tIns="98425" rIns="0" bIns="0" anchor="t" anchorCtr="0">
            <a:spAutoFit/>
          </a:bodyPr>
          <a:lstStyle/>
          <a:p>
            <a:pPr marL="387985" marR="107950" lvl="0" indent="-287019" algn="l" rtl="0">
              <a:lnSpc>
                <a:spcPct val="150000"/>
              </a:lnSpc>
              <a:spcBef>
                <a:spcPts val="1080"/>
              </a:spcBef>
              <a:spcAft>
                <a:spcPts val="0"/>
              </a:spcAft>
              <a:buClr>
                <a:srgbClr val="D9B146"/>
              </a:buClr>
              <a:buSzPts val="2300"/>
              <a:buFont typeface="Arial"/>
              <a:buChar char="•"/>
            </a:pPr>
            <a:r>
              <a:rPr lang="en-US" sz="2400" b="0" i="0" u="none" strike="noStrike" cap="none" dirty="0">
                <a:solidFill>
                  <a:srgbClr val="3942F7"/>
                </a:solidFill>
                <a:latin typeface="Times New Roman" panose="02020603050405020304" pitchFamily="18" charset="0"/>
                <a:ea typeface="Helvetica Neue"/>
                <a:cs typeface="Times New Roman" panose="02020603050405020304" pitchFamily="18" charset="0"/>
                <a:sym typeface="Helvetica Neue"/>
              </a:rPr>
              <a:t>Project management </a:t>
            </a:r>
            <a:r>
              <a:rPr lang="en-US" sz="2400" b="0" i="0" u="none" strike="noStrike" cap="none" dirty="0">
                <a:solidFill>
                  <a:srgbClr val="252525"/>
                </a:solidFill>
                <a:latin typeface="Times New Roman" panose="02020603050405020304" pitchFamily="18" charset="0"/>
                <a:ea typeface="Helvetica Neue"/>
                <a:cs typeface="Times New Roman" panose="02020603050405020304" pitchFamily="18" charset="0"/>
                <a:sym typeface="Helvetica Neue"/>
              </a:rPr>
              <a:t>– aid in the planning, tracking, controlling and reporting of  project management. (planning)</a:t>
            </a:r>
            <a:endParaRPr lang="en-US" sz="2400" b="0" i="0" u="none" strike="noStrike" cap="none" dirty="0">
              <a:solidFill>
                <a:schemeClr val="dk1"/>
              </a:solidFill>
              <a:latin typeface="Times New Roman" panose="02020603050405020304" pitchFamily="18" charset="0"/>
              <a:ea typeface="Helvetica Neue"/>
              <a:cs typeface="Times New Roman" panose="02020603050405020304" pitchFamily="18" charset="0"/>
              <a:sym typeface="Helvetica Neue"/>
            </a:endParaRPr>
          </a:p>
          <a:p>
            <a:pPr marL="387985" marR="106679" lvl="0" indent="-287019" algn="l" rtl="0">
              <a:lnSpc>
                <a:spcPct val="150000"/>
              </a:lnSpc>
              <a:spcBef>
                <a:spcPts val="1085"/>
              </a:spcBef>
              <a:spcAft>
                <a:spcPts val="0"/>
              </a:spcAft>
              <a:buClr>
                <a:srgbClr val="D9B146"/>
              </a:buClr>
              <a:buSzPts val="2300"/>
              <a:buFont typeface="Arial"/>
              <a:buChar char="•"/>
            </a:pPr>
            <a:r>
              <a:rPr lang="en-US" sz="2400" b="0" i="0" u="none" strike="noStrike" cap="none" dirty="0">
                <a:solidFill>
                  <a:srgbClr val="3942F7"/>
                </a:solidFill>
                <a:latin typeface="Times New Roman" panose="02020603050405020304" pitchFamily="18" charset="0"/>
                <a:ea typeface="Helvetica Neue"/>
                <a:cs typeface="Times New Roman" panose="02020603050405020304" pitchFamily="18" charset="0"/>
                <a:sym typeface="Helvetica Neue"/>
              </a:rPr>
              <a:t>Document generator </a:t>
            </a:r>
            <a:r>
              <a:rPr lang="en-US" sz="2400" b="0" i="0" u="none" strike="noStrike" cap="none" dirty="0">
                <a:solidFill>
                  <a:srgbClr val="252525"/>
                </a:solidFill>
                <a:latin typeface="Times New Roman" panose="02020603050405020304" pitchFamily="18" charset="0"/>
                <a:ea typeface="Helvetica Neue"/>
                <a:cs typeface="Times New Roman" panose="02020603050405020304" pitchFamily="18" charset="0"/>
                <a:sym typeface="Helvetica Neue"/>
              </a:rPr>
              <a:t>– create standard reports based upon the contents of the  CASE repository. (analysis, design, implementation)</a:t>
            </a:r>
            <a:endParaRPr lang="en-US" sz="2400" b="0" i="0" u="none" strike="noStrike" cap="none" dirty="0">
              <a:solidFill>
                <a:schemeClr val="dk1"/>
              </a:solidFill>
              <a:latin typeface="Times New Roman" panose="02020603050405020304" pitchFamily="18" charset="0"/>
              <a:ea typeface="Helvetica Neue"/>
              <a:cs typeface="Times New Roman" panose="02020603050405020304" pitchFamily="18" charset="0"/>
              <a:sym typeface="Helvetica Neue"/>
            </a:endParaRPr>
          </a:p>
          <a:p>
            <a:pPr marL="387985" marR="0" lvl="0" indent="-287019" algn="l" rtl="0">
              <a:lnSpc>
                <a:spcPct val="150000"/>
              </a:lnSpc>
              <a:spcBef>
                <a:spcPts val="1080"/>
              </a:spcBef>
              <a:spcAft>
                <a:spcPts val="0"/>
              </a:spcAft>
              <a:buClr>
                <a:srgbClr val="D9B146"/>
              </a:buClr>
              <a:buSzPts val="2300"/>
              <a:buFont typeface="Arial"/>
              <a:buChar char="•"/>
            </a:pPr>
            <a:r>
              <a:rPr lang="en-US" sz="2400" b="0" i="0" u="none" strike="noStrike" cap="none" dirty="0">
                <a:solidFill>
                  <a:srgbClr val="3942F7"/>
                </a:solidFill>
                <a:latin typeface="Times New Roman" panose="02020603050405020304" pitchFamily="18" charset="0"/>
                <a:ea typeface="Helvetica Neue"/>
                <a:cs typeface="Times New Roman" panose="02020603050405020304" pitchFamily="18" charset="0"/>
                <a:sym typeface="Helvetica Neue"/>
              </a:rPr>
              <a:t>CASE Analysis Tools </a:t>
            </a:r>
            <a:r>
              <a:rPr lang="en-US" sz="2400" b="0" i="0" u="none" strike="noStrike" cap="none" dirty="0">
                <a:solidFill>
                  <a:srgbClr val="252525"/>
                </a:solidFill>
                <a:latin typeface="Times New Roman" panose="02020603050405020304" pitchFamily="18" charset="0"/>
                <a:ea typeface="Helvetica Neue"/>
                <a:cs typeface="Times New Roman" panose="02020603050405020304" pitchFamily="18" charset="0"/>
                <a:sym typeface="Helvetica Neue"/>
              </a:rPr>
              <a:t>– help to identify problems of inconsistency, redundancy,</a:t>
            </a:r>
            <a:endParaRPr lang="en-US" sz="2400" b="0" i="0" u="none" strike="noStrike" cap="none" dirty="0">
              <a:solidFill>
                <a:schemeClr val="dk1"/>
              </a:solidFill>
              <a:latin typeface="Times New Roman" panose="02020603050405020304" pitchFamily="18" charset="0"/>
              <a:ea typeface="Helvetica Neue"/>
              <a:cs typeface="Times New Roman" panose="02020603050405020304" pitchFamily="18" charset="0"/>
              <a:sym typeface="Helvetica Neue"/>
            </a:endParaRPr>
          </a:p>
          <a:p>
            <a:pPr marL="387985" marR="0" lvl="0" indent="0" algn="l" rtl="0">
              <a:lnSpc>
                <a:spcPct val="150000"/>
              </a:lnSpc>
              <a:spcBef>
                <a:spcPts val="0"/>
              </a:spcBef>
              <a:spcAft>
                <a:spcPts val="0"/>
              </a:spcAft>
              <a:buClr>
                <a:srgbClr val="000000"/>
              </a:buClr>
              <a:buSzPts val="2000"/>
              <a:buFont typeface="Arial"/>
              <a:buNone/>
            </a:pPr>
            <a:r>
              <a:rPr lang="en-US" sz="2400" b="0" i="0" u="none" strike="noStrike" cap="none" dirty="0">
                <a:solidFill>
                  <a:srgbClr val="252525"/>
                </a:solidFill>
                <a:latin typeface="Times New Roman" panose="02020603050405020304" pitchFamily="18" charset="0"/>
                <a:ea typeface="Helvetica Neue"/>
                <a:cs typeface="Times New Roman" panose="02020603050405020304" pitchFamily="18" charset="0"/>
                <a:sym typeface="Helvetica Neue"/>
              </a:rPr>
              <a:t>and omissions. (more likely in analysis and design)</a:t>
            </a:r>
            <a:endParaRPr lang="en-US" sz="2400" b="0" i="0" u="none" strike="noStrike" cap="none" dirty="0">
              <a:solidFill>
                <a:schemeClr val="dk1"/>
              </a:solidFill>
              <a:latin typeface="Times New Roman" panose="02020603050405020304" pitchFamily="18" charset="0"/>
              <a:ea typeface="Helvetica Neue"/>
              <a:cs typeface="Times New Roman" panose="02020603050405020304" pitchFamily="18" charset="0"/>
              <a:sym typeface="Helvetica Neue"/>
            </a:endParaRPr>
          </a:p>
          <a:p>
            <a:pPr marL="469266" marR="0" lvl="1" algn="l" rtl="0">
              <a:lnSpc>
                <a:spcPct val="100000"/>
              </a:lnSpc>
              <a:spcBef>
                <a:spcPts val="1080"/>
              </a:spcBef>
              <a:spcAft>
                <a:spcPts val="0"/>
              </a:spcAft>
              <a:buClr>
                <a:srgbClr val="D9B146"/>
              </a:buClr>
              <a:buSzPts val="2300"/>
            </a:pPr>
            <a:r>
              <a:rPr lang="en-US" sz="2400" b="0" i="0" u="none" strike="noStrike" cap="none" dirty="0">
                <a:solidFill>
                  <a:srgbClr val="252525"/>
                </a:solidFill>
                <a:latin typeface="Times New Roman" panose="02020603050405020304" pitchFamily="18" charset="0"/>
                <a:ea typeface="Helvetica Neue"/>
                <a:cs typeface="Times New Roman" panose="02020603050405020304" pitchFamily="18" charset="0"/>
                <a:sym typeface="Helvetica Neue"/>
              </a:rPr>
              <a:t>	</a:t>
            </a:r>
            <a:endParaRPr sz="2400" b="0" i="0" u="none" strike="noStrike" cap="none" dirty="0">
              <a:solidFill>
                <a:schemeClr val="dk1"/>
              </a:solidFill>
              <a:latin typeface="Times New Roman" panose="02020603050405020304" pitchFamily="18" charset="0"/>
              <a:ea typeface="Helvetica Neue"/>
              <a:cs typeface="Times New Roman" panose="02020603050405020304" pitchFamily="18" charset="0"/>
              <a:sym typeface="Helvetica Neue"/>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748"/>
        <p:cNvGrpSpPr/>
        <p:nvPr/>
      </p:nvGrpSpPr>
      <p:grpSpPr>
        <a:xfrm>
          <a:off x="0" y="0"/>
          <a:ext cx="0" cy="0"/>
          <a:chOff x="0" y="0"/>
          <a:chExt cx="0" cy="0"/>
        </a:xfrm>
      </p:grpSpPr>
      <p:sp>
        <p:nvSpPr>
          <p:cNvPr id="749" name="Google Shape;749;p82"/>
          <p:cNvSpPr txBox="1">
            <a:spLocks noGrp="1"/>
          </p:cNvSpPr>
          <p:nvPr>
            <p:ph type="body" idx="1"/>
          </p:nvPr>
        </p:nvSpPr>
        <p:spPr>
          <a:xfrm>
            <a:off x="228600" y="1318022"/>
            <a:ext cx="8686800" cy="4431983"/>
          </a:xfrm>
          <a:prstGeom prst="rect">
            <a:avLst/>
          </a:prstGeom>
          <a:noFill/>
          <a:ln>
            <a:noFill/>
          </a:ln>
        </p:spPr>
        <p:txBody>
          <a:bodyPr spcFirstLastPara="1" wrap="square" lIns="0" tIns="0" rIns="0" bIns="0" anchor="t" anchorCtr="0">
            <a:spAutoFit/>
          </a:bodyPr>
          <a:lstStyle/>
          <a:p>
            <a:pPr marL="342900" lvl="0" indent="-342900" algn="just" rtl="0">
              <a:lnSpc>
                <a:spcPct val="150000"/>
              </a:lnSpc>
              <a:spcBef>
                <a:spcPts val="0"/>
              </a:spcBef>
              <a:spcAft>
                <a:spcPts val="0"/>
              </a:spcAft>
              <a:buClr>
                <a:schemeClr val="dk1"/>
              </a:buClr>
              <a:buSzPts val="2400"/>
              <a:buFont typeface="Arial"/>
              <a:buChar char="•"/>
            </a:pPr>
            <a:r>
              <a:rPr lang="en-US" b="1">
                <a:solidFill>
                  <a:schemeClr val="dk1"/>
                </a:solidFill>
                <a:latin typeface="Times New Roman"/>
                <a:ea typeface="Times New Roman"/>
                <a:cs typeface="Times New Roman"/>
                <a:sym typeface="Times New Roman"/>
              </a:rPr>
              <a:t>RAD Model</a:t>
            </a:r>
            <a:r>
              <a:rPr lang="en-US">
                <a:solidFill>
                  <a:schemeClr val="dk1"/>
                </a:solidFill>
                <a:latin typeface="Times New Roman"/>
                <a:ea typeface="Times New Roman"/>
                <a:cs typeface="Times New Roman"/>
                <a:sym typeface="Times New Roman"/>
              </a:rPr>
              <a:t> or Rapid Application Development model is a software development process based on prototyping without any specific planning. </a:t>
            </a:r>
            <a:endParaRPr>
              <a:solidFill>
                <a:schemeClr val="dk1"/>
              </a:solidFill>
              <a:latin typeface="Times New Roman"/>
              <a:ea typeface="Times New Roman"/>
              <a:cs typeface="Times New Roman"/>
              <a:sym typeface="Times New Roman"/>
            </a:endParaRPr>
          </a:p>
          <a:p>
            <a:pPr marL="342900" lvl="0" indent="-342900" algn="just" rtl="0">
              <a:lnSpc>
                <a:spcPct val="150000"/>
              </a:lnSpc>
              <a:spcBef>
                <a:spcPts val="0"/>
              </a:spcBef>
              <a:spcAft>
                <a:spcPts val="0"/>
              </a:spcAft>
              <a:buClr>
                <a:schemeClr val="dk1"/>
              </a:buClr>
              <a:buSzPts val="2400"/>
              <a:buFont typeface="Arial"/>
              <a:buChar char="•"/>
            </a:pPr>
            <a:r>
              <a:rPr lang="en-US">
                <a:solidFill>
                  <a:schemeClr val="dk1"/>
                </a:solidFill>
                <a:latin typeface="Times New Roman"/>
                <a:ea typeface="Times New Roman"/>
                <a:cs typeface="Times New Roman"/>
                <a:sym typeface="Times New Roman"/>
              </a:rPr>
              <a:t>Rapid Application development focuses on gathering customer requirements through workshops or focus groups, early testing of the prototypes by the customer using iterative concept, reuse of the existing prototypes (components), continuous integration and rapid delivery. </a:t>
            </a:r>
            <a:endParaRPr>
              <a:solidFill>
                <a:schemeClr val="dk1"/>
              </a:solidFill>
              <a:latin typeface="Times New Roman"/>
              <a:ea typeface="Times New Roman"/>
              <a:cs typeface="Times New Roman"/>
              <a:sym typeface="Times New Roman"/>
            </a:endParaRPr>
          </a:p>
        </p:txBody>
      </p:sp>
      <p:sp>
        <p:nvSpPr>
          <p:cNvPr id="750" name="Google Shape;750;p82"/>
          <p:cNvSpPr txBox="1"/>
          <p:nvPr/>
        </p:nvSpPr>
        <p:spPr>
          <a:xfrm>
            <a:off x="1295400" y="304800"/>
            <a:ext cx="7370126" cy="86177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dirty="0">
                <a:solidFill>
                  <a:srgbClr val="FF0000"/>
                </a:solidFill>
                <a:latin typeface="Calibri"/>
                <a:ea typeface="Calibri"/>
                <a:cs typeface="Calibri"/>
                <a:sym typeface="Calibri"/>
              </a:rPr>
              <a:t>Rapid Application Development (RAD)</a:t>
            </a:r>
            <a:endParaRPr sz="1400" b="0" i="0" u="none" strike="noStrike" cap="none" dirty="0">
              <a:solidFill>
                <a:srgbClr val="FF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dirty="0">
              <a:solidFill>
                <a:schemeClr val="dk1"/>
              </a:solidFill>
              <a:latin typeface="Calibri"/>
              <a:ea typeface="Calibri"/>
              <a:cs typeface="Calibri"/>
              <a:sym typeface="Calibri"/>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754"/>
        <p:cNvGrpSpPr/>
        <p:nvPr/>
      </p:nvGrpSpPr>
      <p:grpSpPr>
        <a:xfrm>
          <a:off x="0" y="0"/>
          <a:ext cx="0" cy="0"/>
          <a:chOff x="0" y="0"/>
          <a:chExt cx="0" cy="0"/>
        </a:xfrm>
      </p:grpSpPr>
      <p:sp>
        <p:nvSpPr>
          <p:cNvPr id="755" name="Google Shape;755;p83"/>
          <p:cNvSpPr txBox="1">
            <a:spLocks noGrp="1"/>
          </p:cNvSpPr>
          <p:nvPr>
            <p:ph type="body" idx="1"/>
          </p:nvPr>
        </p:nvSpPr>
        <p:spPr>
          <a:xfrm>
            <a:off x="228600" y="1676400"/>
            <a:ext cx="8686800" cy="4431983"/>
          </a:xfrm>
          <a:prstGeom prst="rect">
            <a:avLst/>
          </a:prstGeom>
          <a:noFill/>
          <a:ln>
            <a:noFill/>
          </a:ln>
        </p:spPr>
        <p:txBody>
          <a:bodyPr spcFirstLastPara="1" wrap="square" lIns="0" tIns="0" rIns="0" bIns="0" anchor="t" anchorCtr="0">
            <a:spAutoFit/>
          </a:bodyPr>
          <a:lstStyle/>
          <a:p>
            <a:pPr marL="342900" lvl="0" indent="-342900" algn="just" rtl="0">
              <a:lnSpc>
                <a:spcPct val="150000"/>
              </a:lnSpc>
              <a:spcBef>
                <a:spcPts val="0"/>
              </a:spcBef>
              <a:spcAft>
                <a:spcPts val="0"/>
              </a:spcAft>
              <a:buClr>
                <a:schemeClr val="dk1"/>
              </a:buClr>
              <a:buSzPts val="2400"/>
              <a:buFont typeface="Arial"/>
              <a:buChar char="•"/>
            </a:pPr>
            <a:r>
              <a:rPr lang="en-US">
                <a:solidFill>
                  <a:schemeClr val="dk1"/>
                </a:solidFill>
                <a:latin typeface="Times New Roman"/>
                <a:ea typeface="Times New Roman"/>
                <a:cs typeface="Times New Roman"/>
                <a:sym typeface="Times New Roman"/>
              </a:rPr>
              <a:t>RAD uses a combination of Joint Application Development (JAD) techniques and CASE tools to convert user needs to designs</a:t>
            </a:r>
            <a:endParaRPr/>
          </a:p>
          <a:p>
            <a:pPr marL="342900" lvl="0" indent="-342900" algn="just" rtl="0">
              <a:lnSpc>
                <a:spcPct val="150000"/>
              </a:lnSpc>
              <a:spcBef>
                <a:spcPts val="0"/>
              </a:spcBef>
              <a:spcAft>
                <a:spcPts val="0"/>
              </a:spcAft>
              <a:buClr>
                <a:schemeClr val="dk1"/>
              </a:buClr>
              <a:buSzPts val="2400"/>
              <a:buFont typeface="Arial"/>
              <a:buChar char="•"/>
            </a:pPr>
            <a:r>
              <a:rPr lang="en-US">
                <a:solidFill>
                  <a:schemeClr val="dk1"/>
                </a:solidFill>
                <a:latin typeface="Times New Roman"/>
                <a:ea typeface="Times New Roman"/>
                <a:cs typeface="Times New Roman"/>
                <a:sym typeface="Times New Roman"/>
              </a:rPr>
              <a:t>In RAD model, there is less attention paid to the planning and more priority is given to the development tasks. </a:t>
            </a:r>
            <a:endParaRPr/>
          </a:p>
          <a:p>
            <a:pPr marL="342900" lvl="0" indent="-342900" algn="just" rtl="0">
              <a:lnSpc>
                <a:spcPct val="150000"/>
              </a:lnSpc>
              <a:spcBef>
                <a:spcPts val="0"/>
              </a:spcBef>
              <a:spcAft>
                <a:spcPts val="0"/>
              </a:spcAft>
              <a:buClr>
                <a:schemeClr val="dk1"/>
              </a:buClr>
              <a:buSzPts val="2400"/>
              <a:buFont typeface="Arial"/>
              <a:buChar char="•"/>
            </a:pPr>
            <a:r>
              <a:rPr lang="en-US">
                <a:solidFill>
                  <a:schemeClr val="dk1"/>
                </a:solidFill>
                <a:latin typeface="Times New Roman"/>
                <a:ea typeface="Times New Roman"/>
                <a:cs typeface="Times New Roman"/>
                <a:sym typeface="Times New Roman"/>
              </a:rPr>
              <a:t>It targets at developing software in a short span of time.</a:t>
            </a:r>
            <a:endParaRPr/>
          </a:p>
          <a:p>
            <a:pPr marL="342900" lvl="0" indent="-342900" algn="just" rtl="0">
              <a:lnSpc>
                <a:spcPct val="150000"/>
              </a:lnSpc>
              <a:spcBef>
                <a:spcPts val="0"/>
              </a:spcBef>
              <a:spcAft>
                <a:spcPts val="0"/>
              </a:spcAft>
              <a:buClr>
                <a:schemeClr val="dk1"/>
              </a:buClr>
              <a:buSzPts val="2400"/>
              <a:buFont typeface="Arial"/>
              <a:buChar char="•"/>
            </a:pPr>
            <a:r>
              <a:rPr lang="en-US">
                <a:solidFill>
                  <a:schemeClr val="dk1"/>
                </a:solidFill>
                <a:latin typeface="Times New Roman"/>
                <a:ea typeface="Times New Roman"/>
                <a:cs typeface="Times New Roman"/>
                <a:sym typeface="Times New Roman"/>
              </a:rPr>
              <a:t>System developers and users work together </a:t>
            </a:r>
            <a:endParaRPr/>
          </a:p>
          <a:p>
            <a:pPr marL="342900" lvl="0" indent="-190500" algn="just" rtl="0">
              <a:lnSpc>
                <a:spcPct val="150000"/>
              </a:lnSpc>
              <a:spcBef>
                <a:spcPts val="0"/>
              </a:spcBef>
              <a:spcAft>
                <a:spcPts val="0"/>
              </a:spcAft>
              <a:buClr>
                <a:srgbClr val="252525"/>
              </a:buClr>
              <a:buSzPts val="2400"/>
              <a:buFont typeface="Arial"/>
              <a:buNone/>
            </a:pPr>
            <a:endParaRPr>
              <a:solidFill>
                <a:schemeClr val="dk1"/>
              </a:solidFill>
              <a:latin typeface="Times New Roman"/>
              <a:ea typeface="Times New Roman"/>
              <a:cs typeface="Times New Roman"/>
              <a:sym typeface="Times New Roman"/>
            </a:endParaRPr>
          </a:p>
          <a:p>
            <a:pPr marL="0" lvl="0" indent="0" algn="just" rtl="0">
              <a:lnSpc>
                <a:spcPct val="150000"/>
              </a:lnSpc>
              <a:spcBef>
                <a:spcPts val="0"/>
              </a:spcBef>
              <a:spcAft>
                <a:spcPts val="0"/>
              </a:spcAft>
              <a:buSzPts val="1400"/>
              <a:buNone/>
            </a:pPr>
            <a:endParaRPr>
              <a:solidFill>
                <a:schemeClr val="dk1"/>
              </a:solidFill>
              <a:latin typeface="Times New Roman"/>
              <a:ea typeface="Times New Roman"/>
              <a:cs typeface="Times New Roman"/>
              <a:sym typeface="Times New Roman"/>
            </a:endParaRPr>
          </a:p>
        </p:txBody>
      </p:sp>
      <p:sp>
        <p:nvSpPr>
          <p:cNvPr id="756" name="Google Shape;756;p83"/>
          <p:cNvSpPr txBox="1"/>
          <p:nvPr/>
        </p:nvSpPr>
        <p:spPr>
          <a:xfrm>
            <a:off x="990600" y="533400"/>
            <a:ext cx="7370126" cy="86177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dirty="0">
                <a:solidFill>
                  <a:srgbClr val="FF0000"/>
                </a:solidFill>
                <a:latin typeface="Calibri"/>
                <a:ea typeface="Calibri"/>
                <a:cs typeface="Calibri"/>
                <a:sym typeface="Calibri"/>
              </a:rPr>
              <a:t>Rapid Application Development (RAD)</a:t>
            </a:r>
            <a:endParaRPr sz="1400" b="0" i="0" u="none" strike="noStrike" cap="none" dirty="0">
              <a:solidFill>
                <a:srgbClr val="FF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dirty="0">
              <a:solidFill>
                <a:schemeClr val="dk1"/>
              </a:solidFill>
              <a:latin typeface="Calibri"/>
              <a:ea typeface="Calibri"/>
              <a:cs typeface="Calibri"/>
              <a:sym typeface="Calibri"/>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760"/>
        <p:cNvGrpSpPr/>
        <p:nvPr/>
      </p:nvGrpSpPr>
      <p:grpSpPr>
        <a:xfrm>
          <a:off x="0" y="0"/>
          <a:ext cx="0" cy="0"/>
          <a:chOff x="0" y="0"/>
          <a:chExt cx="0" cy="0"/>
        </a:xfrm>
      </p:grpSpPr>
      <p:sp>
        <p:nvSpPr>
          <p:cNvPr id="761" name="Google Shape;761;p84"/>
          <p:cNvSpPr txBox="1">
            <a:spLocks noGrp="1"/>
          </p:cNvSpPr>
          <p:nvPr>
            <p:ph type="body" idx="1"/>
          </p:nvPr>
        </p:nvSpPr>
        <p:spPr>
          <a:xfrm>
            <a:off x="228600" y="1676400"/>
            <a:ext cx="8686800" cy="4524315"/>
          </a:xfrm>
          <a:prstGeom prst="rect">
            <a:avLst/>
          </a:prstGeom>
          <a:noFill/>
          <a:ln>
            <a:noFill/>
          </a:ln>
        </p:spPr>
        <p:txBody>
          <a:bodyPr spcFirstLastPara="1" wrap="square" lIns="0" tIns="0" rIns="0" bIns="0" anchor="t" anchorCtr="0">
            <a:spAutoFit/>
          </a:bodyPr>
          <a:lstStyle/>
          <a:p>
            <a:pPr marL="342900" lvl="0" indent="-342900" algn="just" rtl="0">
              <a:lnSpc>
                <a:spcPct val="150000"/>
              </a:lnSpc>
              <a:spcBef>
                <a:spcPts val="0"/>
              </a:spcBef>
              <a:spcAft>
                <a:spcPts val="0"/>
              </a:spcAft>
              <a:buClr>
                <a:schemeClr val="dk1"/>
              </a:buClr>
              <a:buSzPts val="2800"/>
              <a:buFont typeface="Arial"/>
              <a:buChar char="•"/>
            </a:pPr>
            <a:r>
              <a:rPr lang="en-US" sz="2800">
                <a:solidFill>
                  <a:schemeClr val="dk1"/>
                </a:solidFill>
                <a:latin typeface="Times New Roman"/>
                <a:ea typeface="Times New Roman"/>
                <a:cs typeface="Times New Roman"/>
                <a:sym typeface="Times New Roman"/>
              </a:rPr>
              <a:t>In RAD model the components or functions are developed in parallel as if they were mini projects. The developments are time boxed, delivered and then assembled into a working prototype. </a:t>
            </a:r>
            <a:endParaRPr sz="2800">
              <a:solidFill>
                <a:schemeClr val="dk1"/>
              </a:solidFill>
              <a:latin typeface="Times New Roman"/>
              <a:ea typeface="Times New Roman"/>
              <a:cs typeface="Times New Roman"/>
              <a:sym typeface="Times New Roman"/>
            </a:endParaRPr>
          </a:p>
          <a:p>
            <a:pPr marL="342900" lvl="0" indent="-342900" algn="just" rtl="0">
              <a:lnSpc>
                <a:spcPct val="150000"/>
              </a:lnSpc>
              <a:spcBef>
                <a:spcPts val="0"/>
              </a:spcBef>
              <a:spcAft>
                <a:spcPts val="0"/>
              </a:spcAft>
              <a:buClr>
                <a:schemeClr val="dk1"/>
              </a:buClr>
              <a:buSzPts val="2800"/>
              <a:buFont typeface="Arial"/>
              <a:buChar char="•"/>
            </a:pPr>
            <a:r>
              <a:rPr lang="en-US" sz="2800">
                <a:solidFill>
                  <a:schemeClr val="dk1"/>
                </a:solidFill>
                <a:latin typeface="Times New Roman"/>
                <a:ea typeface="Times New Roman"/>
                <a:cs typeface="Times New Roman"/>
                <a:sym typeface="Times New Roman"/>
              </a:rPr>
              <a:t>This can quickly give the customer something to see and use and to provide feedback regarding the delivery and their requirement</a:t>
            </a:r>
            <a:endParaRPr/>
          </a:p>
        </p:txBody>
      </p:sp>
      <p:sp>
        <p:nvSpPr>
          <p:cNvPr id="762" name="Google Shape;762;p84"/>
          <p:cNvSpPr txBox="1"/>
          <p:nvPr/>
        </p:nvSpPr>
        <p:spPr>
          <a:xfrm>
            <a:off x="990600" y="533400"/>
            <a:ext cx="7370126" cy="86177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dirty="0">
                <a:solidFill>
                  <a:srgbClr val="FF0000"/>
                </a:solidFill>
                <a:latin typeface="Calibri"/>
                <a:ea typeface="Calibri"/>
                <a:cs typeface="Calibri"/>
                <a:sym typeface="Calibri"/>
              </a:rPr>
              <a:t>Rapid Application Development (RAD)</a:t>
            </a:r>
            <a:endParaRPr sz="1400" b="0" i="0" u="none" strike="noStrike" cap="none" dirty="0">
              <a:solidFill>
                <a:srgbClr val="FF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dirty="0">
              <a:solidFill>
                <a:schemeClr val="dk1"/>
              </a:solidFill>
              <a:latin typeface="Calibri"/>
              <a:ea typeface="Calibri"/>
              <a:cs typeface="Calibri"/>
              <a:sym typeface="Calibri"/>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766"/>
        <p:cNvGrpSpPr/>
        <p:nvPr/>
      </p:nvGrpSpPr>
      <p:grpSpPr>
        <a:xfrm>
          <a:off x="0" y="0"/>
          <a:ext cx="0" cy="0"/>
          <a:chOff x="0" y="0"/>
          <a:chExt cx="0" cy="0"/>
        </a:xfrm>
      </p:grpSpPr>
      <p:sp>
        <p:nvSpPr>
          <p:cNvPr id="767" name="Google Shape;767;p85"/>
          <p:cNvSpPr txBox="1">
            <a:spLocks noGrp="1"/>
          </p:cNvSpPr>
          <p:nvPr>
            <p:ph type="body" idx="1"/>
          </p:nvPr>
        </p:nvSpPr>
        <p:spPr>
          <a:xfrm>
            <a:off x="228600" y="1676400"/>
            <a:ext cx="8686800" cy="3877985"/>
          </a:xfrm>
          <a:prstGeom prst="rect">
            <a:avLst/>
          </a:prstGeom>
          <a:noFill/>
          <a:ln>
            <a:noFill/>
          </a:ln>
        </p:spPr>
        <p:txBody>
          <a:bodyPr spcFirstLastPara="1" wrap="square" lIns="0" tIns="0" rIns="0" bIns="0" anchor="t" anchorCtr="0">
            <a:spAutoFit/>
          </a:bodyPr>
          <a:lstStyle/>
          <a:p>
            <a:pPr marL="342900" lvl="0" indent="-342900" algn="just" rtl="0">
              <a:lnSpc>
                <a:spcPct val="150000"/>
              </a:lnSpc>
              <a:spcBef>
                <a:spcPts val="0"/>
              </a:spcBef>
              <a:spcAft>
                <a:spcPts val="0"/>
              </a:spcAft>
              <a:buClr>
                <a:schemeClr val="dk1"/>
              </a:buClr>
              <a:buSzPts val="2400"/>
              <a:buFont typeface="Arial"/>
              <a:buChar char="•"/>
            </a:pPr>
            <a:r>
              <a:rPr lang="en-US">
                <a:solidFill>
                  <a:schemeClr val="dk1"/>
                </a:solidFill>
                <a:latin typeface="Times New Roman"/>
                <a:ea typeface="Times New Roman"/>
                <a:cs typeface="Times New Roman"/>
                <a:sym typeface="Times New Roman"/>
              </a:rPr>
              <a:t>RAD model enables rapid delivery as it reduces the overall development time due to the reusability of the components and parallel development. </a:t>
            </a:r>
            <a:endParaRPr>
              <a:solidFill>
                <a:schemeClr val="dk1"/>
              </a:solidFill>
              <a:latin typeface="Times New Roman"/>
              <a:ea typeface="Times New Roman"/>
              <a:cs typeface="Times New Roman"/>
              <a:sym typeface="Times New Roman"/>
            </a:endParaRPr>
          </a:p>
          <a:p>
            <a:pPr marL="342900" lvl="0" indent="-342900" algn="just" rtl="0">
              <a:lnSpc>
                <a:spcPct val="150000"/>
              </a:lnSpc>
              <a:spcBef>
                <a:spcPts val="0"/>
              </a:spcBef>
              <a:spcAft>
                <a:spcPts val="0"/>
              </a:spcAft>
              <a:buClr>
                <a:schemeClr val="dk1"/>
              </a:buClr>
              <a:buSzPts val="2400"/>
              <a:buFont typeface="Arial"/>
              <a:buChar char="•"/>
            </a:pPr>
            <a:r>
              <a:rPr lang="en-US">
                <a:solidFill>
                  <a:schemeClr val="dk1"/>
                </a:solidFill>
                <a:latin typeface="Times New Roman"/>
                <a:ea typeface="Times New Roman"/>
                <a:cs typeface="Times New Roman"/>
                <a:sym typeface="Times New Roman"/>
              </a:rPr>
              <a:t>RAD works well only if high skilled engineers are available and the customer is also committed to achieve the targeted prototype in the given time frame. </a:t>
            </a:r>
            <a:endParaRPr>
              <a:solidFill>
                <a:schemeClr val="dk1"/>
              </a:solidFill>
              <a:latin typeface="Times New Roman"/>
              <a:ea typeface="Times New Roman"/>
              <a:cs typeface="Times New Roman"/>
              <a:sym typeface="Times New Roman"/>
            </a:endParaRPr>
          </a:p>
          <a:p>
            <a:pPr marL="342900" lvl="0" indent="-342900" algn="just" rtl="0">
              <a:lnSpc>
                <a:spcPct val="150000"/>
              </a:lnSpc>
              <a:spcBef>
                <a:spcPts val="0"/>
              </a:spcBef>
              <a:spcAft>
                <a:spcPts val="0"/>
              </a:spcAft>
              <a:buClr>
                <a:schemeClr val="dk1"/>
              </a:buClr>
              <a:buSzPts val="2400"/>
              <a:buFont typeface="Arial"/>
              <a:buChar char="•"/>
            </a:pPr>
            <a:r>
              <a:rPr lang="en-US">
                <a:solidFill>
                  <a:schemeClr val="dk1"/>
                </a:solidFill>
                <a:latin typeface="Times New Roman"/>
                <a:ea typeface="Times New Roman"/>
                <a:cs typeface="Times New Roman"/>
                <a:sym typeface="Times New Roman"/>
              </a:rPr>
              <a:t>If there is commitment lacking on either side the model may fail.</a:t>
            </a:r>
            <a:endParaRPr/>
          </a:p>
        </p:txBody>
      </p:sp>
      <p:sp>
        <p:nvSpPr>
          <p:cNvPr id="768" name="Google Shape;768;p85"/>
          <p:cNvSpPr txBox="1"/>
          <p:nvPr/>
        </p:nvSpPr>
        <p:spPr>
          <a:xfrm>
            <a:off x="990600" y="533400"/>
            <a:ext cx="7370126" cy="86177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dirty="0">
                <a:solidFill>
                  <a:srgbClr val="FF0000"/>
                </a:solidFill>
                <a:latin typeface="Calibri"/>
                <a:ea typeface="Calibri"/>
                <a:cs typeface="Calibri"/>
                <a:sym typeface="Calibri"/>
              </a:rPr>
              <a:t>Rapid Application Development (RAD)</a:t>
            </a:r>
            <a:endParaRPr sz="1400" b="0" i="0" u="none" strike="noStrike" cap="none" dirty="0">
              <a:solidFill>
                <a:srgbClr val="FF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dirty="0">
              <a:solidFill>
                <a:schemeClr val="dk1"/>
              </a:solidFill>
              <a:latin typeface="Calibri"/>
              <a:ea typeface="Calibri"/>
              <a:cs typeface="Calibri"/>
              <a:sym typeface="Calibri"/>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772"/>
        <p:cNvGrpSpPr/>
        <p:nvPr/>
      </p:nvGrpSpPr>
      <p:grpSpPr>
        <a:xfrm>
          <a:off x="0" y="0"/>
          <a:ext cx="0" cy="0"/>
          <a:chOff x="0" y="0"/>
          <a:chExt cx="0" cy="0"/>
        </a:xfrm>
      </p:grpSpPr>
      <p:sp>
        <p:nvSpPr>
          <p:cNvPr id="773" name="Google Shape;773;p86"/>
          <p:cNvSpPr txBox="1">
            <a:spLocks noGrp="1"/>
          </p:cNvSpPr>
          <p:nvPr>
            <p:ph type="title"/>
          </p:nvPr>
        </p:nvSpPr>
        <p:spPr>
          <a:xfrm>
            <a:off x="693662" y="152400"/>
            <a:ext cx="8229600" cy="1107996"/>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1400"/>
              <a:buNone/>
            </a:pPr>
            <a:r>
              <a:rPr lang="en-US" dirty="0"/>
              <a:t>When to use RAD Methodology?</a:t>
            </a:r>
            <a:br>
              <a:rPr lang="en-US" dirty="0"/>
            </a:br>
            <a:endParaRPr dirty="0"/>
          </a:p>
        </p:txBody>
      </p:sp>
      <p:sp>
        <p:nvSpPr>
          <p:cNvPr id="774" name="Google Shape;774;p86"/>
          <p:cNvSpPr txBox="1">
            <a:spLocks noGrp="1"/>
          </p:cNvSpPr>
          <p:nvPr>
            <p:ph type="body" idx="1"/>
          </p:nvPr>
        </p:nvSpPr>
        <p:spPr>
          <a:xfrm>
            <a:off x="190969" y="983396"/>
            <a:ext cx="8763000" cy="5909310"/>
          </a:xfrm>
          <a:prstGeom prst="rect">
            <a:avLst/>
          </a:prstGeom>
          <a:noFill/>
          <a:ln>
            <a:noFill/>
          </a:ln>
        </p:spPr>
        <p:txBody>
          <a:bodyPr spcFirstLastPara="1" wrap="square" lIns="0" tIns="0" rIns="0" bIns="0" anchor="t" anchorCtr="0">
            <a:spAutoFit/>
          </a:bodyPr>
          <a:lstStyle/>
          <a:p>
            <a:pPr marL="342900" lvl="0" indent="-342900" algn="l" rtl="0">
              <a:lnSpc>
                <a:spcPct val="150000"/>
              </a:lnSpc>
              <a:spcBef>
                <a:spcPts val="0"/>
              </a:spcBef>
              <a:spcAft>
                <a:spcPts val="0"/>
              </a:spcAft>
              <a:buClr>
                <a:schemeClr val="dk1"/>
              </a:buClr>
              <a:buSzPts val="2400"/>
              <a:buFont typeface="Arial"/>
              <a:buChar char="•"/>
            </a:pPr>
            <a:r>
              <a:rPr lang="en-US">
                <a:solidFill>
                  <a:schemeClr val="dk1"/>
                </a:solidFill>
                <a:latin typeface="Times New Roman"/>
                <a:ea typeface="Times New Roman"/>
                <a:cs typeface="Times New Roman"/>
                <a:sym typeface="Times New Roman"/>
              </a:rPr>
              <a:t>When a system needs to be produced in a short span of time (2-3 months)</a:t>
            </a:r>
            <a:endParaRPr/>
          </a:p>
          <a:p>
            <a:pPr marL="342900" lvl="0" indent="-342900" algn="l" rtl="0">
              <a:lnSpc>
                <a:spcPct val="150000"/>
              </a:lnSpc>
              <a:spcBef>
                <a:spcPts val="0"/>
              </a:spcBef>
              <a:spcAft>
                <a:spcPts val="0"/>
              </a:spcAft>
              <a:buClr>
                <a:schemeClr val="dk1"/>
              </a:buClr>
              <a:buSzPts val="2400"/>
              <a:buFont typeface="Arial"/>
              <a:buChar char="•"/>
            </a:pPr>
            <a:r>
              <a:rPr lang="en-US">
                <a:solidFill>
                  <a:schemeClr val="dk1"/>
                </a:solidFill>
                <a:latin typeface="Times New Roman"/>
                <a:ea typeface="Times New Roman"/>
                <a:cs typeface="Times New Roman"/>
                <a:sym typeface="Times New Roman"/>
              </a:rPr>
              <a:t>When the requirements are known</a:t>
            </a:r>
            <a:endParaRPr/>
          </a:p>
          <a:p>
            <a:pPr marL="342900" lvl="0" indent="-342900" algn="l" rtl="0">
              <a:lnSpc>
                <a:spcPct val="150000"/>
              </a:lnSpc>
              <a:spcBef>
                <a:spcPts val="0"/>
              </a:spcBef>
              <a:spcAft>
                <a:spcPts val="0"/>
              </a:spcAft>
              <a:buClr>
                <a:schemeClr val="dk1"/>
              </a:buClr>
              <a:buSzPts val="2400"/>
              <a:buFont typeface="Arial"/>
              <a:buChar char="•"/>
            </a:pPr>
            <a:r>
              <a:rPr lang="en-US">
                <a:solidFill>
                  <a:schemeClr val="dk1"/>
                </a:solidFill>
                <a:latin typeface="Times New Roman"/>
                <a:ea typeface="Times New Roman"/>
                <a:cs typeface="Times New Roman"/>
                <a:sym typeface="Times New Roman"/>
              </a:rPr>
              <a:t>When the user will be involved all through the life cycle</a:t>
            </a:r>
            <a:endParaRPr/>
          </a:p>
          <a:p>
            <a:pPr marL="342900" lvl="0" indent="-342900" algn="l" rtl="0">
              <a:lnSpc>
                <a:spcPct val="150000"/>
              </a:lnSpc>
              <a:spcBef>
                <a:spcPts val="0"/>
              </a:spcBef>
              <a:spcAft>
                <a:spcPts val="0"/>
              </a:spcAft>
              <a:buClr>
                <a:schemeClr val="dk1"/>
              </a:buClr>
              <a:buSzPts val="2400"/>
              <a:buFont typeface="Arial"/>
              <a:buChar char="•"/>
            </a:pPr>
            <a:r>
              <a:rPr lang="en-US">
                <a:solidFill>
                  <a:schemeClr val="dk1"/>
                </a:solidFill>
                <a:latin typeface="Times New Roman"/>
                <a:ea typeface="Times New Roman"/>
                <a:cs typeface="Times New Roman"/>
                <a:sym typeface="Times New Roman"/>
              </a:rPr>
              <a:t>When technical risk is less</a:t>
            </a:r>
            <a:endParaRPr/>
          </a:p>
          <a:p>
            <a:pPr marL="342900" lvl="0" indent="-342900" algn="l" rtl="0">
              <a:lnSpc>
                <a:spcPct val="150000"/>
              </a:lnSpc>
              <a:spcBef>
                <a:spcPts val="0"/>
              </a:spcBef>
              <a:spcAft>
                <a:spcPts val="0"/>
              </a:spcAft>
              <a:buClr>
                <a:schemeClr val="dk1"/>
              </a:buClr>
              <a:buSzPts val="2400"/>
              <a:buFont typeface="Arial"/>
              <a:buChar char="•"/>
            </a:pPr>
            <a:r>
              <a:rPr lang="en-US">
                <a:solidFill>
                  <a:schemeClr val="dk1"/>
                </a:solidFill>
                <a:latin typeface="Times New Roman"/>
                <a:ea typeface="Times New Roman"/>
                <a:cs typeface="Times New Roman"/>
                <a:sym typeface="Times New Roman"/>
              </a:rPr>
              <a:t>When there is a necessity to create a system that can be modularized in 2-3 months of time</a:t>
            </a:r>
            <a:endParaRPr/>
          </a:p>
          <a:p>
            <a:pPr marL="342900" lvl="0" indent="-342900" algn="l" rtl="0">
              <a:lnSpc>
                <a:spcPct val="150000"/>
              </a:lnSpc>
              <a:spcBef>
                <a:spcPts val="0"/>
              </a:spcBef>
              <a:spcAft>
                <a:spcPts val="0"/>
              </a:spcAft>
              <a:buClr>
                <a:schemeClr val="dk1"/>
              </a:buClr>
              <a:buSzPts val="2400"/>
              <a:buFont typeface="Arial"/>
              <a:buChar char="•"/>
            </a:pPr>
            <a:r>
              <a:rPr lang="en-US">
                <a:solidFill>
                  <a:schemeClr val="dk1"/>
                </a:solidFill>
                <a:latin typeface="Times New Roman"/>
                <a:ea typeface="Times New Roman"/>
                <a:cs typeface="Times New Roman"/>
                <a:sym typeface="Times New Roman"/>
              </a:rPr>
              <a:t>When a budget is high enough to afford designers for modeling along with the cost of automated tools for code generation like case tools</a:t>
            </a:r>
            <a:endParaRPr>
              <a:solidFill>
                <a:schemeClr val="dk1"/>
              </a:solidFill>
              <a:latin typeface="Times New Roman"/>
              <a:ea typeface="Times New Roman"/>
              <a:cs typeface="Times New Roman"/>
              <a:sym typeface="Times New Roman"/>
            </a:endParaRPr>
          </a:p>
          <a:p>
            <a:pPr marL="0" lvl="0" indent="0" algn="l" rtl="0">
              <a:lnSpc>
                <a:spcPct val="100000"/>
              </a:lnSpc>
              <a:spcBef>
                <a:spcPts val="0"/>
              </a:spcBef>
              <a:spcAft>
                <a:spcPts val="0"/>
              </a:spcAft>
              <a:buSzPts val="1400"/>
              <a:buNone/>
            </a:pPr>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BA7825"/>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362</TotalTime>
  <Words>11948</Words>
  <Application>Microsoft Office PowerPoint</Application>
  <PresentationFormat>On-screen Show (4:3)</PresentationFormat>
  <Paragraphs>935</Paragraphs>
  <Slides>186</Slides>
  <Notes>142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186</vt:i4>
      </vt:variant>
    </vt:vector>
  </HeadingPairs>
  <TitlesOfParts>
    <vt:vector size="193" baseType="lpstr">
      <vt:lpstr>Arial</vt:lpstr>
      <vt:lpstr>Wingdings</vt:lpstr>
      <vt:lpstr>Noto Sans Symbols</vt:lpstr>
      <vt:lpstr>Times New Roman</vt:lpstr>
      <vt:lpstr>Helvetica Neue</vt:lpstr>
      <vt:lpstr>Calibri</vt:lpstr>
      <vt:lpstr>Office Theme</vt:lpstr>
      <vt:lpstr>PowerPoint Presentation</vt:lpstr>
      <vt:lpstr>Introduction: Data Vs Information</vt:lpstr>
      <vt:lpstr>Comparison</vt:lpstr>
      <vt:lpstr>Data Vs Information Continue…</vt:lpstr>
      <vt:lpstr>System and Information System(IS)</vt:lpstr>
      <vt:lpstr>Characteristics of a System</vt:lpstr>
      <vt:lpstr>System Elements</vt:lpstr>
      <vt:lpstr>Information System(IS) Continue…</vt:lpstr>
      <vt:lpstr>Information System(IS)</vt:lpstr>
      <vt:lpstr>The Systems Development  Environment</vt:lpstr>
      <vt:lpstr>Components of Information  System</vt:lpstr>
      <vt:lpstr>IS Components</vt:lpstr>
      <vt:lpstr>PowerPoint Presentation</vt:lpstr>
      <vt:lpstr>IS Components</vt:lpstr>
      <vt:lpstr>System analysis and design</vt:lpstr>
      <vt:lpstr>System analysis and design</vt:lpstr>
      <vt:lpstr>System analysis and design</vt:lpstr>
      <vt:lpstr>System Analysis vs. System Design</vt:lpstr>
      <vt:lpstr>Systems Development Life Cycle</vt:lpstr>
      <vt:lpstr>Systems Development Life Cycle(  Phases of SDLC )</vt:lpstr>
      <vt:lpstr>Systems Development Life Cycle(  Phases of SDLC )</vt:lpstr>
      <vt:lpstr>Phases of SDLC Contd….</vt:lpstr>
      <vt:lpstr>SDLC phases       Contd…</vt:lpstr>
      <vt:lpstr>SDLC Phases   Contd…</vt:lpstr>
      <vt:lpstr>SDLC Phases Contd…</vt:lpstr>
      <vt:lpstr>SDLC Phases      Contd..</vt:lpstr>
      <vt:lpstr>Life Cycle of  System Analysis and  Design</vt:lpstr>
      <vt:lpstr>PowerPoint Presentation</vt:lpstr>
      <vt:lpstr>The Systems Analyst as a Facilitator</vt:lpstr>
      <vt:lpstr>Skills Required by Systems Analysts</vt:lpstr>
      <vt:lpstr>Systems Analysts</vt:lpstr>
      <vt:lpstr>Systems Analysts</vt:lpstr>
      <vt:lpstr>Attributes of a Systems Analyst</vt:lpstr>
      <vt:lpstr>Attributes of a Systems Analyst  Contd..</vt:lpstr>
      <vt:lpstr>Attributes of a Systems Analyst  Contd..</vt:lpstr>
      <vt:lpstr>Attributes of a Systems Analyst  Contd..</vt:lpstr>
      <vt:lpstr>What is an Information System?</vt:lpstr>
      <vt:lpstr>What is an Information System?</vt:lpstr>
      <vt:lpstr>What is an Information System?</vt:lpstr>
      <vt:lpstr>Information System Types</vt:lpstr>
      <vt:lpstr>Types of IS and level of Firm</vt:lpstr>
      <vt:lpstr>Types of IS and level of Firm</vt:lpstr>
      <vt:lpstr>Transaction Processing Systems(TPS)</vt:lpstr>
      <vt:lpstr>Transaction Processing System  (TPS)</vt:lpstr>
      <vt:lpstr>Transaction Processing System  (TPS)</vt:lpstr>
      <vt:lpstr>Management Information Systems(MIS)</vt:lpstr>
      <vt:lpstr>MIS Continue..</vt:lpstr>
      <vt:lpstr>Properties of MIS</vt:lpstr>
      <vt:lpstr>Properties of MIS     Continue..</vt:lpstr>
      <vt:lpstr>Decision Support System(DSS)</vt:lpstr>
      <vt:lpstr>Decision Support System(DSS)</vt:lpstr>
      <vt:lpstr>Decision support System(DSS):</vt:lpstr>
      <vt:lpstr>Expert System</vt:lpstr>
      <vt:lpstr>Components of an Expert System Expert System</vt:lpstr>
      <vt:lpstr>Expert System Advantages</vt:lpstr>
      <vt:lpstr>Office automation systems</vt:lpstr>
      <vt:lpstr>System Development Lifecycle</vt:lpstr>
      <vt:lpstr>Water fall model</vt:lpstr>
      <vt:lpstr>Water fall model</vt:lpstr>
      <vt:lpstr>Water fall model</vt:lpstr>
      <vt:lpstr>Waterfall Model - Application</vt:lpstr>
      <vt:lpstr>Advantage</vt:lpstr>
      <vt:lpstr>Disadvantages</vt:lpstr>
      <vt:lpstr>Iterative Model</vt:lpstr>
      <vt:lpstr>Iterative Model</vt:lpstr>
      <vt:lpstr>Iterative Model - Application</vt:lpstr>
      <vt:lpstr>Iterative Model - Application</vt:lpstr>
      <vt:lpstr>Advantages of the Iterative and Incremental  SDLC Model</vt:lpstr>
      <vt:lpstr>Contd…</vt:lpstr>
      <vt:lpstr>Disadvantages of the Iterative and  Incremental SDLC Model</vt:lpstr>
      <vt:lpstr>Prototype Model</vt:lpstr>
      <vt:lpstr>Prototyping Continue..</vt:lpstr>
      <vt:lpstr>Disadvantages of Prototype Model</vt:lpstr>
      <vt:lpstr>Advantage of Prototype Model</vt:lpstr>
      <vt:lpstr>Spiral Model</vt:lpstr>
      <vt:lpstr>Spiral model</vt:lpstr>
      <vt:lpstr>Spiral model Contd..</vt:lpstr>
      <vt:lpstr>Phases of Spiral model</vt:lpstr>
      <vt:lpstr>Phases of Spiral model</vt:lpstr>
      <vt:lpstr>Phases of Spiral model</vt:lpstr>
      <vt:lpstr>Phases of Spiral model</vt:lpstr>
      <vt:lpstr>Advantages of Spiral Model: </vt:lpstr>
      <vt:lpstr>Disadvantages of Spiral Model: </vt:lpstr>
      <vt:lpstr>Spiral Model</vt:lpstr>
      <vt:lpstr>Advantage of Spiral Model</vt:lpstr>
      <vt:lpstr>Disadvantage of Spiral Method</vt:lpstr>
      <vt:lpstr>Computer-Aided Software Engineering  (CASE) Tools</vt:lpstr>
      <vt:lpstr>Computer-Aided Software Engineering  (CASE) Tools</vt:lpstr>
      <vt:lpstr>Computer-Aided Software  Engineering (CASE) Tools</vt:lpstr>
      <vt:lpstr>Types of CASE tools</vt:lpstr>
      <vt:lpstr>Types of CASE tools Continue..</vt:lpstr>
      <vt:lpstr>CASE repository</vt:lpstr>
      <vt:lpstr>CASE Tools</vt:lpstr>
      <vt:lpstr>CASE Tools</vt:lpstr>
      <vt:lpstr>PowerPoint Presentation</vt:lpstr>
      <vt:lpstr>PowerPoint Presentation</vt:lpstr>
      <vt:lpstr>PowerPoint Presentation</vt:lpstr>
      <vt:lpstr>PowerPoint Presentation</vt:lpstr>
      <vt:lpstr>When to use RAD Methodology? </vt:lpstr>
      <vt:lpstr>SDLC RAD modeling has following phases  </vt:lpstr>
      <vt:lpstr>Rapid application development (RAD)  Model</vt:lpstr>
      <vt:lpstr>RAD Model</vt:lpstr>
      <vt:lpstr>RAD Model</vt:lpstr>
      <vt:lpstr>RAD Model</vt:lpstr>
      <vt:lpstr>RAD Model</vt:lpstr>
      <vt:lpstr>PowerPoint Presentation</vt:lpstr>
      <vt:lpstr>PowerPoint Presentation</vt:lpstr>
      <vt:lpstr>Traditional Vs RAD Diagram</vt:lpstr>
      <vt:lpstr>RAD Model Vs Traditional SDLC </vt:lpstr>
      <vt:lpstr>RAD Model Vs Traditional SDLC </vt:lpstr>
      <vt:lpstr>Joint Application Design</vt:lpstr>
      <vt:lpstr>Joint Application Design</vt:lpstr>
      <vt:lpstr>PowerPoint Presentation</vt:lpstr>
      <vt:lpstr>JAD Session</vt:lpstr>
      <vt:lpstr>Joint application design (JAD) Continue..</vt:lpstr>
      <vt:lpstr>Agile Model</vt:lpstr>
      <vt:lpstr>Agile Method</vt:lpstr>
      <vt:lpstr>Advantage of Agile Method</vt:lpstr>
      <vt:lpstr>Disadvantage of Agile Method</vt:lpstr>
      <vt:lpstr>Extreme Programming (XP)</vt:lpstr>
      <vt:lpstr>Extreme Programming (XP)</vt:lpstr>
      <vt:lpstr>Extreme Programming (XP)</vt:lpstr>
      <vt:lpstr>Basic principles of Extreme Programming (XP)</vt:lpstr>
      <vt:lpstr>Some of the basic activities that are followed during software development by using the XP model are given below: Extreme Programming (XP)</vt:lpstr>
      <vt:lpstr>Application of Extreme Programming (XP)</vt:lpstr>
      <vt:lpstr>Service-Oriented Architecture</vt:lpstr>
      <vt:lpstr>Service-Oriented Architecture</vt:lpstr>
      <vt:lpstr>Service-Oriented Architecture</vt:lpstr>
      <vt:lpstr>Service-Oriented Architecture</vt:lpstr>
      <vt:lpstr>Advantages of SOA: </vt:lpstr>
      <vt:lpstr>Disadvantages of SOA: </vt:lpstr>
      <vt:lpstr>Object Oriented Analysis and Design</vt:lpstr>
      <vt:lpstr>Object Oriented Analysis and Design</vt:lpstr>
      <vt:lpstr>Object Oriented Analysis and Design</vt:lpstr>
      <vt:lpstr>Object Oriented Analysis</vt:lpstr>
      <vt:lpstr>Purpose of OO Analysis and Design </vt:lpstr>
      <vt:lpstr>Object Oriented Analysis</vt:lpstr>
      <vt:lpstr>Object Oriented Analysis</vt:lpstr>
      <vt:lpstr>Object Oriented Design</vt:lpstr>
      <vt:lpstr>Advantages of Object-Oriented Analysis and Design </vt:lpstr>
      <vt:lpstr>Difference between Structured and  Object-Oriented Analysis and Design</vt:lpstr>
      <vt:lpstr>Disadvantages of Object-Oriented Analysis and Design </vt:lpstr>
      <vt:lpstr>Disadvantages of Object-Oriented Analysis and Design </vt:lpstr>
      <vt:lpstr>What Is Software? </vt:lpstr>
      <vt:lpstr>The Early Days of Software </vt:lpstr>
      <vt:lpstr>The Early Days of Software </vt:lpstr>
      <vt:lpstr>The Personal Computing Era</vt:lpstr>
      <vt:lpstr>The Personal Computing Era</vt:lpstr>
      <vt:lpstr>The Personal Computing Era</vt:lpstr>
      <vt:lpstr>The Mobile Device</vt:lpstr>
      <vt:lpstr>Software Development Today</vt:lpstr>
      <vt:lpstr>Software Acquisition</vt:lpstr>
      <vt:lpstr>Software Acquisition</vt:lpstr>
      <vt:lpstr>Software Acquisition</vt:lpstr>
      <vt:lpstr>Software Acquisition</vt:lpstr>
      <vt:lpstr>Software Acquisition</vt:lpstr>
      <vt:lpstr>Software Acquisition Process</vt:lpstr>
      <vt:lpstr>PowerPoint Presentation</vt:lpstr>
      <vt:lpstr>PowerPoint Presentation</vt:lpstr>
      <vt:lpstr>PowerPoint Presentation</vt:lpstr>
      <vt:lpstr>PowerPoint Presentation</vt:lpstr>
      <vt:lpstr>PowerPoint Presentation</vt:lpstr>
      <vt:lpstr>PowerPoint Presentation</vt:lpstr>
      <vt:lpstr>Managing the information system project  </vt:lpstr>
      <vt:lpstr>Managing the information system project  </vt:lpstr>
      <vt:lpstr>Project Management</vt:lpstr>
      <vt:lpstr>Project Management</vt:lpstr>
      <vt:lpstr>Managing the Information  Systems Project</vt:lpstr>
      <vt:lpstr>Project  scheduling </vt:lpstr>
      <vt:lpstr>WORK BREAKDOWN STRUCTURE (WBS) </vt:lpstr>
      <vt:lpstr>WORK BREAKDOWN STRUCTURE (WBS) </vt:lpstr>
      <vt:lpstr>SCHEDULING TOOLS OR TECHNIQUES</vt:lpstr>
      <vt:lpstr>Gantt Chart </vt:lpstr>
      <vt:lpstr>Gantt Chart </vt:lpstr>
      <vt:lpstr>APPLICATION OF GANTT CHART</vt:lpstr>
      <vt:lpstr>Advantages and disadvantages of  gantt chart</vt:lpstr>
      <vt:lpstr>An example of Gantt chart</vt:lpstr>
      <vt:lpstr>Gantt chart  of Software Development</vt:lpstr>
      <vt:lpstr>Project Management Information Systems</vt:lpstr>
      <vt:lpstr>Project Management Information Systems</vt:lpstr>
      <vt:lpstr>Project Management Information Systems</vt:lpstr>
      <vt:lpstr>Project Management Software</vt:lpstr>
      <vt:lpstr>Benefits Of  Project Management Software</vt:lpstr>
      <vt:lpstr> Some Project Management Software Programs</vt:lpstr>
      <vt:lpstr> Some Project Management Software Programs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nta</dc:creator>
  <cp:lastModifiedBy>Acer</cp:lastModifiedBy>
  <cp:revision>95</cp:revision>
  <dcterms:created xsi:type="dcterms:W3CDTF">2021-05-08T06:38:06Z</dcterms:created>
  <dcterms:modified xsi:type="dcterms:W3CDTF">2022-08-28T07:30:30Z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2020-01-21T00:00:00Z</vt:filetime>
  </property>
  <property fmtid="{D5CDD505-2E9C-101B-9397-08002B2CF9AE}" pid="3" name="Creator">
    <vt:lpwstr>Microsoft® PowerPoint® 2013</vt:lpwstr>
  </property>
  <property fmtid="{D5CDD505-2E9C-101B-9397-08002B2CF9AE}" pid="4" name="LastSaved">
    <vt:filetime>2021-05-08T00:00:00Z</vt:filetime>
  </property>
</Properties>
</file>